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0" r:id="rId4"/>
    <p:sldId id="281" r:id="rId5"/>
    <p:sldId id="285" r:id="rId6"/>
    <p:sldId id="301" r:id="rId7"/>
    <p:sldId id="299" r:id="rId8"/>
    <p:sldId id="300" r:id="rId9"/>
    <p:sldId id="298" r:id="rId10"/>
    <p:sldId id="297" r:id="rId11"/>
    <p:sldId id="296" r:id="rId12"/>
    <p:sldId id="295" r:id="rId13"/>
    <p:sldId id="294" r:id="rId14"/>
    <p:sldId id="293" r:id="rId15"/>
    <p:sldId id="292" r:id="rId16"/>
    <p:sldId id="291" r:id="rId17"/>
    <p:sldId id="290" r:id="rId18"/>
    <p:sldId id="302" r:id="rId19"/>
    <p:sldId id="303" r:id="rId20"/>
    <p:sldId id="304" r:id="rId21"/>
    <p:sldId id="289" r:id="rId22"/>
    <p:sldId id="288" r:id="rId23"/>
    <p:sldId id="277"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01"/>
    <a:srgbClr val="545C68"/>
    <a:srgbClr val="515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21" autoAdjust="0"/>
    <p:restoredTop sz="92115" autoAdjust="0"/>
  </p:normalViewPr>
  <p:slideViewPr>
    <p:cSldViewPr>
      <p:cViewPr varScale="1">
        <p:scale>
          <a:sx n="141" d="100"/>
          <a:sy n="141" d="100"/>
        </p:scale>
        <p:origin x="1248" y="1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04A72-BFBE-4571-B88F-6D456744DC3F}" type="datetimeFigureOut">
              <a:rPr lang="tr-TR" smtClean="0"/>
              <a:pPr/>
              <a:t>10.01.2018</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727D6-349E-489C-888A-394BCAFEF057}" type="slidenum">
              <a:rPr lang="tr-TR" smtClean="0"/>
              <a:pPr/>
              <a:t>‹#›</a:t>
            </a:fld>
            <a:endParaRPr lang="tr-TR"/>
          </a:p>
        </p:txBody>
      </p:sp>
    </p:spTree>
    <p:extLst>
      <p:ext uri="{BB962C8B-B14F-4D97-AF65-F5344CB8AC3E}">
        <p14:creationId xmlns:p14="http://schemas.microsoft.com/office/powerpoint/2010/main" val="415766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aseline="0" dirty="0" smtClean="0"/>
          </a:p>
          <a:p>
            <a:endParaRPr lang="tr-TR" dirty="0"/>
          </a:p>
        </p:txBody>
      </p:sp>
      <p:sp>
        <p:nvSpPr>
          <p:cNvPr id="4" name="3 Slayt Numarası Yer Tutucusu"/>
          <p:cNvSpPr>
            <a:spLocks noGrp="1"/>
          </p:cNvSpPr>
          <p:nvPr>
            <p:ph type="sldNum" sz="quarter" idx="10"/>
          </p:nvPr>
        </p:nvSpPr>
        <p:spPr/>
        <p:txBody>
          <a:bodyPr/>
          <a:lstStyle/>
          <a:p>
            <a:fld id="{07F727D6-349E-489C-888A-394BCAFEF057}" type="slidenum">
              <a:rPr lang="tr-TR" smtClean="0"/>
              <a:pPr/>
              <a:t>5</a:t>
            </a:fld>
            <a:endParaRPr lang="tr-TR"/>
          </a:p>
        </p:txBody>
      </p:sp>
    </p:spTree>
    <p:extLst>
      <p:ext uri="{BB962C8B-B14F-4D97-AF65-F5344CB8AC3E}">
        <p14:creationId xmlns:p14="http://schemas.microsoft.com/office/powerpoint/2010/main" val="428952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7F727D6-349E-489C-888A-394BCAFEF057}" type="slidenum">
              <a:rPr lang="tr-TR" smtClean="0"/>
              <a:pPr/>
              <a:t>14</a:t>
            </a:fld>
            <a:endParaRPr lang="tr-TR"/>
          </a:p>
        </p:txBody>
      </p:sp>
    </p:spTree>
    <p:extLst>
      <p:ext uri="{BB962C8B-B14F-4D97-AF65-F5344CB8AC3E}">
        <p14:creationId xmlns:p14="http://schemas.microsoft.com/office/powerpoint/2010/main" val="312841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7F727D6-349E-489C-888A-394BCAFEF057}" type="slidenum">
              <a:rPr lang="tr-TR" smtClean="0"/>
              <a:pPr/>
              <a:t>20</a:t>
            </a:fld>
            <a:endParaRPr lang="tr-TR"/>
          </a:p>
        </p:txBody>
      </p:sp>
    </p:spTree>
    <p:extLst>
      <p:ext uri="{BB962C8B-B14F-4D97-AF65-F5344CB8AC3E}">
        <p14:creationId xmlns:p14="http://schemas.microsoft.com/office/powerpoint/2010/main" val="368582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7F727D6-349E-489C-888A-394BCAFEF057}" type="slidenum">
              <a:rPr lang="tr-TR" smtClean="0"/>
              <a:pPr/>
              <a:t>22</a:t>
            </a:fld>
            <a:endParaRPr lang="tr-TR"/>
          </a:p>
        </p:txBody>
      </p:sp>
    </p:spTree>
    <p:extLst>
      <p:ext uri="{BB962C8B-B14F-4D97-AF65-F5344CB8AC3E}">
        <p14:creationId xmlns:p14="http://schemas.microsoft.com/office/powerpoint/2010/main" val="206240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664363-3AA5-43CB-9C7A-6DAB150D7BE2}" type="datetimeFigureOut">
              <a:rPr lang="en-US" smtClean="0"/>
              <a:pPr/>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4363-3AA5-43CB-9C7A-6DAB150D7BE2}" type="datetimeFigureOut">
              <a:rPr lang="en-US" smtClean="0"/>
              <a:pPr/>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4363-3AA5-43CB-9C7A-6DAB150D7BE2}" type="datetimeFigureOut">
              <a:rPr lang="en-US" smtClean="0"/>
              <a:pPr/>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4363-3AA5-43CB-9C7A-6DAB150D7BE2}" type="datetimeFigureOut">
              <a:rPr lang="en-US" smtClean="0"/>
              <a:pPr/>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64363-3AA5-43CB-9C7A-6DAB150D7BE2}" type="datetimeFigureOut">
              <a:rPr lang="en-US" smtClean="0"/>
              <a:pPr/>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664363-3AA5-43CB-9C7A-6DAB150D7BE2}" type="datetimeFigureOut">
              <a:rPr lang="en-US" smtClean="0"/>
              <a:pPr/>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64363-3AA5-43CB-9C7A-6DAB150D7BE2}" type="datetimeFigureOut">
              <a:rPr lang="en-US" smtClean="0"/>
              <a:pPr/>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64363-3AA5-43CB-9C7A-6DAB150D7BE2}" type="datetimeFigureOut">
              <a:rPr lang="en-US" smtClean="0"/>
              <a:pPr/>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64363-3AA5-43CB-9C7A-6DAB150D7BE2}" type="datetimeFigureOut">
              <a:rPr lang="en-US" smtClean="0"/>
              <a:pPr/>
              <a:t>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64363-3AA5-43CB-9C7A-6DAB150D7BE2}" type="datetimeFigureOut">
              <a:rPr lang="en-US" smtClean="0"/>
              <a:pPr/>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64363-3AA5-43CB-9C7A-6DAB150D7BE2}" type="datetimeFigureOut">
              <a:rPr lang="en-US" smtClean="0"/>
              <a:pPr/>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664363-3AA5-43CB-9C7A-6DAB150D7BE2}" type="datetimeFigureOut">
              <a:rPr lang="en-US" smtClean="0"/>
              <a:pPr/>
              <a:t>1/10/2018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B3F6DD6-313C-4620-8A54-8DA884AB4B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2631"/>
            <a:ext cx="7772400" cy="1102519"/>
          </a:xfrm>
        </p:spPr>
        <p:txBody>
          <a:bodyPr>
            <a:normAutofit/>
          </a:bodyPr>
          <a:lstStyle/>
          <a:p>
            <a:r>
              <a:rPr lang="tr-TR" sz="3000" dirty="0" smtClean="0">
                <a:solidFill>
                  <a:schemeClr val="tx1">
                    <a:lumMod val="65000"/>
                    <a:lumOff val="35000"/>
                  </a:schemeClr>
                </a:solidFill>
                <a:latin typeface="Myriad Pro" pitchFamily="34" charset="0"/>
              </a:rPr>
              <a:t>HOŞ GELDİNİZ</a:t>
            </a:r>
            <a:endParaRPr lang="en-US" sz="3000" dirty="0">
              <a:solidFill>
                <a:schemeClr val="tx1">
                  <a:lumMod val="65000"/>
                  <a:lumOff val="35000"/>
                </a:schemeClr>
              </a:solidFill>
              <a:latin typeface="Myriad Pro" pitchFamily="34" charset="0"/>
            </a:endParaRPr>
          </a:p>
        </p:txBody>
      </p:sp>
      <p:grpSp>
        <p:nvGrpSpPr>
          <p:cNvPr id="6" name="Group 5"/>
          <p:cNvGrpSpPr/>
          <p:nvPr/>
        </p:nvGrpSpPr>
        <p:grpSpPr>
          <a:xfrm>
            <a:off x="3124200" y="2171696"/>
            <a:ext cx="2895600" cy="762004"/>
            <a:chOff x="3373820" y="2387816"/>
            <a:chExt cx="2463087" cy="762004"/>
          </a:xfrm>
        </p:grpSpPr>
        <p:pic>
          <p:nvPicPr>
            <p:cNvPr id="4" name="Picture 3" descr="03_Braket_Single.png"/>
            <p:cNvPicPr>
              <a:picLocks noChangeAspect="1"/>
            </p:cNvPicPr>
            <p:nvPr/>
          </p:nvPicPr>
          <p:blipFill>
            <a:blip r:embed="rId3" cstate="print"/>
            <a:stretch>
              <a:fillRect/>
            </a:stretch>
          </p:blipFill>
          <p:spPr>
            <a:xfrm>
              <a:off x="3373820" y="2387816"/>
              <a:ext cx="100887" cy="762004"/>
            </a:xfrm>
            <a:prstGeom prst="rect">
              <a:avLst/>
            </a:prstGeom>
          </p:spPr>
        </p:pic>
        <p:pic>
          <p:nvPicPr>
            <p:cNvPr id="5" name="Picture 4" descr="03_Braket_Single.png"/>
            <p:cNvPicPr>
              <a:picLocks noChangeAspect="1"/>
            </p:cNvPicPr>
            <p:nvPr/>
          </p:nvPicPr>
          <p:blipFill>
            <a:blip r:embed="rId3" cstate="print"/>
            <a:stretch>
              <a:fillRect/>
            </a:stretch>
          </p:blipFill>
          <p:spPr>
            <a:xfrm rot="10800000">
              <a:off x="5736020" y="2387816"/>
              <a:ext cx="100887" cy="76200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371600" y="-9128"/>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457" name="Rectangle 1"/>
          <p:cNvSpPr>
            <a:spLocks noChangeArrowheads="1"/>
          </p:cNvSpPr>
          <p:nvPr/>
        </p:nvSpPr>
        <p:spPr bwMode="auto">
          <a:xfrm>
            <a:off x="0" y="0"/>
            <a:ext cx="8686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Futbol Sahası</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Üniversitemiz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Kezer</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yerleşkesinde bulunan futbol sahası, 1.150 seyirci tribün kapasiteli olup, 8 kulvarlı tartan pist, 105x70 futbol saha alanına sahip, uluslararası standartlarda inşa edilmiştir.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Resim" descr="C:\Users\b0448@siu.edu\Desktop\TESİSLER\100NIKON\DSCN4861.JPG"/>
          <p:cNvPicPr/>
          <p:nvPr/>
        </p:nvPicPr>
        <p:blipFill>
          <a:blip r:embed="rId3" cstate="print"/>
          <a:srcRect/>
          <a:stretch>
            <a:fillRect/>
          </a:stretch>
        </p:blipFill>
        <p:spPr bwMode="auto">
          <a:xfrm>
            <a:off x="152400" y="900448"/>
            <a:ext cx="8763000" cy="334260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9906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433" name="Rectangle 1"/>
          <p:cNvSpPr>
            <a:spLocks noChangeArrowheads="1"/>
          </p:cNvSpPr>
          <p:nvPr/>
        </p:nvSpPr>
        <p:spPr bwMode="auto">
          <a:xfrm>
            <a:off x="228600" y="0"/>
            <a:ext cx="8686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Spor Salonu</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Üniversitemiz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Kezer</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yerleşkesinde bulunan  spor salonu, 1.000 seyirci kapasiteli, parke zemin,2 antrenman salonuna sahip ve uluslararası standartlarda inşa edilmiştir.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Resim" descr="C:\Users\b0448@siu.edu\Desktop\TESİSLER\100NIKON\DSCN4842.JPG"/>
          <p:cNvPicPr/>
          <p:nvPr/>
        </p:nvPicPr>
        <p:blipFill>
          <a:blip r:embed="rId3" cstate="print"/>
          <a:srcRect/>
          <a:stretch>
            <a:fillRect/>
          </a:stretch>
        </p:blipFill>
        <p:spPr bwMode="auto">
          <a:xfrm>
            <a:off x="381000" y="666751"/>
            <a:ext cx="8382000" cy="3047999"/>
          </a:xfrm>
          <a:prstGeom prst="rect">
            <a:avLst/>
          </a:prstGeom>
          <a:noFill/>
          <a:ln w="9525">
            <a:noFill/>
            <a:miter lim="800000"/>
            <a:headEnd/>
            <a:tailEnd/>
          </a:ln>
        </p:spPr>
      </p:pic>
      <p:sp>
        <p:nvSpPr>
          <p:cNvPr id="18434" name="Rectangle 2"/>
          <p:cNvSpPr>
            <a:spLocks noChangeArrowheads="1"/>
          </p:cNvSpPr>
          <p:nvPr/>
        </p:nvSpPr>
        <p:spPr bwMode="auto">
          <a:xfrm>
            <a:off x="457200" y="3790950"/>
            <a:ext cx="8458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Ayrıca 1 adet Halı Saha,2 adet Tenis Kortu ve açık alan Basketbol ve Voleybol sahaları bulunmaktadır.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3716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8 Tablo"/>
          <p:cNvGraphicFramePr>
            <a:graphicFrameLocks noGrp="1"/>
          </p:cNvGraphicFramePr>
          <p:nvPr/>
        </p:nvGraphicFramePr>
        <p:xfrm>
          <a:off x="2133600" y="133351"/>
          <a:ext cx="5416906" cy="1872615"/>
        </p:xfrm>
        <a:graphic>
          <a:graphicData uri="http://schemas.openxmlformats.org/drawingml/2006/table">
            <a:tbl>
              <a:tblPr/>
              <a:tblGrid>
                <a:gridCol w="3572677"/>
                <a:gridCol w="1844229"/>
              </a:tblGrid>
              <a:tr h="421386">
                <a:tc gridSpan="2">
                  <a:txBody>
                    <a:bodyPr/>
                    <a:lstStyle/>
                    <a:p>
                      <a:pPr algn="ctr">
                        <a:lnSpc>
                          <a:spcPct val="115000"/>
                        </a:lnSpc>
                        <a:spcAft>
                          <a:spcPts val="0"/>
                        </a:spcAft>
                      </a:pPr>
                      <a:r>
                        <a:rPr lang="tr-TR" sz="1100" b="1" dirty="0">
                          <a:latin typeface="Arial"/>
                          <a:ea typeface="Times New Roman"/>
                          <a:cs typeface="Times New Roman"/>
                        </a:rPr>
                        <a:t>YURTLAR</a:t>
                      </a:r>
                      <a:endParaRPr lang="tr-TR" sz="11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r>
              <a:tr h="167640">
                <a:tc>
                  <a:txBody>
                    <a:bodyPr/>
                    <a:lstStyle/>
                    <a:p>
                      <a:pPr algn="ctr">
                        <a:lnSpc>
                          <a:spcPct val="115000"/>
                        </a:lnSpc>
                        <a:spcAft>
                          <a:spcPts val="0"/>
                        </a:spcAft>
                      </a:pPr>
                      <a:r>
                        <a:rPr lang="tr-TR" sz="1100" dirty="0">
                          <a:latin typeface="Arial"/>
                          <a:ea typeface="Times New Roman"/>
                          <a:cs typeface="Times New Roman"/>
                        </a:rPr>
                        <a:t>Yurt Adı</a:t>
                      </a:r>
                      <a:endParaRPr lang="tr-TR" sz="11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Kapasitesi</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75285">
                <a:tc>
                  <a:txBody>
                    <a:bodyPr/>
                    <a:lstStyle/>
                    <a:p>
                      <a:pPr algn="l">
                        <a:lnSpc>
                          <a:spcPct val="115000"/>
                        </a:lnSpc>
                        <a:spcAft>
                          <a:spcPts val="0"/>
                        </a:spcAft>
                      </a:pPr>
                      <a:r>
                        <a:rPr lang="tr-TR" sz="1100" dirty="0">
                          <a:latin typeface="Arial"/>
                          <a:ea typeface="Calibri"/>
                          <a:cs typeface="Times New Roman"/>
                        </a:rPr>
                        <a:t>Kurtalan Kız Öğrenci Yurdu</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100" dirty="0" smtClean="0">
                          <a:latin typeface="Calibri"/>
                          <a:ea typeface="Calibri"/>
                          <a:cs typeface="Times New Roman"/>
                        </a:rPr>
                        <a:t>2. Dönem Kapatılmıştır</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770">
                <a:tc>
                  <a:txBody>
                    <a:bodyPr/>
                    <a:lstStyle/>
                    <a:p>
                      <a:pPr algn="l">
                        <a:lnSpc>
                          <a:spcPct val="115000"/>
                        </a:lnSpc>
                        <a:spcAft>
                          <a:spcPts val="0"/>
                        </a:spcAft>
                      </a:pPr>
                      <a:r>
                        <a:rPr lang="tr-TR" sz="1100" dirty="0">
                          <a:latin typeface="Arial"/>
                          <a:ea typeface="Calibri"/>
                          <a:cs typeface="Times New Roman"/>
                        </a:rPr>
                        <a:t>Eruh Erkek Öğrenci Yurdu</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100" dirty="0" smtClean="0">
                          <a:latin typeface="Arial"/>
                          <a:ea typeface="Calibri"/>
                          <a:cs typeface="Times New Roman"/>
                        </a:rPr>
                        <a:t>24</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770">
                <a:tc>
                  <a:txBody>
                    <a:bodyPr/>
                    <a:lstStyle/>
                    <a:p>
                      <a:pPr algn="l">
                        <a:lnSpc>
                          <a:spcPct val="115000"/>
                        </a:lnSpc>
                        <a:spcAft>
                          <a:spcPts val="0"/>
                        </a:spcAft>
                      </a:pPr>
                      <a:r>
                        <a:rPr lang="tr-TR" sz="1100">
                          <a:latin typeface="Arial"/>
                          <a:ea typeface="Calibri"/>
                          <a:cs typeface="Times New Roman"/>
                        </a:rPr>
                        <a:t>Eruh Kız Öğrenci Yurdu</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100" dirty="0" smtClean="0">
                          <a:latin typeface="Arial"/>
                          <a:ea typeface="Calibri"/>
                          <a:cs typeface="Times New Roman"/>
                        </a:rPr>
                        <a:t>102</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045">
                <a:tc>
                  <a:txBody>
                    <a:bodyPr/>
                    <a:lstStyle/>
                    <a:p>
                      <a:pPr algn="l">
                        <a:lnSpc>
                          <a:spcPct val="115000"/>
                        </a:lnSpc>
                        <a:spcAft>
                          <a:spcPts val="1000"/>
                        </a:spcAft>
                      </a:pPr>
                      <a:r>
                        <a:rPr lang="tr-TR" sz="1100" b="1">
                          <a:latin typeface="Arial"/>
                          <a:ea typeface="Calibri"/>
                          <a:cs typeface="Times New Roman"/>
                        </a:rPr>
                        <a:t>Toplam</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dirty="0" smtClean="0">
                          <a:latin typeface="Calibri"/>
                          <a:ea typeface="Calibri"/>
                          <a:cs typeface="Times New Roman"/>
                        </a:rPr>
                        <a:t>126</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17409" name="Rectangle 1"/>
          <p:cNvSpPr>
            <a:spLocks noChangeArrowheads="1"/>
          </p:cNvSpPr>
          <p:nvPr/>
        </p:nvSpPr>
        <p:spPr bwMode="auto">
          <a:xfrm>
            <a:off x="0" y="2511682"/>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Öğrenci Yurtları</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algn="just"/>
            <a:r>
              <a:rPr lang="tr-TR" sz="1200" dirty="0" smtClean="0"/>
              <a:t>Üniversitemiz Sağlık Kültür ve Spor Daire Başkanlığı bünyesinde faaliyet gösteren; Eruh ilçemizde iki adet öğrenci yurdunda 102 kız, 24 erkek öğrenci barınmaktadır.Yurtlarımızda odalar 3-4 ve 5 kişilik olup, yataklar baza sistemidir. Öğrencilerimize öğle ve akşam yemek hizmeti öğrenci bütçesine uygun fiyatlarla sunulmaktadır. Ayrıca çalışma salonu, kafeterya, mescit bulunmakta ve internet erişimi mevcuttur.Yurtlarda temizlik ve hijyene azami ölçüde dikkat edilmekte olup,  öğrencilerimizin sağlıklı ortamda barınmaları, beslenmeleri ve ders çalışmaları hususunda gerekli tedbirler zamanında alınmaktadır. 2017 yılında mal,hizmet,bakım ve onarım harcamaları kapsamında Eruh ilçe yurtlarına 53.000,00 TL harcama yapılmıştır. Eruh Yurtlarından elde edilen gelir 80.200,00 TL’dir.</a:t>
            </a:r>
            <a:endParaRPr lang="tr-TR" sz="1200"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3716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385" name="Rectangle 1"/>
          <p:cNvSpPr>
            <a:spLocks noChangeArrowheads="1"/>
          </p:cNvSpPr>
          <p:nvPr/>
        </p:nvSpPr>
        <p:spPr bwMode="auto">
          <a:xfrm>
            <a:off x="2895600" y="0"/>
            <a:ext cx="281320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pitchFamily="34" charset="0"/>
                <a:cs typeface="Arial" pitchFamily="34" charset="0"/>
              </a:rPr>
              <a:t>ÖĞRENCİ TOPLULUKLARIMIZ</a:t>
            </a:r>
          </a:p>
        </p:txBody>
      </p:sp>
      <p:graphicFrame>
        <p:nvGraphicFramePr>
          <p:cNvPr id="11" name="10 Tablo"/>
          <p:cNvGraphicFramePr>
            <a:graphicFrameLocks noGrp="1"/>
          </p:cNvGraphicFramePr>
          <p:nvPr/>
        </p:nvGraphicFramePr>
        <p:xfrm>
          <a:off x="2362200" y="285750"/>
          <a:ext cx="4298213" cy="4206240"/>
        </p:xfrm>
        <a:graphic>
          <a:graphicData uri="http://schemas.openxmlformats.org/drawingml/2006/table">
            <a:tbl>
              <a:tblPr/>
              <a:tblGrid>
                <a:gridCol w="273786"/>
                <a:gridCol w="2689547"/>
                <a:gridCol w="1334880"/>
              </a:tblGrid>
              <a:tr h="101600">
                <a:tc>
                  <a:txBody>
                    <a:bodyPr/>
                    <a:lstStyle/>
                    <a:p>
                      <a:pPr algn="ctr">
                        <a:lnSpc>
                          <a:spcPct val="115000"/>
                        </a:lnSpc>
                        <a:spcAft>
                          <a:spcPts val="0"/>
                        </a:spcAft>
                      </a:pPr>
                      <a:r>
                        <a:rPr lang="tr-TR" sz="600" b="1">
                          <a:solidFill>
                            <a:srgbClr val="000000"/>
                          </a:solidFill>
                          <a:latin typeface="Tahoma"/>
                          <a:ea typeface="Times New Roman"/>
                          <a:cs typeface="Times New Roman"/>
                        </a:rPr>
                        <a:t>S.NO</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b="1">
                          <a:solidFill>
                            <a:srgbClr val="000000"/>
                          </a:solidFill>
                          <a:latin typeface="Tahoma"/>
                          <a:ea typeface="Times New Roman"/>
                          <a:cs typeface="Times New Roman"/>
                        </a:rPr>
                        <a:t>TOPLULUK ADI</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b="1">
                          <a:solidFill>
                            <a:srgbClr val="000000"/>
                          </a:solidFill>
                          <a:latin typeface="Tahoma"/>
                          <a:ea typeface="Times New Roman"/>
                          <a:cs typeface="Times New Roman"/>
                        </a:rPr>
                        <a:t>AKADEMİK DANIŞMAN</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1</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GENÇ TEMA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Yrd.Doç.Dr. Cevdet KAPLAN</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2</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FİKİR VE MEDENİYET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Arş.Gör.Necati SÜMER</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3</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GENÇ GİRİŞİMCİLER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Arş. Gör. Nurettin YILDIRIM</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4</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FOTOĞRAFÇILIK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Yrd.Doç.Dr. Rahmi UYAR</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5</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DOĞA SPORLARI VE BİSİKLET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Okt. Mustafa YÜKSEL</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6</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SOSYAL HİZMETLER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Öğrt.Gör. Bedrettin VAROL</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7</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TURİZM GEZİ VE REKREASYON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Öğrt.Gör. Abdülkadir UYRUN</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8</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DOĞAL AFET, ARAMA, KURTARMA VE İLK YARDIM KULÜBÜ (DAKİK)</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Öğrt.Gör. Malik DURMAZ</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9</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ÖZGÜN DÜŞÜNCE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Okt. Mahsum TAŞ</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10</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İNSAN HAK VE HÜRRİYETLERİ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Öğrt.Gör. Zekeriya MENAK</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11</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TİYATRO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Arş.Gör. Erkan IŞIKTAŞ</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12</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DEĞERLER EĞİTİMİ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Öğrt.Gör. Abdullah ÖZCAN</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13</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KÜLTÜR VE SANAT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Öğrt. Gör. Çağlar YILDIZ</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14</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MÜZİK KULÜBÜ</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Okt. Halil KILIÇVURAN</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15</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BİLİŞİM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Arş. Gör. Yahya DOĞAN</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16</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ROBOT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Arş. Gör. Ramazan MENAK</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17</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DİL EDEBİYAT VE SANAT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Arş. Gör. İbrahim ÇALAN</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18</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GELECEĞİ YAZAN ÖĞRENCİLER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Doç.Dr. Mustafa KAHYAOĞLU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19</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DÜŞÜNCE VE SANAT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Yrd.Doç.Dr. Necati SÜMER</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20</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ULUSLAR ARASI ÖĞRENCİ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Doç.Dr. Ayhan YILMAZ</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21</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TARİH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Arş.Gör. Ömer KUCAK</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22</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İLİM VE MEDENİYET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Arş.Gör. Cengiz KANIK</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23</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COĞRAFYA KULÜBÜ</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Arş.Gör. Merve SANDIKÇIOĞLU</a:t>
                      </a:r>
                      <a:endParaRPr lang="tr-TR" sz="800">
                        <a:latin typeface="Calibri"/>
                        <a:ea typeface="Calibri"/>
                        <a:cs typeface="Times New Roman"/>
                      </a:endParaRPr>
                    </a:p>
                  </a:txBody>
                  <a:tcPr marL="32210" marR="32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24</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YENİLENEBİLİR ENERJİ KAYNAKLARI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Yrd.Doç.Dr. Hakan KIZMAZ</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25</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VETERİNER SOSYAL ETKİNLİK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Yrd.Doç.Dr. Gülşah AKGÜL</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26</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GENÇ LİDERLER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Öğrt. Gör. M. Fatih SANCAR</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27</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ENERJİ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Arş. Gör. İlter Şahin AKTAŞ</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28</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YEŞİLAY KÜLTÜR KULÜBÜ</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Dr. Adem İNCE</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29</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KÜLTÜR VE MEDENİYET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Yrd. Doç. Dr. İlyas ERPAY</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30</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YENİLER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Öğrt. Gör. Abdullah ELMAS</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31</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MANEVİ DEĞERLERİ YAYMA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Öğrt. Gör. Bülent AKAY</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32</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VATAN SEVDALILARI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Uzm. Kenan TAN</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33</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HAKİKAT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Doç. Dr. Abdullah ÜNALAN</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34</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AKADEMİK DÜŞÜNCE EĞİTİM MEDENİYET (ADEM)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Öğrt. Gör. Mahir ÖZHAN </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35</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BRİÇ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Yrd. Doç. Dr. Sungur GÜREL</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36</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YAŞAM İÇİN TARIM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Yrd. Doç. Dr. Fatih ÇIĞ</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37</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SAĞLIKLI YAŞAM KULÜBÜ</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Öğrt. Gör. Asım ÖZBEK</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38</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GENÇ BEYİNLER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Arş. Gör. Ahmet AKTAŞ</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ctr">
                        <a:lnSpc>
                          <a:spcPct val="115000"/>
                        </a:lnSpc>
                        <a:spcAft>
                          <a:spcPts val="0"/>
                        </a:spcAft>
                      </a:pPr>
                      <a:r>
                        <a:rPr lang="tr-TR" sz="600">
                          <a:solidFill>
                            <a:srgbClr val="000000"/>
                          </a:solidFill>
                          <a:latin typeface="Tahoma"/>
                          <a:ea typeface="Times New Roman"/>
                          <a:cs typeface="Times New Roman"/>
                        </a:rPr>
                        <a:t>39</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a:solidFill>
                            <a:srgbClr val="000000"/>
                          </a:solidFill>
                          <a:latin typeface="Tahoma"/>
                          <a:ea typeface="Times New Roman"/>
                          <a:cs typeface="Times New Roman"/>
                        </a:rPr>
                        <a:t>FEN VE MATEMATİK TOPLULUĞU</a:t>
                      </a:r>
                      <a:endParaRPr lang="tr-TR" sz="80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600" dirty="0">
                          <a:solidFill>
                            <a:srgbClr val="000000"/>
                          </a:solidFill>
                          <a:latin typeface="Tahoma"/>
                          <a:ea typeface="Times New Roman"/>
                          <a:cs typeface="Times New Roman"/>
                        </a:rPr>
                        <a:t>Yrd. Doç. Dr. Ali ÇETİN</a:t>
                      </a:r>
                      <a:endParaRPr lang="tr-TR" sz="800" dirty="0">
                        <a:latin typeface="Calibri"/>
                        <a:ea typeface="Calibri"/>
                        <a:cs typeface="Times New Roman"/>
                      </a:endParaRPr>
                    </a:p>
                  </a:txBody>
                  <a:tcPr marL="32210" marR="32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0668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362" name="Rectangle 2"/>
          <p:cNvSpPr>
            <a:spLocks noChangeArrowheads="1"/>
          </p:cNvSpPr>
          <p:nvPr/>
        </p:nvSpPr>
        <p:spPr bwMode="auto">
          <a:xfrm>
            <a:off x="0" y="4171950"/>
            <a:ext cx="8686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tr-TR"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lang="tr-TR" sz="800" dirty="0" smtClean="0"/>
              <a:t>39 öğrenci kulübümüz akademik danışmanları gözetiminde kuruluş amaçları doğrultusunda çalışmalarını yürütmektedir. </a:t>
            </a:r>
          </a:p>
          <a:p>
            <a:r>
              <a:rPr lang="tr-TR" sz="800" dirty="0" smtClean="0"/>
              <a:t>-    01.01.2017 tarihinden 31.12.2017 tarihine kadar faaliyet gösteren topluluklar ve bu topluluklar tarafından gerçekleştirilen etkinlikler aşağıda belirtilmiştir.</a:t>
            </a:r>
            <a:endParaRPr lang="tr-TR" sz="800" dirty="0"/>
          </a:p>
        </p:txBody>
      </p:sp>
      <p:sp>
        <p:nvSpPr>
          <p:cNvPr id="8193" name="Rectangle 1"/>
          <p:cNvSpPr>
            <a:spLocks noChangeArrowheads="1"/>
          </p:cNvSpPr>
          <p:nvPr/>
        </p:nvSpPr>
        <p:spPr bwMode="auto">
          <a:xfrm>
            <a:off x="0" y="0"/>
            <a:ext cx="223785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tr-TR" sz="1400"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Yapılan Etkinlikler;</a:t>
            </a:r>
            <a:endParaRPr kumimoji="0" lang="tr-TR" sz="1400" b="0" i="0" u="sng"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9 Tablo"/>
          <p:cNvGraphicFramePr>
            <a:graphicFrameLocks noGrp="1"/>
          </p:cNvGraphicFramePr>
          <p:nvPr/>
        </p:nvGraphicFramePr>
        <p:xfrm>
          <a:off x="2819400" y="145923"/>
          <a:ext cx="4114800" cy="4048506"/>
        </p:xfrm>
        <a:graphic>
          <a:graphicData uri="http://schemas.openxmlformats.org/drawingml/2006/table">
            <a:tbl>
              <a:tblPr/>
              <a:tblGrid>
                <a:gridCol w="3362209"/>
                <a:gridCol w="752591"/>
              </a:tblGrid>
              <a:tr h="76200">
                <a:tc>
                  <a:txBody>
                    <a:bodyPr/>
                    <a:lstStyle/>
                    <a:p>
                      <a:pPr algn="ctr">
                        <a:lnSpc>
                          <a:spcPct val="115000"/>
                        </a:lnSpc>
                        <a:spcAft>
                          <a:spcPts val="0"/>
                        </a:spcAft>
                      </a:pPr>
                      <a:r>
                        <a:rPr lang="tr-TR" sz="1100" b="1">
                          <a:latin typeface="Times New Roman"/>
                          <a:ea typeface="Calibri"/>
                          <a:cs typeface="Times New Roman"/>
                        </a:rPr>
                        <a:t>ETKİNLİĞİN TÜRÜ</a:t>
                      </a:r>
                      <a:endParaRPr lang="tr-TR" sz="1000">
                        <a:latin typeface="Calibri"/>
                        <a:ea typeface="Calibri"/>
                        <a:cs typeface="Times New Roman"/>
                      </a:endParaRP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a:latin typeface="Times New Roman"/>
                          <a:ea typeface="Calibri"/>
                          <a:cs typeface="Times New Roman"/>
                        </a:rPr>
                        <a:t>SAYISI</a:t>
                      </a:r>
                      <a:endParaRPr lang="tr-TR" sz="1000">
                        <a:latin typeface="Calibri"/>
                        <a:ea typeface="Calibri"/>
                        <a:cs typeface="Times New Roman"/>
                      </a:endParaRP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Sağlık</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1</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Yardım</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4</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Gezi</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1</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Konferans</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6</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Kan Bağışı</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3</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Kermes</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1</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Tiyatro</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3</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Stant</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21</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Spor</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1</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Panel</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1</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Kurs</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1</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Basın-Yayın</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2</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Kitap Okuma</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1</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Sergi</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4</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Sunum</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1</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Şiir Dinletisi</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1</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Kurtarma Tatbikatı</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1</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Eğitim</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5</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Söyleşi</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5</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Sertifika Töreni</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1</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42">
                <a:tc>
                  <a:txBody>
                    <a:bodyPr/>
                    <a:lstStyle/>
                    <a:p>
                      <a:pPr>
                        <a:lnSpc>
                          <a:spcPct val="115000"/>
                        </a:lnSpc>
                        <a:spcAft>
                          <a:spcPts val="0"/>
                        </a:spcAft>
                      </a:pPr>
                      <a:r>
                        <a:rPr lang="tr-TR" sz="1000">
                          <a:latin typeface="Calibri"/>
                          <a:ea typeface="Calibri"/>
                          <a:cs typeface="Times New Roman"/>
                        </a:rPr>
                        <a:t>Çalıştay</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Calibri"/>
                          <a:ea typeface="Calibri"/>
                          <a:cs typeface="Times New Roman"/>
                        </a:rPr>
                        <a:t>1</a:t>
                      </a: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346">
                <a:tc>
                  <a:txBody>
                    <a:bodyPr/>
                    <a:lstStyle/>
                    <a:p>
                      <a:pPr algn="ctr">
                        <a:lnSpc>
                          <a:spcPct val="115000"/>
                        </a:lnSpc>
                        <a:spcAft>
                          <a:spcPts val="0"/>
                        </a:spcAft>
                      </a:pPr>
                      <a:r>
                        <a:rPr lang="tr-TR" sz="1000" b="1">
                          <a:latin typeface="Calibri"/>
                          <a:ea typeface="Calibri"/>
                          <a:cs typeface="Times New Roman"/>
                        </a:rPr>
                        <a:t>TOPLAM:</a:t>
                      </a:r>
                      <a:endParaRPr lang="tr-TR" sz="1000">
                        <a:latin typeface="Calibri"/>
                        <a:ea typeface="Calibri"/>
                        <a:cs typeface="Times New Roman"/>
                      </a:endParaRP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dirty="0">
                          <a:latin typeface="Calibri"/>
                          <a:ea typeface="Calibri"/>
                          <a:cs typeface="Times New Roman"/>
                        </a:rPr>
                        <a:t>65</a:t>
                      </a:r>
                      <a:endParaRPr lang="tr-TR" sz="1000" dirty="0">
                        <a:latin typeface="Calibri"/>
                        <a:ea typeface="Calibri"/>
                        <a:cs typeface="Times New Roman"/>
                      </a:endParaRP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143000" y="-9128"/>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338" name="Rectangle 2"/>
          <p:cNvSpPr>
            <a:spLocks noChangeArrowheads="1"/>
          </p:cNvSpPr>
          <p:nvPr/>
        </p:nvSpPr>
        <p:spPr bwMode="auto">
          <a:xfrm>
            <a:off x="76200" y="3257550"/>
            <a:ext cx="89154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fr-FR" sz="11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Temel</a:t>
            </a:r>
            <a:r>
              <a:rPr kumimoji="0" lang="fr-F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Mali </a:t>
            </a:r>
            <a:r>
              <a:rPr kumimoji="0" lang="fr-FR" sz="11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Tablolara</a:t>
            </a:r>
            <a:r>
              <a:rPr kumimoji="0" lang="fr-F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fr-FR" sz="11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İlişkin</a:t>
            </a:r>
            <a:r>
              <a:rPr kumimoji="0" lang="fr-F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fr-FR" sz="11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Açıklamalar</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algn="just"/>
            <a:r>
              <a:rPr lang="tr-TR" sz="1100" dirty="0" smtClean="0"/>
              <a:t>Başkanlığımız 2017 yılında faaliyetlerini aşağıda izah edildiği şekilde sürdürmüştür. Başkanlığımızın 2017 yılı başlangıç bütçesi 3.576.200,00 TL. </a:t>
            </a:r>
            <a:r>
              <a:rPr lang="tr-TR" sz="1100" dirty="0" err="1" smtClean="0"/>
              <a:t>dir</a:t>
            </a:r>
            <a:r>
              <a:rPr lang="tr-TR" sz="1100" dirty="0" smtClean="0"/>
              <a:t>. Başkanlığımızın ihtiyaçları doğrultusunda çeşitli bütçe kalemlerine 2.539.000,00 TL eklenmiş olup, yıl sonu itibariyle toplam ödeneğimiz 6.115.200,00TL. </a:t>
            </a:r>
            <a:r>
              <a:rPr lang="tr-TR" sz="1100" dirty="0" err="1" smtClean="0"/>
              <a:t>dir</a:t>
            </a:r>
            <a:r>
              <a:rPr lang="tr-TR" sz="1100" dirty="0" smtClean="0"/>
              <a:t>.  Bu ödeneğin </a:t>
            </a:r>
            <a:r>
              <a:rPr lang="tr-TR" sz="1100" b="1" u="sng" dirty="0" smtClean="0"/>
              <a:t>5.261.047,56 TL. </a:t>
            </a:r>
            <a:r>
              <a:rPr lang="tr-TR" sz="1100" dirty="0" smtClean="0"/>
              <a:t>si ihtiyaçlar doğrultusunda harcanmıştır</a:t>
            </a:r>
            <a:endParaRPr lang="tr-TR" sz="1100" dirty="0"/>
          </a:p>
        </p:txBody>
      </p:sp>
      <p:graphicFrame>
        <p:nvGraphicFramePr>
          <p:cNvPr id="10" name="9 Tablo"/>
          <p:cNvGraphicFramePr>
            <a:graphicFrameLocks noGrp="1"/>
          </p:cNvGraphicFramePr>
          <p:nvPr/>
        </p:nvGraphicFramePr>
        <p:xfrm>
          <a:off x="914400" y="285750"/>
          <a:ext cx="6096000" cy="2855614"/>
        </p:xfrm>
        <a:graphic>
          <a:graphicData uri="http://schemas.openxmlformats.org/drawingml/2006/table">
            <a:tbl>
              <a:tblPr/>
              <a:tblGrid>
                <a:gridCol w="392484"/>
                <a:gridCol w="985571"/>
                <a:gridCol w="840788"/>
                <a:gridCol w="906492"/>
                <a:gridCol w="662861"/>
                <a:gridCol w="823925"/>
                <a:gridCol w="907073"/>
                <a:gridCol w="576806"/>
              </a:tblGrid>
              <a:tr h="577681">
                <a:tc>
                  <a:txBody>
                    <a:bodyPr/>
                    <a:lstStyle/>
                    <a:p>
                      <a:pPr algn="ctr">
                        <a:lnSpc>
                          <a:spcPct val="115000"/>
                        </a:lnSpc>
                        <a:spcAft>
                          <a:spcPts val="0"/>
                        </a:spcAft>
                      </a:pPr>
                      <a:r>
                        <a:rPr lang="tr-TR" sz="800" b="1" dirty="0">
                          <a:latin typeface="Arial"/>
                          <a:ea typeface="Times New Roman"/>
                          <a:cs typeface="Times New Roman"/>
                        </a:rPr>
                        <a:t>KOD</a:t>
                      </a:r>
                      <a:endParaRPr lang="tr-TR" sz="1000" dirty="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tr-TR" sz="800" b="1" dirty="0">
                          <a:latin typeface="Arial"/>
                          <a:ea typeface="Times New Roman"/>
                          <a:cs typeface="Times New Roman"/>
                        </a:rPr>
                        <a:t>GİDER TÜRLERİ</a:t>
                      </a:r>
                      <a:endParaRPr lang="tr-TR" sz="1000" dirty="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tr-TR" sz="800" b="1">
                          <a:latin typeface="Arial"/>
                          <a:ea typeface="Times New Roman"/>
                          <a:cs typeface="Times New Roman"/>
                        </a:rPr>
                        <a:t>BÜTÇE BAŞLANGIÇ ÖDENEĞİ</a:t>
                      </a:r>
                      <a:endParaRPr lang="tr-TR" sz="1000">
                        <a:latin typeface="Calibri"/>
                        <a:ea typeface="Calibri"/>
                        <a:cs typeface="Times New Roman"/>
                      </a:endParaRPr>
                    </a:p>
                    <a:p>
                      <a:pPr algn="ctr">
                        <a:lnSpc>
                          <a:spcPct val="115000"/>
                        </a:lnSpc>
                        <a:spcAft>
                          <a:spcPts val="0"/>
                        </a:spcAft>
                      </a:pPr>
                      <a:r>
                        <a:rPr lang="tr-TR" sz="800" b="1">
                          <a:latin typeface="Arial"/>
                          <a:ea typeface="Times New Roman"/>
                          <a:cs typeface="Times New Roman"/>
                        </a:rPr>
                        <a:t>(TL)</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tr-TR" sz="800" b="1">
                          <a:latin typeface="Arial"/>
                          <a:ea typeface="Times New Roman"/>
                          <a:cs typeface="Times New Roman"/>
                        </a:rPr>
                        <a:t>EKLENEN</a:t>
                      </a:r>
                      <a:endParaRPr lang="tr-TR" sz="1000">
                        <a:latin typeface="Calibri"/>
                        <a:ea typeface="Calibri"/>
                        <a:cs typeface="Times New Roman"/>
                      </a:endParaRPr>
                    </a:p>
                    <a:p>
                      <a:pPr algn="ctr">
                        <a:lnSpc>
                          <a:spcPct val="115000"/>
                        </a:lnSpc>
                        <a:spcAft>
                          <a:spcPts val="0"/>
                        </a:spcAft>
                      </a:pPr>
                      <a:r>
                        <a:rPr lang="tr-TR" sz="800" b="1">
                          <a:latin typeface="Arial"/>
                          <a:ea typeface="Times New Roman"/>
                          <a:cs typeface="Times New Roman"/>
                        </a:rPr>
                        <a:t>(+)</a:t>
                      </a:r>
                      <a:endParaRPr lang="tr-TR" sz="1000">
                        <a:latin typeface="Calibri"/>
                        <a:ea typeface="Calibri"/>
                        <a:cs typeface="Times New Roman"/>
                      </a:endParaRPr>
                    </a:p>
                    <a:p>
                      <a:pPr algn="ctr">
                        <a:lnSpc>
                          <a:spcPct val="115000"/>
                        </a:lnSpc>
                        <a:spcAft>
                          <a:spcPts val="0"/>
                        </a:spcAft>
                      </a:pPr>
                      <a:r>
                        <a:rPr lang="tr-TR" sz="800" b="1">
                          <a:latin typeface="Arial"/>
                          <a:ea typeface="Times New Roman"/>
                          <a:cs typeface="Times New Roman"/>
                        </a:rPr>
                        <a:t>(TL)</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tr-TR" sz="800" b="1">
                          <a:latin typeface="Arial"/>
                          <a:ea typeface="Times New Roman"/>
                          <a:cs typeface="Times New Roman"/>
                        </a:rPr>
                        <a:t>DÜŞÜLEN(-)</a:t>
                      </a:r>
                      <a:endParaRPr lang="tr-TR" sz="1000">
                        <a:latin typeface="Calibri"/>
                        <a:ea typeface="Calibri"/>
                        <a:cs typeface="Times New Roman"/>
                      </a:endParaRPr>
                    </a:p>
                    <a:p>
                      <a:pPr algn="ctr">
                        <a:lnSpc>
                          <a:spcPct val="115000"/>
                        </a:lnSpc>
                        <a:spcAft>
                          <a:spcPts val="0"/>
                        </a:spcAft>
                      </a:pPr>
                      <a:r>
                        <a:rPr lang="tr-TR" sz="800" b="1">
                          <a:latin typeface="Arial"/>
                          <a:ea typeface="Times New Roman"/>
                          <a:cs typeface="Times New Roman"/>
                        </a:rPr>
                        <a:t>(TL)</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tr-TR" sz="800" b="1">
                          <a:latin typeface="Arial"/>
                          <a:ea typeface="Times New Roman"/>
                          <a:cs typeface="Times New Roman"/>
                        </a:rPr>
                        <a:t>YILSONU ÖDENEĞİ</a:t>
                      </a:r>
                      <a:endParaRPr lang="tr-TR" sz="1000">
                        <a:latin typeface="Calibri"/>
                        <a:ea typeface="Calibri"/>
                        <a:cs typeface="Times New Roman"/>
                      </a:endParaRPr>
                    </a:p>
                    <a:p>
                      <a:pPr algn="ctr">
                        <a:lnSpc>
                          <a:spcPct val="115000"/>
                        </a:lnSpc>
                        <a:spcAft>
                          <a:spcPts val="0"/>
                        </a:spcAft>
                      </a:pPr>
                      <a:r>
                        <a:rPr lang="tr-TR" sz="800" b="1">
                          <a:latin typeface="Arial"/>
                          <a:ea typeface="Times New Roman"/>
                          <a:cs typeface="Times New Roman"/>
                        </a:rPr>
                        <a:t>(TL)</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tr-TR" sz="800" b="1">
                          <a:latin typeface="Arial"/>
                          <a:ea typeface="Times New Roman"/>
                          <a:cs typeface="Times New Roman"/>
                        </a:rPr>
                        <a:t>HARCAMA</a:t>
                      </a:r>
                      <a:endParaRPr lang="tr-TR" sz="1000">
                        <a:latin typeface="Calibri"/>
                        <a:ea typeface="Calibri"/>
                        <a:cs typeface="Times New Roman"/>
                      </a:endParaRPr>
                    </a:p>
                    <a:p>
                      <a:pPr algn="ctr">
                        <a:lnSpc>
                          <a:spcPct val="115000"/>
                        </a:lnSpc>
                        <a:spcAft>
                          <a:spcPts val="0"/>
                        </a:spcAft>
                      </a:pPr>
                      <a:r>
                        <a:rPr lang="tr-TR" sz="800" b="1">
                          <a:latin typeface="Arial"/>
                          <a:ea typeface="Times New Roman"/>
                          <a:cs typeface="Times New Roman"/>
                        </a:rPr>
                        <a:t>(TL)</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tr-TR" sz="800" b="1">
                          <a:latin typeface="Arial"/>
                          <a:ea typeface="Times New Roman"/>
                          <a:cs typeface="Times New Roman"/>
                        </a:rPr>
                        <a:t>HARCAMA</a:t>
                      </a:r>
                      <a:endParaRPr lang="tr-TR" sz="1000">
                        <a:latin typeface="Calibri"/>
                        <a:ea typeface="Calibri"/>
                        <a:cs typeface="Times New Roman"/>
                      </a:endParaRPr>
                    </a:p>
                    <a:p>
                      <a:pPr algn="ctr">
                        <a:lnSpc>
                          <a:spcPct val="115000"/>
                        </a:lnSpc>
                        <a:spcAft>
                          <a:spcPts val="0"/>
                        </a:spcAft>
                      </a:pPr>
                      <a:r>
                        <a:rPr lang="tr-TR" sz="800" b="1">
                          <a:latin typeface="Arial"/>
                          <a:ea typeface="Times New Roman"/>
                          <a:cs typeface="Times New Roman"/>
                        </a:rPr>
                        <a:t>(% si)</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68030">
                <a:tc>
                  <a:txBody>
                    <a:bodyPr/>
                    <a:lstStyle/>
                    <a:p>
                      <a:pPr algn="ctr">
                        <a:lnSpc>
                          <a:spcPct val="115000"/>
                        </a:lnSpc>
                        <a:spcAft>
                          <a:spcPts val="1000"/>
                        </a:spcAft>
                      </a:pPr>
                      <a:r>
                        <a:rPr lang="tr-TR" sz="900" b="1">
                          <a:latin typeface="Arial"/>
                          <a:ea typeface="Times New Roman"/>
                          <a:cs typeface="Times New Roman"/>
                        </a:rPr>
                        <a:t>01</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latin typeface="Arial"/>
                          <a:ea typeface="Times New Roman"/>
                          <a:cs typeface="Times New Roman"/>
                        </a:rPr>
                        <a:t>Personel Giderleri</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1.768.100,00</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0,00</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562.700,00</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1.205.400,00</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1.205.380,33</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%99,99</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448">
                <a:tc>
                  <a:txBody>
                    <a:bodyPr/>
                    <a:lstStyle/>
                    <a:p>
                      <a:pPr algn="ctr">
                        <a:lnSpc>
                          <a:spcPct val="115000"/>
                        </a:lnSpc>
                        <a:spcAft>
                          <a:spcPts val="1000"/>
                        </a:spcAft>
                      </a:pPr>
                      <a:r>
                        <a:rPr lang="tr-TR" sz="900" b="1">
                          <a:latin typeface="Arial"/>
                          <a:ea typeface="Times New Roman"/>
                          <a:cs typeface="Times New Roman"/>
                        </a:rPr>
                        <a:t>02</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latin typeface="Arial"/>
                          <a:ea typeface="Times New Roman"/>
                          <a:cs typeface="Times New Roman"/>
                        </a:rPr>
                        <a:t>Sos. Güvenlik Kur. D.Prim Gideri</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259.600,00</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0,00</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56.500,00</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203.100,00</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202.479,06</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%99,69</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867">
                <a:tc>
                  <a:txBody>
                    <a:bodyPr/>
                    <a:lstStyle/>
                    <a:p>
                      <a:pPr algn="ctr">
                        <a:lnSpc>
                          <a:spcPct val="115000"/>
                        </a:lnSpc>
                        <a:spcAft>
                          <a:spcPts val="1000"/>
                        </a:spcAft>
                      </a:pPr>
                      <a:r>
                        <a:rPr lang="tr-TR" sz="900" b="1">
                          <a:latin typeface="Arial"/>
                          <a:ea typeface="Times New Roman"/>
                          <a:cs typeface="Times New Roman"/>
                        </a:rPr>
                        <a:t>03</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latin typeface="Arial"/>
                          <a:ea typeface="Times New Roman"/>
                          <a:cs typeface="Times New Roman"/>
                        </a:rPr>
                        <a:t>Mal ve Hizmet Alım Giderleri</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1.390.500,00</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2.332.000,00</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0,00</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3.722.500,00</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t>3.578.001,65</a:t>
                      </a:r>
                    </a:p>
                    <a:p>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900" dirty="0" smtClean="0"/>
                        <a:t>%96,12</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588">
                <a:tc>
                  <a:txBody>
                    <a:bodyPr/>
                    <a:lstStyle/>
                    <a:p>
                      <a:pPr>
                        <a:lnSpc>
                          <a:spcPct val="115000"/>
                        </a:lnSpc>
                        <a:spcAft>
                          <a:spcPts val="1000"/>
                        </a:spcAft>
                      </a:pPr>
                      <a:endParaRPr lang="tr-TR" sz="900">
                        <a:latin typeface="Arial"/>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tr-TR" sz="900" b="1">
                          <a:latin typeface="Arial"/>
                          <a:ea typeface="Times New Roman"/>
                          <a:cs typeface="Times New Roman"/>
                        </a:rPr>
                        <a:t>GENEL TOPLAM</a:t>
                      </a:r>
                      <a:endParaRPr lang="tr-TR" sz="1000">
                        <a:latin typeface="Calibri"/>
                        <a:ea typeface="Calibri"/>
                        <a:cs typeface="Times New Roman"/>
                      </a:endParaRPr>
                    </a:p>
                  </a:txBody>
                  <a:tcPr marL="62791" marR="627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r>
                        <a:rPr lang="tr-TR" sz="900" dirty="0" smtClean="0"/>
                        <a:t>3.418.200,00</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r>
                        <a:rPr lang="tr-TR" sz="900" dirty="0" smtClean="0"/>
                        <a:t>2.332.000,00</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r>
                        <a:rPr lang="tr-TR" sz="900" dirty="0" smtClean="0"/>
                        <a:t>619.200,00</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r>
                        <a:rPr lang="tr-TR" sz="900" dirty="0" smtClean="0"/>
                        <a:t>5.131.000,00</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r>
                        <a:rPr lang="tr-TR" sz="900" dirty="0" smtClean="0"/>
                        <a:t>4.985.861,04</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r>
                        <a:rPr lang="tr-TR" sz="900" dirty="0" smtClean="0"/>
                        <a:t>%97,17</a:t>
                      </a:r>
                      <a:endParaRPr lang="tr-TR" sz="9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2192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9 Tablo"/>
          <p:cNvGraphicFramePr>
            <a:graphicFrameLocks noGrp="1"/>
          </p:cNvGraphicFramePr>
          <p:nvPr/>
        </p:nvGraphicFramePr>
        <p:xfrm>
          <a:off x="685800" y="666750"/>
          <a:ext cx="7086601" cy="2923932"/>
        </p:xfrm>
        <a:graphic>
          <a:graphicData uri="http://schemas.openxmlformats.org/drawingml/2006/table">
            <a:tbl>
              <a:tblPr/>
              <a:tblGrid>
                <a:gridCol w="990600"/>
                <a:gridCol w="766376"/>
                <a:gridCol w="832183"/>
                <a:gridCol w="4497442"/>
              </a:tblGrid>
              <a:tr h="802033">
                <a:tc>
                  <a:txBody>
                    <a:bodyPr/>
                    <a:lstStyle/>
                    <a:p>
                      <a:pPr algn="ctr">
                        <a:lnSpc>
                          <a:spcPct val="115000"/>
                        </a:lnSpc>
                        <a:spcAft>
                          <a:spcPts val="1000"/>
                        </a:spcAft>
                      </a:pPr>
                      <a:r>
                        <a:rPr lang="tr-TR" sz="1000" b="1" dirty="0">
                          <a:latin typeface="Arial"/>
                          <a:ea typeface="Times New Roman"/>
                          <a:cs typeface="Times New Roman"/>
                        </a:rPr>
                        <a:t>İhale Kayıt No</a:t>
                      </a:r>
                      <a:endParaRPr lang="tr-TR" sz="1000" dirty="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000" b="1">
                          <a:latin typeface="Arial"/>
                          <a:ea typeface="Times New Roman"/>
                          <a:cs typeface="Times New Roman"/>
                        </a:rPr>
                        <a:t>İhale Türü</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000" b="1">
                          <a:latin typeface="Arial"/>
                          <a:ea typeface="Times New Roman"/>
                          <a:cs typeface="Times New Roman"/>
                        </a:rPr>
                        <a:t>İhale Usulü</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000" b="1" dirty="0">
                          <a:latin typeface="Arial"/>
                          <a:ea typeface="Times New Roman"/>
                          <a:cs typeface="Times New Roman"/>
                        </a:rPr>
                        <a:t>İhale Adı</a:t>
                      </a:r>
                      <a:endParaRPr lang="tr-TR" sz="1000" dirty="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087">
                <a:tc>
                  <a:txBody>
                    <a:bodyPr/>
                    <a:lstStyle/>
                    <a:p>
                      <a:pPr algn="just">
                        <a:lnSpc>
                          <a:spcPct val="115000"/>
                        </a:lnSpc>
                        <a:spcAft>
                          <a:spcPts val="1000"/>
                        </a:spcAft>
                      </a:pPr>
                      <a:r>
                        <a:rPr lang="tr-TR" sz="1100" dirty="0" smtClean="0">
                          <a:latin typeface="Arial"/>
                          <a:ea typeface="Times New Roman"/>
                          <a:cs typeface="Times New Roman"/>
                        </a:rPr>
                        <a:t>2017/29691</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000">
                          <a:latin typeface="Arial"/>
                          <a:ea typeface="Times New Roman"/>
                          <a:cs typeface="Times New Roman"/>
                        </a:rPr>
                        <a:t>Mal</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000">
                          <a:latin typeface="Arial"/>
                          <a:ea typeface="Times New Roman"/>
                          <a:cs typeface="Times New Roman"/>
                        </a:rPr>
                        <a:t>Açık</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tr-TR" sz="1000" dirty="0" smtClean="0">
                          <a:latin typeface="Arial"/>
                          <a:ea typeface="Times New Roman"/>
                          <a:cs typeface="Times New Roman"/>
                        </a:rPr>
                        <a:t>57 KALEMDEN OLUŞAN KURU GIDA ÜRÜNLERİ</a:t>
                      </a:r>
                      <a:r>
                        <a:rPr lang="tr-TR" sz="1000" baseline="0" dirty="0" smtClean="0">
                          <a:latin typeface="Arial"/>
                          <a:ea typeface="Times New Roman"/>
                          <a:cs typeface="Times New Roman"/>
                        </a:rPr>
                        <a:t> (İHALE İPTAL EDİLDİ)</a:t>
                      </a:r>
                      <a:endParaRPr lang="tr-TR" sz="1000" dirty="0" smtClean="0">
                        <a:latin typeface="+mn-lt"/>
                        <a:ea typeface="Calibri"/>
                        <a:cs typeface="Times New Roman"/>
                      </a:endParaRPr>
                    </a:p>
                    <a:p>
                      <a:pPr algn="just">
                        <a:lnSpc>
                          <a:spcPct val="115000"/>
                        </a:lnSpc>
                        <a:spcAft>
                          <a:spcPts val="1000"/>
                        </a:spcAft>
                      </a:pPr>
                      <a:endParaRPr lang="tr-TR"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66">
                <a:tc>
                  <a:txBody>
                    <a:bodyPr/>
                    <a:lstStyle/>
                    <a:p>
                      <a:pPr>
                        <a:lnSpc>
                          <a:spcPct val="115000"/>
                        </a:lnSpc>
                        <a:spcAft>
                          <a:spcPts val="1000"/>
                        </a:spcAft>
                      </a:pPr>
                      <a:r>
                        <a:rPr lang="tr-TR" sz="1100" dirty="0" smtClean="0">
                          <a:latin typeface="Arial"/>
                          <a:ea typeface="Times New Roman"/>
                          <a:cs typeface="Times New Roman"/>
                        </a:rPr>
                        <a:t>2017/59260</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000">
                          <a:latin typeface="Arial"/>
                          <a:ea typeface="Times New Roman"/>
                          <a:cs typeface="Times New Roman"/>
                        </a:rPr>
                        <a:t>Mal</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000" dirty="0">
                          <a:latin typeface="Arial"/>
                          <a:ea typeface="Times New Roman"/>
                          <a:cs typeface="Times New Roman"/>
                        </a:rPr>
                        <a:t>Açık</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tr-TR" sz="1000" dirty="0" smtClean="0">
                          <a:latin typeface="Arial"/>
                          <a:ea typeface="Times New Roman"/>
                          <a:cs typeface="Times New Roman"/>
                        </a:rPr>
                        <a:t>9 KALEMDEN OLUŞAN ET ÜRÜNLERİ</a:t>
                      </a:r>
                      <a:endParaRPr lang="tr-TR" sz="1000" dirty="0" smtClean="0">
                        <a:latin typeface="+mn-lt"/>
                        <a:ea typeface="Calibri"/>
                        <a:cs typeface="Times New Roman"/>
                      </a:endParaRPr>
                    </a:p>
                    <a:p>
                      <a:pPr algn="just">
                        <a:lnSpc>
                          <a:spcPct val="115000"/>
                        </a:lnSpc>
                        <a:spcAft>
                          <a:spcPts val="1000"/>
                        </a:spcAft>
                      </a:pPr>
                      <a:endParaRPr lang="tr-TR"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953">
                <a:tc>
                  <a:txBody>
                    <a:bodyPr/>
                    <a:lstStyle/>
                    <a:p>
                      <a:pPr>
                        <a:lnSpc>
                          <a:spcPct val="115000"/>
                        </a:lnSpc>
                        <a:spcAft>
                          <a:spcPts val="1000"/>
                        </a:spcAft>
                      </a:pPr>
                      <a:r>
                        <a:rPr lang="tr-TR" sz="1100" dirty="0" smtClean="0">
                          <a:latin typeface="Arial"/>
                          <a:ea typeface="Times New Roman"/>
                          <a:cs typeface="Times New Roman"/>
                        </a:rPr>
                        <a:t>2017/103719</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000">
                          <a:latin typeface="Arial"/>
                          <a:ea typeface="Times New Roman"/>
                          <a:cs typeface="Times New Roman"/>
                        </a:rPr>
                        <a:t>Mal</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000">
                          <a:latin typeface="Arial"/>
                          <a:ea typeface="Times New Roman"/>
                          <a:cs typeface="Times New Roman"/>
                        </a:rPr>
                        <a:t>Açık</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000" dirty="0" smtClean="0">
                          <a:latin typeface="Arial"/>
                          <a:ea typeface="Times New Roman"/>
                          <a:cs typeface="Times New Roman"/>
                        </a:rPr>
                        <a:t>58 KALEMDEN OLUŞAN KURU GIDA ÜRÜNLERİ</a:t>
                      </a:r>
                      <a:r>
                        <a:rPr lang="tr-TR" sz="1000" baseline="0" dirty="0" smtClean="0">
                          <a:latin typeface="Arial"/>
                          <a:ea typeface="Times New Roman"/>
                          <a:cs typeface="Times New Roman"/>
                        </a:rPr>
                        <a:t> </a:t>
                      </a:r>
                      <a:endParaRPr lang="tr-TR"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953">
                <a:tc>
                  <a:txBody>
                    <a:bodyPr/>
                    <a:lstStyle/>
                    <a:p>
                      <a:pPr>
                        <a:lnSpc>
                          <a:spcPct val="115000"/>
                        </a:lnSpc>
                        <a:spcAft>
                          <a:spcPts val="1000"/>
                        </a:spcAft>
                      </a:pPr>
                      <a:r>
                        <a:rPr lang="tr-TR" sz="1100" dirty="0" smtClean="0">
                          <a:latin typeface="Arial"/>
                          <a:ea typeface="Times New Roman"/>
                          <a:cs typeface="Times New Roman"/>
                        </a:rPr>
                        <a:t>2017/569168</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000">
                          <a:latin typeface="Arial"/>
                          <a:ea typeface="Times New Roman"/>
                          <a:cs typeface="Times New Roman"/>
                        </a:rPr>
                        <a:t>Mal</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000">
                          <a:latin typeface="Arial"/>
                          <a:ea typeface="Times New Roman"/>
                          <a:cs typeface="Times New Roman"/>
                        </a:rPr>
                        <a:t>Açık</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100" dirty="0" smtClean="0">
                          <a:latin typeface="Calibri"/>
                          <a:ea typeface="Calibri"/>
                          <a:cs typeface="Times New Roman"/>
                        </a:rPr>
                        <a:t>120.000</a:t>
                      </a:r>
                      <a:r>
                        <a:rPr lang="tr-TR" sz="1100" baseline="0" dirty="0" smtClean="0">
                          <a:latin typeface="Calibri"/>
                          <a:ea typeface="Calibri"/>
                          <a:cs typeface="Times New Roman"/>
                        </a:rPr>
                        <a:t> ADETTEN OLUŞAN 250 GRAMLIK EKMEK ALIMI</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953">
                <a:tc>
                  <a:txBody>
                    <a:bodyPr/>
                    <a:lstStyle/>
                    <a:p>
                      <a:pPr>
                        <a:lnSpc>
                          <a:spcPct val="115000"/>
                        </a:lnSpc>
                        <a:spcAft>
                          <a:spcPts val="1000"/>
                        </a:spcAft>
                      </a:pPr>
                      <a:r>
                        <a:rPr lang="tr-TR" sz="1100" dirty="0" smtClean="0">
                          <a:latin typeface="Arial"/>
                          <a:ea typeface="Times New Roman"/>
                          <a:cs typeface="Times New Roman"/>
                        </a:rPr>
                        <a:t>2017/586486</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000">
                          <a:latin typeface="Arial"/>
                          <a:ea typeface="Times New Roman"/>
                          <a:cs typeface="Times New Roman"/>
                        </a:rPr>
                        <a:t>Mal</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000">
                          <a:latin typeface="Arial"/>
                          <a:ea typeface="Times New Roman"/>
                          <a:cs typeface="Times New Roman"/>
                        </a:rPr>
                        <a:t>Açık</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000" dirty="0" smtClean="0">
                          <a:latin typeface="Arial"/>
                          <a:ea typeface="Times New Roman"/>
                          <a:cs typeface="Times New Roman"/>
                        </a:rPr>
                        <a:t>58 KALEMDEN OLUŞAN KURU GIDA ÜRÜNLERİ</a:t>
                      </a:r>
                      <a:r>
                        <a:rPr lang="tr-TR" sz="1000" baseline="0" dirty="0" smtClean="0">
                          <a:latin typeface="Arial"/>
                          <a:ea typeface="Times New Roman"/>
                          <a:cs typeface="Times New Roman"/>
                        </a:rPr>
                        <a:t> (İHALE İPTAL EDİLDİ)</a:t>
                      </a:r>
                      <a:endParaRPr lang="tr-TR"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45" name="Rectangle 1"/>
          <p:cNvSpPr>
            <a:spLocks noChangeArrowheads="1"/>
          </p:cNvSpPr>
          <p:nvPr/>
        </p:nvSpPr>
        <p:spPr bwMode="auto">
          <a:xfrm>
            <a:off x="0" y="-40704"/>
            <a:ext cx="4259499"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Başkanlığımız tarafından 2017 yılında Yapılan İhaleler;</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1430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289" name="Rectangle 1"/>
          <p:cNvSpPr>
            <a:spLocks noChangeArrowheads="1"/>
          </p:cNvSpPr>
          <p:nvPr/>
        </p:nvSpPr>
        <p:spPr bwMode="auto">
          <a:xfrm>
            <a:off x="228600" y="1352550"/>
            <a:ext cx="86106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tr-TR" sz="1400" dirty="0" smtClean="0"/>
              <a:t>Üniversitemiz </a:t>
            </a:r>
            <a:r>
              <a:rPr lang="tr-TR" sz="1400" dirty="0" err="1" smtClean="0"/>
              <a:t>kezer</a:t>
            </a:r>
            <a:r>
              <a:rPr lang="tr-TR" sz="1400" dirty="0" smtClean="0"/>
              <a:t> </a:t>
            </a:r>
            <a:r>
              <a:rPr lang="tr-TR" sz="1400" dirty="0" err="1" smtClean="0"/>
              <a:t>kampüsü</a:t>
            </a:r>
            <a:r>
              <a:rPr lang="tr-TR" sz="1400" dirty="0" smtClean="0"/>
              <a:t> ile Veteriner Fakültesi hizmet binasında </a:t>
            </a:r>
            <a:r>
              <a:rPr lang="tr-TR" sz="1400" dirty="0" err="1" smtClean="0"/>
              <a:t>Mediko</a:t>
            </a:r>
            <a:r>
              <a:rPr lang="tr-TR" sz="1400" dirty="0" smtClean="0"/>
              <a:t>-Sosyal Merkezi oluşturulmuştur.Merkezde ve </a:t>
            </a:r>
            <a:r>
              <a:rPr lang="tr-TR" sz="1400" dirty="0" err="1" smtClean="0"/>
              <a:t>Kezerde</a:t>
            </a:r>
            <a:r>
              <a:rPr lang="tr-TR" sz="1400" dirty="0" smtClean="0"/>
              <a:t> bulunan öğrencilerimiz, çalışanlarımız ve yakınları için sağlık hizmetleri Sağlık Kültür ve Spor Daire Başkanlığı tarafından bu sağlık biriminde verilmektedir. Sağlık Birimimizde, Yüksek Öğretim Kurulunca belirlenen "Yüksek Öğretim Öğrencilerinin Sağlık Hizmetlerinden Yararlandırılmasına İlişkin Uygulama Esasları"na uyulmaktadır.Başkanlığımız bünyesinde bulunan Sağlık Hizmetleri Biriminde 1 Diyetisyen 1 psikolog ve 4 Hemşire  ile hizmet verilmektedir.Ayrıca Sağlık Bakanlığı tarafından idari binamızda Aile Hekimi görevlendirilmesi yapılmış olup öğrenci ve personelimize Aile Hekimliğince sağlık hizmeti verilmektedir.</a:t>
            </a:r>
          </a:p>
          <a:p>
            <a:pPr lvl="0" indent="457200" algn="just" fontAlgn="base">
              <a:spcBef>
                <a:spcPct val="0"/>
              </a:spcBef>
              <a:spcAft>
                <a:spcPct val="0"/>
              </a:spcAft>
            </a:pP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Dikdörtgen"/>
          <p:cNvSpPr/>
          <p:nvPr/>
        </p:nvSpPr>
        <p:spPr>
          <a:xfrm>
            <a:off x="609600" y="514350"/>
            <a:ext cx="1776448" cy="369332"/>
          </a:xfrm>
          <a:prstGeom prst="rect">
            <a:avLst/>
          </a:prstGeom>
        </p:spPr>
        <p:txBody>
          <a:bodyPr wrap="none">
            <a:spAutoFit/>
          </a:bodyPr>
          <a:lstStyle/>
          <a:p>
            <a:r>
              <a:rPr lang="tr-TR" b="1" dirty="0" smtClean="0"/>
              <a:t>Sağlık Hizmetleri</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Spor Dereceleri</a:t>
            </a:r>
            <a:endParaRPr lang="tr-TR" dirty="0"/>
          </a:p>
        </p:txBody>
      </p:sp>
      <p:pic>
        <p:nvPicPr>
          <p:cNvPr id="4" name="3 İçerik Yer Tutucusu" descr="1.jpeg"/>
          <p:cNvPicPr>
            <a:picLocks noGrp="1" noChangeAspect="1"/>
          </p:cNvPicPr>
          <p:nvPr>
            <p:ph idx="1"/>
          </p:nvPr>
        </p:nvPicPr>
        <p:blipFill>
          <a:blip r:embed="rId2" cstate="print"/>
          <a:stretch>
            <a:fillRect/>
          </a:stretch>
        </p:blipFill>
        <p:spPr>
          <a:xfrm>
            <a:off x="1579978" y="1200150"/>
            <a:ext cx="5984044" cy="3394075"/>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05979"/>
            <a:ext cx="7772400" cy="155971"/>
          </a:xfrm>
        </p:spPr>
        <p:txBody>
          <a:bodyPr>
            <a:normAutofit fontScale="90000"/>
          </a:bodyPr>
          <a:lstStyle/>
          <a:p>
            <a:endParaRPr lang="tr-TR" dirty="0"/>
          </a:p>
        </p:txBody>
      </p:sp>
      <p:pic>
        <p:nvPicPr>
          <p:cNvPr id="4" name="3 İçerik Yer Tutucusu" descr="2.jpeg"/>
          <p:cNvPicPr>
            <a:picLocks noGrp="1" noChangeAspect="1"/>
          </p:cNvPicPr>
          <p:nvPr>
            <p:ph idx="1"/>
          </p:nvPr>
        </p:nvPicPr>
        <p:blipFill>
          <a:blip r:embed="rId2" cstate="print"/>
          <a:stretch>
            <a:fillRect/>
          </a:stretch>
        </p:blipFill>
        <p:spPr>
          <a:xfrm>
            <a:off x="1600200" y="1200150"/>
            <a:ext cx="5984044" cy="3394075"/>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200150"/>
            <a:ext cx="7772400" cy="304800"/>
          </a:xfrm>
        </p:spPr>
        <p:txBody>
          <a:bodyPr>
            <a:noAutofit/>
          </a:bodyPr>
          <a:lstStyle/>
          <a:p>
            <a:r>
              <a:rPr lang="tr-TR" sz="1600" dirty="0" smtClean="0">
                <a:latin typeface="Myriad Pro" pitchFamily="34" charset="0"/>
              </a:rPr>
              <a:t/>
            </a:r>
            <a:br>
              <a:rPr lang="tr-TR" sz="1600" dirty="0" smtClean="0">
                <a:latin typeface="Myriad Pro" pitchFamily="34" charset="0"/>
              </a:rPr>
            </a:br>
            <a:r>
              <a:rPr lang="tr-TR" sz="1600" dirty="0" smtClean="0">
                <a:latin typeface="Myriad Pro" pitchFamily="34" charset="0"/>
              </a:rPr>
              <a:t/>
            </a:r>
            <a:br>
              <a:rPr lang="tr-TR" sz="1600" dirty="0" smtClean="0">
                <a:latin typeface="Myriad Pro" pitchFamily="34" charset="0"/>
              </a:rPr>
            </a:br>
            <a:r>
              <a:rPr lang="tr-TR" sz="1600" dirty="0" smtClean="0">
                <a:latin typeface="Myriad Pro" pitchFamily="34" charset="0"/>
              </a:rPr>
              <a:t/>
            </a:r>
            <a:br>
              <a:rPr lang="tr-TR" sz="1600" dirty="0" smtClean="0">
                <a:latin typeface="Myriad Pro" pitchFamily="34" charset="0"/>
              </a:rPr>
            </a:br>
            <a:r>
              <a:rPr lang="tr-TR" sz="1600" dirty="0" smtClean="0">
                <a:latin typeface="Myriad Pro" pitchFamily="34" charset="0"/>
              </a:rPr>
              <a:t>SAĞLIK KÜLTÜR SPOR DAİRE BAŞKANLIĞI</a:t>
            </a:r>
            <a:br>
              <a:rPr lang="tr-TR" sz="1600" dirty="0" smtClean="0">
                <a:latin typeface="Myriad Pro" pitchFamily="34" charset="0"/>
              </a:rPr>
            </a:br>
            <a:r>
              <a:rPr lang="tr-TR" sz="1600" dirty="0" smtClean="0">
                <a:latin typeface="Myriad Pro" pitchFamily="34" charset="0"/>
              </a:rPr>
              <a:t/>
            </a:r>
            <a:br>
              <a:rPr lang="tr-TR" sz="1600" dirty="0" smtClean="0">
                <a:latin typeface="Myriad Pro" pitchFamily="34" charset="0"/>
              </a:rPr>
            </a:br>
            <a:r>
              <a:rPr lang="tr-TR" sz="1600" dirty="0" smtClean="0">
                <a:latin typeface="Myriad Pro" pitchFamily="34" charset="0"/>
              </a:rPr>
              <a:t/>
            </a:r>
            <a:br>
              <a:rPr lang="tr-TR" sz="1600" dirty="0" smtClean="0">
                <a:latin typeface="Myriad Pro" pitchFamily="34" charset="0"/>
              </a:rPr>
            </a:br>
            <a:r>
              <a:rPr lang="tr-TR" sz="1600" dirty="0" smtClean="0">
                <a:latin typeface="Myriad Pro" pitchFamily="34" charset="0"/>
              </a:rPr>
              <a:t>2017 YILI BİRİM FAALİYET RAPORU</a:t>
            </a:r>
            <a:endParaRPr lang="tr-TR" sz="1600" dirty="0">
              <a:latin typeface="Myriad Pro" pitchFamily="34" charset="0"/>
            </a:endParaRPr>
          </a:p>
        </p:txBody>
      </p:sp>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9"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pic>
        <p:nvPicPr>
          <p:cNvPr id="1027" name="Picture 3" descr="C:\Users\HACCİALİ\Desktop\8.24-3 [Converted].png"/>
          <p:cNvPicPr>
            <a:picLocks noChangeAspect="1" noChangeArrowheads="1"/>
          </p:cNvPicPr>
          <p:nvPr/>
        </p:nvPicPr>
        <p:blipFill>
          <a:blip r:embed="rId3" cstate="print"/>
          <a:srcRect/>
          <a:stretch>
            <a:fillRect/>
          </a:stretch>
        </p:blipFill>
        <p:spPr bwMode="auto">
          <a:xfrm>
            <a:off x="152400" y="666750"/>
            <a:ext cx="1849102" cy="17227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05979"/>
            <a:ext cx="8229600" cy="460771"/>
          </a:xfrm>
        </p:spPr>
        <p:txBody>
          <a:bodyPr>
            <a:normAutofit fontScale="90000"/>
          </a:bodyPr>
          <a:lstStyle/>
          <a:p>
            <a:r>
              <a:rPr lang="tr-TR" dirty="0" smtClean="0"/>
              <a:t>SPORTİF BAŞARILAR</a:t>
            </a:r>
            <a:endParaRPr lang="tr-TR" dirty="0"/>
          </a:p>
        </p:txBody>
      </p:sp>
      <p:sp>
        <p:nvSpPr>
          <p:cNvPr id="3" name="2 İçerik Yer Tutucusu"/>
          <p:cNvSpPr>
            <a:spLocks noGrp="1"/>
          </p:cNvSpPr>
          <p:nvPr>
            <p:ph idx="1"/>
          </p:nvPr>
        </p:nvSpPr>
        <p:spPr>
          <a:xfrm>
            <a:off x="457200" y="895350"/>
            <a:ext cx="8458200" cy="4038600"/>
          </a:xfrm>
          <a:noFill/>
        </p:spPr>
        <p:txBody>
          <a:bodyPr>
            <a:normAutofit/>
          </a:bodyPr>
          <a:lstStyle/>
          <a:p>
            <a:pPr marL="514350" indent="-514350" algn="just">
              <a:buFont typeface="+mj-lt"/>
              <a:buAutoNum type="arabicPeriod"/>
            </a:pPr>
            <a:r>
              <a:rPr lang="tr-TR" sz="1100" dirty="0" smtClean="0"/>
              <a:t>Çorumda yapılan Dünya Güreş Şampiyonasında 46 kiloda Evin DEMİRHAN,60 kiloda Derya BAYHAN 3.OLUP Bronz madalya kazanmışlardır.</a:t>
            </a:r>
          </a:p>
          <a:p>
            <a:pPr marL="514350" indent="-514350" algn="just">
              <a:buFont typeface="+mj-lt"/>
              <a:buAutoNum type="arabicPeriod"/>
            </a:pPr>
            <a:r>
              <a:rPr lang="tr-TR" sz="1100" dirty="0" smtClean="0"/>
              <a:t>Türkiye Üniversite Sporları Federasyonunca yapılan güreş müsabakalarında 60 kiloda Derya BAYHAN,Türkiye Şampiyonu olmuştur.</a:t>
            </a:r>
          </a:p>
          <a:p>
            <a:pPr marL="514350" indent="-514350" algn="just">
              <a:buFont typeface="+mj-lt"/>
              <a:buAutoNum type="arabicPeriod"/>
            </a:pPr>
            <a:r>
              <a:rPr lang="tr-TR" sz="1100" dirty="0" smtClean="0"/>
              <a:t>ÜNİLİG kapsamında Üniversitemiz Erkek Hentbol Takımı  Türkiye’de son 8 ‘e kalma başarısı göstermiştir.</a:t>
            </a:r>
          </a:p>
          <a:p>
            <a:pPr marL="514350" indent="-514350" algn="just">
              <a:buFont typeface="+mj-lt"/>
              <a:buAutoNum type="arabicPeriod"/>
            </a:pPr>
            <a:r>
              <a:rPr lang="tr-TR" sz="1100" dirty="0" smtClean="0"/>
              <a:t>ÜNİLİG kapsamında Bayan Hentbol Takımı yarı finallere çıkma başarısı göstermiştir.</a:t>
            </a:r>
          </a:p>
          <a:p>
            <a:pPr marL="514350" indent="-514350" algn="just">
              <a:buFont typeface="+mj-lt"/>
              <a:buAutoNum type="arabicPeriod"/>
            </a:pPr>
            <a:r>
              <a:rPr lang="tr-TR" sz="1100" dirty="0" smtClean="0"/>
              <a:t>TÜSF tarafından düzenlenen 2.Lig müsabakalarında ,Erkek Basketbol Takımı ,grubu 1.olarak tamamlayıp,1.Lig’e yükselmiştir.</a:t>
            </a:r>
          </a:p>
          <a:p>
            <a:pPr marL="514350" indent="-514350" algn="just">
              <a:buFont typeface="+mj-lt"/>
              <a:buAutoNum type="arabicPeriod"/>
            </a:pPr>
            <a:r>
              <a:rPr lang="tr-TR" sz="1100" dirty="0" smtClean="0"/>
              <a:t>TÜSF tarafından düzenlenen 2.Lig müsabakalarında ,Bayan Basketbol Takımı ,grubu 2.olarak tamamlayıp,1.Lig’e yükselmiştir.</a:t>
            </a:r>
          </a:p>
          <a:p>
            <a:pPr marL="514350" indent="-514350" algn="just">
              <a:buFont typeface="+mj-lt"/>
              <a:buAutoNum type="arabicPeriod"/>
            </a:pPr>
            <a:r>
              <a:rPr lang="tr-TR" sz="1100" dirty="0" smtClean="0"/>
              <a:t>TÜSF tarafından düzenlenen 2.Lig müsabakalarında ,Erkek Hentbol Takımı ,grubu 1.olarak tamamlayıp,1.Lig’e yükselmiştir.</a:t>
            </a:r>
          </a:p>
          <a:p>
            <a:pPr marL="514350" indent="-514350" algn="just">
              <a:buFont typeface="+mj-lt"/>
              <a:buAutoNum type="arabicPeriod"/>
            </a:pPr>
            <a:r>
              <a:rPr lang="tr-TR" sz="1100" dirty="0" smtClean="0"/>
              <a:t>TÜSF tarafından düzenlenen 2.Lig müsabakalarında ,Bayan Hentbol Takımı ,grubu 1.olarak tamamlayıp,1.Lig’e yükselmiştir.</a:t>
            </a:r>
          </a:p>
          <a:p>
            <a:pPr marL="514350" indent="-514350" algn="just">
              <a:buFont typeface="+mj-lt"/>
              <a:buAutoNum type="arabicPeriod"/>
            </a:pPr>
            <a:r>
              <a:rPr lang="tr-TR" sz="1100" dirty="0" smtClean="0"/>
              <a:t>TÜSF tarafından düzenlenen 2.Lig  Salon Futbolu müsabakalarında ,Erkek FUTSAL Takımı ,grubu 1.olarak tamamlayıp,1.Lig’e yükselmiştir.</a:t>
            </a:r>
          </a:p>
          <a:p>
            <a:pPr marL="514350" indent="-514350" algn="just">
              <a:buFont typeface="+mj-lt"/>
              <a:buAutoNum type="arabicPeriod"/>
            </a:pPr>
            <a:r>
              <a:rPr lang="tr-TR" sz="1100" dirty="0" smtClean="0"/>
              <a:t>TÜSF tarafından düzenlenen 2.Lig  Salon Futbolu müsabakalarında ,Bayan FUTSAL Takımı ,grubu 1.olarak tamamlayıp,1.Lig’e yükselmiştir.</a:t>
            </a:r>
          </a:p>
          <a:p>
            <a:pPr marL="514350" indent="-514350" algn="just">
              <a:buFont typeface="+mj-lt"/>
              <a:buAutoNum type="arabicPeriod"/>
            </a:pPr>
            <a:r>
              <a:rPr lang="tr-TR" sz="1100" dirty="0" smtClean="0"/>
              <a:t>TÜSF tarafından düzenlenen Halkoyunları grup yarışmasında  grup 1.incisi olup, Türkiye finallerinde mücadele ederek Türkiye 8.olmuştur.</a:t>
            </a:r>
          </a:p>
          <a:p>
            <a:pPr marL="514350" indent="-514350" algn="just">
              <a:buAutoNum type="arabicPeriod" startAt="12"/>
            </a:pPr>
            <a:r>
              <a:rPr lang="tr-TR" sz="1100" dirty="0" smtClean="0"/>
              <a:t>TÜSF tarafından düzenlenen futbol müsabakalarında erkek futbol takımımız grubu 1. inci olarak tamamlayıp 1. lige yükselmiştir.</a:t>
            </a:r>
          </a:p>
          <a:p>
            <a:pPr marL="514350" indent="-514350" algn="just">
              <a:buAutoNum type="arabicPeriod" startAt="12"/>
            </a:pPr>
            <a:r>
              <a:rPr lang="tr-TR" sz="1100" dirty="0" err="1" smtClean="0"/>
              <a:t>Ünilig</a:t>
            </a:r>
            <a:r>
              <a:rPr lang="tr-TR" sz="1100" dirty="0" smtClean="0"/>
              <a:t> kapsamında düzenlenen turnuvalarda bayan futsal takımımız  3. üncü olma başarısı göstermiştir.</a:t>
            </a:r>
          </a:p>
          <a:p>
            <a:pPr marL="514350" indent="-514350">
              <a:buAutoNum type="arabicPeriod" startAt="12"/>
            </a:pPr>
            <a:endParaRPr lang="tr-TR" sz="1050" dirty="0" smtClean="0"/>
          </a:p>
          <a:p>
            <a:pPr marL="514350" indent="-514350">
              <a:buFont typeface="+mj-lt"/>
              <a:buAutoNum type="arabicPeriod"/>
            </a:pPr>
            <a:endParaRPr lang="tr-TR" sz="1050" dirty="0" smtClean="0"/>
          </a:p>
          <a:p>
            <a:pPr marL="514350" indent="-514350">
              <a:buFont typeface="+mj-lt"/>
              <a:buAutoNum type="arabicPeriod"/>
            </a:pPr>
            <a:endParaRPr lang="tr-TR" sz="1050" dirty="0" smtClean="0"/>
          </a:p>
          <a:p>
            <a:pPr marL="514350" indent="-514350">
              <a:buFont typeface="+mj-lt"/>
              <a:buAutoNum type="arabicPeriod"/>
            </a:pPr>
            <a:endParaRPr lang="tr-TR" sz="1050" dirty="0" smtClean="0"/>
          </a:p>
          <a:p>
            <a:pPr marL="514350" indent="-514350">
              <a:buFont typeface="+mj-lt"/>
              <a:buAutoNum type="arabicPeriod"/>
            </a:pPr>
            <a:endParaRPr lang="tr-TR" sz="1050"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1430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266" name="Rectangle 2"/>
          <p:cNvSpPr>
            <a:spLocks noChangeArrowheads="1"/>
          </p:cNvSpPr>
          <p:nvPr/>
        </p:nvSpPr>
        <p:spPr bwMode="auto">
          <a:xfrm>
            <a:off x="152400" y="285750"/>
            <a:ext cx="8686800" cy="24468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85800" algn="l"/>
              </a:tabLs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KURUMSAL KABİLİYET ve KAPASİTENİN DEĞERLENDİRİLMESİ</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tr-T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______________________________________________________________________</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 Üstünlükler</a:t>
            </a:r>
          </a:p>
          <a:p>
            <a:pPr lvl="0">
              <a:buFont typeface="Arial" pitchFamily="34" charset="0"/>
              <a:buChar char="•"/>
            </a:pPr>
            <a:r>
              <a:rPr lang="tr-TR" sz="1200" dirty="0" smtClean="0"/>
              <a:t>Sağlık Kültür ve Spor Daire Başkanlığının kendi bütçesinin olması,</a:t>
            </a:r>
          </a:p>
          <a:p>
            <a:pPr lvl="0">
              <a:buFont typeface="Arial" pitchFamily="34" charset="0"/>
              <a:buChar char="•"/>
            </a:pPr>
            <a:r>
              <a:rPr lang="tr-TR" sz="1200" dirty="0" smtClean="0"/>
              <a:t>Yemek ve yurt ücretlerinin ekonomik olması</a:t>
            </a:r>
          </a:p>
          <a:p>
            <a:pPr lvl="0">
              <a:buFont typeface="Arial" pitchFamily="34" charset="0"/>
              <a:buChar char="•"/>
            </a:pPr>
            <a:r>
              <a:rPr lang="tr-TR" sz="1200" dirty="0" smtClean="0"/>
              <a:t>Öğrenci odaklı çalışılması</a:t>
            </a:r>
          </a:p>
          <a:p>
            <a:pPr lvl="0">
              <a:buFont typeface="Arial" pitchFamily="34" charset="0"/>
              <a:buChar char="•"/>
            </a:pPr>
            <a:r>
              <a:rPr lang="tr-TR" sz="1200" dirty="0" smtClean="0"/>
              <a:t>Öğrencilere rehberlik edecek psikolojik danışman olması</a:t>
            </a:r>
          </a:p>
          <a:p>
            <a:pPr lvl="0">
              <a:buFont typeface="Arial" pitchFamily="34" charset="0"/>
              <a:buChar char="•"/>
            </a:pPr>
            <a:r>
              <a:rPr lang="tr-TR" sz="1200" dirty="0" smtClean="0"/>
              <a:t>Sağlık Kültür ve Spor Daire Başkanlığı bütçesinde burs olanaklarının olması</a:t>
            </a:r>
          </a:p>
          <a:p>
            <a:pPr lvl="0">
              <a:buFont typeface="Arial" pitchFamily="34" charset="0"/>
              <a:buChar char="•"/>
            </a:pPr>
            <a:r>
              <a:rPr lang="tr-TR" sz="1200" dirty="0" smtClean="0"/>
              <a:t>Gelir çeşitliliğine sahip olunması</a:t>
            </a:r>
          </a:p>
          <a:p>
            <a:pPr lvl="0">
              <a:buFont typeface="Arial" pitchFamily="34" charset="0"/>
              <a:buChar char="•"/>
            </a:pPr>
            <a:r>
              <a:rPr lang="tr-TR" sz="1200" dirty="0" smtClean="0"/>
              <a:t>Ücretsiz sağlık hizmeti verilmesi</a:t>
            </a:r>
          </a:p>
          <a:p>
            <a:pPr lvl="0">
              <a:buFont typeface="Arial" pitchFamily="34" charset="0"/>
              <a:buChar char="•"/>
            </a:pPr>
            <a:r>
              <a:rPr lang="tr-TR" sz="1200" dirty="0" smtClean="0"/>
              <a:t>Öğrenci topluluklarımız ile sivil toplum kuruluşları arasında köprü görevi yapması</a:t>
            </a:r>
          </a:p>
          <a:p>
            <a:pPr lvl="0">
              <a:buFont typeface="Arial" pitchFamily="34" charset="0"/>
              <a:buChar char="•"/>
            </a:pPr>
            <a:r>
              <a:rPr lang="tr-TR" sz="1200" dirty="0" smtClean="0"/>
              <a:t>Hiyerarşik yapının sağlıklı olarak işlemesi. </a:t>
            </a: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3716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241" name="Rectangle 1"/>
          <p:cNvSpPr>
            <a:spLocks noChangeArrowheads="1"/>
          </p:cNvSpPr>
          <p:nvPr/>
        </p:nvSpPr>
        <p:spPr bwMode="auto">
          <a:xfrm>
            <a:off x="228600" y="285750"/>
            <a:ext cx="8686800" cy="30623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85800" algn="l"/>
              </a:tabLs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 Zayıflıklar</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lvl="0" algn="just">
              <a:buFont typeface="Arial" pitchFamily="34" charset="0"/>
              <a:buChar char="•"/>
            </a:pPr>
            <a:r>
              <a:rPr lang="tr-TR" sz="1400" dirty="0" smtClean="0"/>
              <a:t>Hizmet alımı Personel sayısının yetersiz oluşu</a:t>
            </a:r>
          </a:p>
          <a:p>
            <a:pPr lvl="0" algn="just">
              <a:buFont typeface="Arial" pitchFamily="34" charset="0"/>
              <a:buChar char="•"/>
            </a:pPr>
            <a:r>
              <a:rPr lang="tr-TR" sz="1400" dirty="0" smtClean="0"/>
              <a:t>Bütçe yetersizliğinden dolayı istenen bazı hedeflerin gerçekleşememesi (Akşam Yemeği çıkaramama,Kısmi Zamanlı Öğrenci çalıştıramama vb)</a:t>
            </a: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endParaRPr kumimoji="0" lang="tr-TR"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endParaRPr lang="tr-TR" sz="1400" b="1" dirty="0" smtClean="0">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endParaRPr kumimoji="0" lang="tr-TR"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endParaRPr lang="tr-TR" sz="1400" b="1" dirty="0" smtClean="0">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endParaRPr kumimoji="0" lang="tr-TR"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tr-TR"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 Değerlendirme</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algn="just"/>
            <a:r>
              <a:rPr lang="tr-TR" sz="1400" dirty="0" smtClean="0"/>
              <a:t>Başkanlığımız; öğrencilerin sosyal, kültürel, danışma ve rehberlik ile sosyal ihtiyaçlarını karşılayan bir hizmet birimi ve aynı zamanda eğitim- öğretimin desteklenmesi amacıyla bu alanda uygulama ve araştırmaların yapıldığı bir uygulama dairesidir. İhtiyaç duyulan teknik donanım, personel ihtiyaçlarının giderilmesi halinde birimimiz faaliyetlerini ve hizmetlerini en üst seviyede sunabilecektir.</a:t>
            </a:r>
            <a:endParaRPr lang="tr-TR" sz="1400"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2631"/>
            <a:ext cx="7772400" cy="1102519"/>
          </a:xfrm>
        </p:spPr>
        <p:txBody>
          <a:bodyPr>
            <a:normAutofit/>
          </a:bodyPr>
          <a:lstStyle/>
          <a:p>
            <a:r>
              <a:rPr lang="tr-TR" sz="3200" dirty="0" smtClean="0">
                <a:solidFill>
                  <a:schemeClr val="tx1">
                    <a:lumMod val="50000"/>
                    <a:lumOff val="50000"/>
                  </a:schemeClr>
                </a:solidFill>
              </a:rPr>
              <a:t>TEŞEKKÜRLER</a:t>
            </a:r>
            <a:endParaRPr lang="tr-TR" sz="3200" dirty="0">
              <a:solidFill>
                <a:schemeClr val="tx1">
                  <a:lumMod val="50000"/>
                  <a:lumOff val="50000"/>
                </a:schemeClr>
              </a:solidFill>
            </a:endParaRPr>
          </a:p>
        </p:txBody>
      </p:sp>
      <p:grpSp>
        <p:nvGrpSpPr>
          <p:cNvPr id="3" name="Group 5"/>
          <p:cNvGrpSpPr/>
          <p:nvPr/>
        </p:nvGrpSpPr>
        <p:grpSpPr>
          <a:xfrm>
            <a:off x="3124201" y="2162171"/>
            <a:ext cx="2920286" cy="762004"/>
            <a:chOff x="3373820" y="2387816"/>
            <a:chExt cx="2463087" cy="762004"/>
          </a:xfrm>
        </p:grpSpPr>
        <p:pic>
          <p:nvPicPr>
            <p:cNvPr id="4" name="Picture 3" descr="03_Braket_Single.png"/>
            <p:cNvPicPr>
              <a:picLocks noChangeAspect="1"/>
            </p:cNvPicPr>
            <p:nvPr/>
          </p:nvPicPr>
          <p:blipFill>
            <a:blip r:embed="rId3" cstate="print"/>
            <a:stretch>
              <a:fillRect/>
            </a:stretch>
          </p:blipFill>
          <p:spPr>
            <a:xfrm>
              <a:off x="3373820" y="2387816"/>
              <a:ext cx="100887" cy="762004"/>
            </a:xfrm>
            <a:prstGeom prst="rect">
              <a:avLst/>
            </a:prstGeom>
          </p:spPr>
        </p:pic>
        <p:pic>
          <p:nvPicPr>
            <p:cNvPr id="5" name="Picture 4" descr="03_Braket_Single.png"/>
            <p:cNvPicPr>
              <a:picLocks noChangeAspect="1"/>
            </p:cNvPicPr>
            <p:nvPr/>
          </p:nvPicPr>
          <p:blipFill>
            <a:blip r:embed="rId3" cstate="print"/>
            <a:stretch>
              <a:fillRect/>
            </a:stretch>
          </p:blipFill>
          <p:spPr>
            <a:xfrm rot="10800000">
              <a:off x="5736020" y="2387816"/>
              <a:ext cx="100887" cy="76200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057275" y="129540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533" name="Rectangle 5"/>
          <p:cNvSpPr>
            <a:spLocks noChangeArrowheads="1"/>
          </p:cNvSpPr>
          <p:nvPr/>
        </p:nvSpPr>
        <p:spPr bwMode="auto">
          <a:xfrm>
            <a:off x="0" y="209550"/>
            <a:ext cx="8763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449263"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Başkanlığımız 2547 sayılı Kanun’un 2880 sayılı Kanun’la değişik 46 ve 47’nci maddeleri uyarınca kurulmuş ve teşkilatlanması, yönetimi, çalışmaları, görevlilerin yetki ve sorumluluklarına ilişkin genel hükümler ilgili yönetmelikle belirlenmiştir.</a:t>
            </a:r>
          </a:p>
          <a:p>
            <a:pPr marL="0" marR="0" lvl="0" indent="449263" algn="just" defTabSz="914400" rtl="0" eaLnBrk="0" fontAlgn="base" latinLnBrk="0" hangingPunct="0">
              <a:lnSpc>
                <a:spcPct val="100000"/>
              </a:lnSpc>
              <a:spcBef>
                <a:spcPct val="0"/>
              </a:spcBef>
              <a:spcAft>
                <a:spcPct val="0"/>
              </a:spcAft>
              <a:buClrTx/>
              <a:buSzTx/>
              <a:buFontTx/>
              <a:buNone/>
              <a:tabLst>
                <a:tab pos="449263" algn="l"/>
              </a:tabLs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Yükseköğretim Kurumları </a:t>
            </a:r>
            <a:r>
              <a:rPr kumimoji="0" lang="tr-TR"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Mediko</a:t>
            </a: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-Sosyal Sağlık, Kültür ve Spor İşleri Dairesi Uygulama Yönetmeliği; 03.02.1984 tarih ve 18301 sayılı Resmi Gazetede yayınlanarak yürürlüğe girmiştir.</a:t>
            </a:r>
            <a:endPar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49263" algn="l"/>
              </a:tabLst>
            </a:pP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Mediko</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-Sosyal Kültür ve Spor İşleri Dairesi; Üniversitelerde hizmet verdiği kesimin bütünü için bir sağlık kuruluşu, öğrencilerin sosyal, kültürel danışma ve rehberlik ile spor ihtiyaçlarını karşılayan bir hizmet birimi ve aynı zamanda eğitim-öğretimin desteklenmesi amacıyla bu alanda uygulama ve araştırmaların yapıldığı bir uygulama dairesidir.  Öğrencilerimizin beslenme, barınma, sağlık, kültür ve spor faaliyetleri giderleri ile diğer giderler dediğimiz harcama kalemlerine ilişkin harcama yılı bütçesinin hazırlanması ve yıl içerisinde uygulaması işlemlerini takip eder. Sanatsal sergiler açar, konser, konferans, tiyatro ve benzeri sanat ve kültür alanlarında faaliyetler düzenler ve bu maksatla faaliyetlerde bulunan kuruluşlarla işbirliği yaparak, öğrencilerin daha geniş ölçüde sanat ve kültür faaliyetlerinden yararlanmalarını sağlar.  Öğrencilerin boş zamanlarında ilgi ve yeteneklerine göre sanat ve kültür çalışmaları yapmaları için resim, fotoğraf, el sanatları, halk oyunları, müzik ve benzeri faaliyet alanlarında kurslar açar, çalışma grupları oluşturur.Bu grupların üniversite içinde ve dışında konser, gösteri, sergi ve müsabaka gibi faaliyetlerde bulunmalarını veya bu tür etkinliklerde rol almalarını sağlar.</a:t>
            </a:r>
          </a:p>
          <a:p>
            <a:pPr marL="0" marR="0" lvl="0" indent="449263" algn="just" defTabSz="914400" rtl="0" eaLnBrk="0" fontAlgn="base" latinLnBrk="0" hangingPunct="0">
              <a:lnSpc>
                <a:spcPct val="100000"/>
              </a:lnSpc>
              <a:spcBef>
                <a:spcPct val="0"/>
              </a:spcBef>
              <a:spcAft>
                <a:spcPct val="0"/>
              </a:spcAft>
              <a:buClrTx/>
              <a:buSzTx/>
              <a:buFontTx/>
              <a:buNone/>
              <a:tabLst>
                <a:tab pos="449263"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5018 sayılı Kamu Mali Yönetimi ve Kontrol Kanununun 41’inci maddesi gereği hazırladığımız bu rapor Sağlık Kültür ve Spor Daire Başkanlığının faaliyet alanlarını kapsayan konularda planlama ve uygulamalar neticesinde elde edilen verilerin değerlendirilmesidir. İlerleyen süreçlerde daha iyi hizmet verebilmek adına yapabileceklerimizin neler olduğunu görmeyi ve daha sonrası için yapılacak plan ve uygulamaların bizi bir adım daha ileriye götürmesini amaçlamaktayız.</a:t>
            </a:r>
          </a:p>
          <a:p>
            <a:pPr marL="0" marR="0" lvl="0" indent="449263" algn="just" defTabSz="914400" rtl="0" eaLnBrk="0" fontAlgn="base" latinLnBrk="0" hangingPunct="0">
              <a:lnSpc>
                <a:spcPct val="100000"/>
              </a:lnSpc>
              <a:spcBef>
                <a:spcPct val="0"/>
              </a:spcBef>
              <a:spcAft>
                <a:spcPct val="0"/>
              </a:spcAft>
              <a:buClrTx/>
              <a:buSzTx/>
              <a:buFontTx/>
              <a:buNone/>
              <a:tabLst>
                <a:tab pos="449263"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Saygılarımla…</a:t>
            </a:r>
          </a:p>
          <a:p>
            <a:pPr marL="0" marR="0" lvl="0" indent="449263" algn="just" defTabSz="914400" rtl="0" eaLnBrk="0" fontAlgn="base" latinLnBrk="0" hangingPunct="0">
              <a:lnSpc>
                <a:spcPct val="100000"/>
              </a:lnSpc>
              <a:spcBef>
                <a:spcPct val="0"/>
              </a:spcBef>
              <a:spcAft>
                <a:spcPct val="0"/>
              </a:spcAft>
              <a:buClrTx/>
              <a:buSzTx/>
              <a:buFontTx/>
              <a:buNone/>
              <a:tabLst>
                <a:tab pos="449263"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449263" algn="just" defTabSz="914400" rtl="0" eaLnBrk="0" fontAlgn="base" latinLnBrk="0" hangingPunct="0">
              <a:lnSpc>
                <a:spcPct val="100000"/>
              </a:lnSpc>
              <a:spcBef>
                <a:spcPct val="0"/>
              </a:spcBef>
              <a:spcAft>
                <a:spcPct val="0"/>
              </a:spcAft>
              <a:buClrTx/>
              <a:buSzTx/>
              <a:buFontTx/>
              <a:buNone/>
              <a:tabLst>
                <a:tab pos="449263" algn="l"/>
              </a:tabLst>
            </a:pPr>
            <a:r>
              <a:rPr kumimoji="0" lang="tr-T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Selim KELEŞ</a:t>
            </a:r>
          </a:p>
          <a:p>
            <a:pPr marL="0" marR="0" lvl="0" indent="449263" algn="just" defTabSz="914400" rtl="0" eaLnBrk="0" fontAlgn="base" latinLnBrk="0" hangingPunct="0">
              <a:lnSpc>
                <a:spcPct val="100000"/>
              </a:lnSpc>
              <a:spcBef>
                <a:spcPct val="0"/>
              </a:spcBef>
              <a:spcAft>
                <a:spcPct val="0"/>
              </a:spcAft>
              <a:buClrTx/>
              <a:buSzTx/>
              <a:buFontTx/>
              <a:buNone/>
              <a:tabLst>
                <a:tab pos="449263" algn="l"/>
              </a:tabLst>
            </a:pPr>
            <a:r>
              <a:rPr lang="tr-TR" sz="1200" b="1" dirty="0" smtClean="0">
                <a:latin typeface="Arial" pitchFamily="34" charset="0"/>
                <a:cs typeface="Arial" pitchFamily="34" charset="0"/>
              </a:rPr>
              <a:t>   Daire Başkanı</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219200" y="13335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8 Tablo"/>
          <p:cNvGraphicFramePr>
            <a:graphicFrameLocks noGrp="1"/>
          </p:cNvGraphicFramePr>
          <p:nvPr/>
        </p:nvGraphicFramePr>
        <p:xfrm>
          <a:off x="457200" y="2952750"/>
          <a:ext cx="6019800" cy="1205340"/>
        </p:xfrm>
        <a:graphic>
          <a:graphicData uri="http://schemas.openxmlformats.org/drawingml/2006/table">
            <a:tbl>
              <a:tblPr/>
              <a:tblGrid>
                <a:gridCol w="675296"/>
                <a:gridCol w="3511792"/>
                <a:gridCol w="1832712"/>
              </a:tblGrid>
              <a:tr h="323232">
                <a:tc>
                  <a:txBody>
                    <a:bodyPr/>
                    <a:lstStyle/>
                    <a:p>
                      <a:pPr algn="ctr">
                        <a:lnSpc>
                          <a:spcPct val="115000"/>
                        </a:lnSpc>
                        <a:spcAft>
                          <a:spcPts val="0"/>
                        </a:spcAft>
                      </a:pPr>
                      <a:r>
                        <a:rPr lang="tr-TR" sz="1100" b="1" dirty="0" smtClean="0">
                          <a:solidFill>
                            <a:srgbClr val="FFFFFF"/>
                          </a:solidFill>
                          <a:latin typeface="Arial"/>
                          <a:ea typeface="Calibri"/>
                          <a:cs typeface="Times New Roman"/>
                        </a:rPr>
                        <a:t>SIRA NO</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tr-TR" sz="1100" b="1">
                          <a:solidFill>
                            <a:srgbClr val="FFFFFF"/>
                          </a:solidFill>
                          <a:latin typeface="Arial"/>
                          <a:ea typeface="Calibri"/>
                          <a:cs typeface="Times New Roman"/>
                        </a:rPr>
                        <a:t>KONUMU </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tr-TR" sz="1100" b="1" dirty="0">
                          <a:solidFill>
                            <a:srgbClr val="FFFFFF"/>
                          </a:solidFill>
                          <a:latin typeface="Arial"/>
                          <a:ea typeface="Calibri"/>
                          <a:cs typeface="Times New Roman"/>
                        </a:rPr>
                        <a:t>KİŞİ SAYISI</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73256">
                <a:tc>
                  <a:txBody>
                    <a:bodyPr/>
                    <a:lstStyle/>
                    <a:p>
                      <a:pPr algn="ctr">
                        <a:lnSpc>
                          <a:spcPct val="115000"/>
                        </a:lnSpc>
                        <a:spcAft>
                          <a:spcPts val="0"/>
                        </a:spcAft>
                      </a:pPr>
                      <a:r>
                        <a:rPr lang="tr-TR" sz="1100" dirty="0" smtClean="0">
                          <a:solidFill>
                            <a:srgbClr val="000000"/>
                          </a:solidFill>
                          <a:latin typeface="Arial"/>
                          <a:ea typeface="Calibri"/>
                          <a:cs typeface="Times New Roman"/>
                        </a:rPr>
                        <a:t>1</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657 S.K. Tabi Olarak Çalışan </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smtClean="0">
                          <a:solidFill>
                            <a:srgbClr val="000000"/>
                          </a:solidFill>
                          <a:latin typeface="Arial"/>
                          <a:ea typeface="Calibri"/>
                          <a:cs typeface="Times New Roman"/>
                        </a:rPr>
                        <a:t>29</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56">
                <a:tc>
                  <a:txBody>
                    <a:bodyPr/>
                    <a:lstStyle/>
                    <a:p>
                      <a:pPr algn="ctr">
                        <a:lnSpc>
                          <a:spcPct val="115000"/>
                        </a:lnSpc>
                        <a:spcAft>
                          <a:spcPts val="0"/>
                        </a:spcAft>
                      </a:pPr>
                      <a:r>
                        <a:rPr lang="tr-TR" sz="1100" smtClean="0">
                          <a:solidFill>
                            <a:srgbClr val="000000"/>
                          </a:solidFill>
                          <a:latin typeface="Arial"/>
                          <a:ea typeface="Calibri"/>
                          <a:cs typeface="Times New Roman"/>
                        </a:rPr>
                        <a:t>2</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Hizmet Alımı </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smtClean="0">
                          <a:solidFill>
                            <a:srgbClr val="000000"/>
                          </a:solidFill>
                          <a:latin typeface="Arial"/>
                          <a:ea typeface="Calibri"/>
                          <a:cs typeface="Times New Roman"/>
                        </a:rPr>
                        <a:t>41</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56">
                <a:tc gridSpan="2">
                  <a:txBody>
                    <a:bodyPr/>
                    <a:lstStyle/>
                    <a:p>
                      <a:pPr>
                        <a:lnSpc>
                          <a:spcPct val="115000"/>
                        </a:lnSpc>
                        <a:spcAft>
                          <a:spcPts val="0"/>
                        </a:spcAft>
                      </a:pPr>
                      <a:r>
                        <a:rPr lang="tr-TR" sz="1100" b="1" dirty="0" smtClean="0">
                          <a:solidFill>
                            <a:srgbClr val="000000"/>
                          </a:solidFill>
                          <a:latin typeface="Arial"/>
                          <a:ea typeface="Calibri"/>
                          <a:cs typeface="Times New Roman"/>
                        </a:rPr>
                        <a:t>TOPLAM </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100" dirty="0" smtClean="0">
                          <a:solidFill>
                            <a:srgbClr val="000000"/>
                          </a:solidFill>
                          <a:latin typeface="Arial"/>
                          <a:ea typeface="Calibri"/>
                          <a:cs typeface="Times New Roman"/>
                        </a:rPr>
                        <a:t>70</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01" name="Rectangle 1"/>
          <p:cNvSpPr>
            <a:spLocks noChangeArrowheads="1"/>
          </p:cNvSpPr>
          <p:nvPr/>
        </p:nvSpPr>
        <p:spPr bwMode="auto">
          <a:xfrm>
            <a:off x="381000" y="133350"/>
            <a:ext cx="8534400" cy="2646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Örgüt Yapısı</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tr-TR" sz="1800" b="1" i="1" u="none" strike="noStrike" cap="none" normalizeH="0" baseline="0" dirty="0" smtClean="0">
                <a:ln>
                  <a:noFill/>
                </a:ln>
                <a:solidFill>
                  <a:schemeClr val="tx1"/>
                </a:solidFill>
                <a:effectLst/>
                <a:latin typeface="Arial" pitchFamily="34" charset="0"/>
                <a:cs typeface="Arial" pitchFamily="34" charset="0"/>
              </a:rPr>
              <a:t>Başkanlığımız;</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tr-TR" sz="1800" b="1" i="0" u="none" strike="noStrike" cap="none" normalizeH="0" baseline="0" dirty="0" smtClean="0">
                <a:ln>
                  <a:noFill/>
                </a:ln>
                <a:solidFill>
                  <a:srgbClr val="000000"/>
                </a:solidFill>
                <a:effectLst/>
                <a:latin typeface="Arial" pitchFamily="34" charset="0"/>
                <a:cs typeface="Arial" pitchFamily="34" charset="0"/>
              </a:rPr>
              <a:t>1</a:t>
            </a:r>
            <a:r>
              <a:rPr kumimoji="0" lang="tr-TR" sz="1800" b="0" i="0" u="none" strike="noStrike" cap="none" normalizeH="0" baseline="0" dirty="0" smtClean="0">
                <a:ln>
                  <a:noFill/>
                </a:ln>
                <a:solidFill>
                  <a:srgbClr val="000000"/>
                </a:solidFill>
                <a:effectLst/>
                <a:latin typeface="Arial" pitchFamily="34" charset="0"/>
                <a:cs typeface="Arial" pitchFamily="34" charset="0"/>
              </a:rPr>
              <a:t>- Beslenme Hizmetleri Birimi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tr-TR" sz="1800" b="1" i="0" u="none" strike="noStrike" cap="none" normalizeH="0" baseline="0" dirty="0" smtClean="0">
                <a:ln>
                  <a:noFill/>
                </a:ln>
                <a:solidFill>
                  <a:schemeClr val="tx1"/>
                </a:solidFill>
                <a:effectLst/>
                <a:latin typeface="Arial" pitchFamily="34" charset="0"/>
                <a:cs typeface="Arial" pitchFamily="34" charset="0"/>
              </a:rPr>
              <a:t>2- </a:t>
            </a:r>
            <a:r>
              <a:rPr kumimoji="0" lang="tr-TR" sz="1800" b="0" i="0" u="none" strike="noStrike" cap="none" normalizeH="0" baseline="0" dirty="0" smtClean="0">
                <a:ln>
                  <a:noFill/>
                </a:ln>
                <a:solidFill>
                  <a:schemeClr val="tx1"/>
                </a:solidFill>
                <a:effectLst/>
                <a:latin typeface="Arial" pitchFamily="34" charset="0"/>
                <a:cs typeface="Arial" pitchFamily="34" charset="0"/>
              </a:rPr>
              <a:t>Kültür – Sanat ve Sosyal Hizmetler Birimi			</a:t>
            </a: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tr-TR" sz="1800" b="1" i="0" u="none" strike="noStrike" cap="none" normalizeH="0" baseline="0" dirty="0" smtClean="0">
                <a:ln>
                  <a:noFill/>
                </a:ln>
                <a:solidFill>
                  <a:srgbClr val="000000"/>
                </a:solidFill>
                <a:effectLst/>
                <a:latin typeface="Arial" pitchFamily="34" charset="0"/>
                <a:cs typeface="Arial" pitchFamily="34" charset="0"/>
              </a:rPr>
              <a:t>3</a:t>
            </a:r>
            <a:r>
              <a:rPr kumimoji="0" lang="tr-TR" sz="1800" b="0" i="0" u="none" strike="noStrike" cap="none" normalizeH="0" baseline="0" dirty="0" smtClean="0">
                <a:ln>
                  <a:noFill/>
                </a:ln>
                <a:solidFill>
                  <a:srgbClr val="000000"/>
                </a:solidFill>
                <a:effectLst/>
                <a:latin typeface="Arial" pitchFamily="34" charset="0"/>
                <a:cs typeface="Arial" pitchFamily="34" charset="0"/>
              </a:rPr>
              <a:t>- Spor Hizmetleri Birimi</a:t>
            </a:r>
            <a:br>
              <a:rPr kumimoji="0" lang="tr-TR" sz="1800" b="0" i="0" u="none" strike="noStrike" cap="none" normalizeH="0" baseline="0" dirty="0" smtClean="0">
                <a:ln>
                  <a:noFill/>
                </a:ln>
                <a:solidFill>
                  <a:srgbClr val="000000"/>
                </a:solidFill>
                <a:effectLst/>
                <a:latin typeface="Arial" pitchFamily="34" charset="0"/>
                <a:cs typeface="Arial" pitchFamily="34" charset="0"/>
              </a:rPr>
            </a:br>
            <a:r>
              <a:rPr kumimoji="0" lang="tr-TR" sz="1800" b="1" i="0" u="none" strike="noStrike" cap="none" normalizeH="0" baseline="0" dirty="0" smtClean="0">
                <a:ln>
                  <a:noFill/>
                </a:ln>
                <a:solidFill>
                  <a:srgbClr val="000000"/>
                </a:solidFill>
                <a:effectLst/>
                <a:latin typeface="Arial" pitchFamily="34" charset="0"/>
                <a:cs typeface="Arial" pitchFamily="34" charset="0"/>
              </a:rPr>
              <a:t>4- </a:t>
            </a:r>
            <a:r>
              <a:rPr kumimoji="0" lang="tr-TR" sz="1800" b="0" i="0" u="none" strike="noStrike" cap="none" normalizeH="0" baseline="0" dirty="0" smtClean="0">
                <a:ln>
                  <a:noFill/>
                </a:ln>
                <a:solidFill>
                  <a:srgbClr val="000000"/>
                </a:solidFill>
                <a:effectLst/>
                <a:latin typeface="Arial" pitchFamily="34" charset="0"/>
                <a:cs typeface="Arial" pitchFamily="34" charset="0"/>
              </a:rPr>
              <a:t>Sağlık Hizmetleri Birimi</a:t>
            </a:r>
            <a:br>
              <a:rPr kumimoji="0" lang="tr-TR" sz="1800" b="0" i="0" u="none" strike="noStrike" cap="none" normalizeH="0" baseline="0" dirty="0" smtClean="0">
                <a:ln>
                  <a:noFill/>
                </a:ln>
                <a:solidFill>
                  <a:srgbClr val="000000"/>
                </a:solidFill>
                <a:effectLst/>
                <a:latin typeface="Arial" pitchFamily="34" charset="0"/>
                <a:cs typeface="Arial" pitchFamily="34" charset="0"/>
              </a:rPr>
            </a:br>
            <a:r>
              <a:rPr kumimoji="0" lang="tr-TR" sz="1800" b="1" i="0" u="none" strike="noStrike" cap="none" normalizeH="0" baseline="0" dirty="0" smtClean="0">
                <a:ln>
                  <a:noFill/>
                </a:ln>
                <a:solidFill>
                  <a:srgbClr val="000000"/>
                </a:solidFill>
                <a:effectLst/>
                <a:latin typeface="Arial" pitchFamily="34" charset="0"/>
                <a:cs typeface="Arial" pitchFamily="34" charset="0"/>
              </a:rPr>
              <a:t>5- </a:t>
            </a:r>
            <a:r>
              <a:rPr kumimoji="0" lang="tr-TR" sz="1800" b="0" i="0" u="none" strike="noStrike" cap="none" normalizeH="0" baseline="0" dirty="0" smtClean="0">
                <a:ln>
                  <a:noFill/>
                </a:ln>
                <a:solidFill>
                  <a:srgbClr val="000000"/>
                </a:solidFill>
                <a:effectLst/>
                <a:latin typeface="Arial" pitchFamily="34" charset="0"/>
                <a:cs typeface="Arial" pitchFamily="34" charset="0"/>
              </a:rPr>
              <a:t>Satın alma, Tahakkuk ve Ayniyat Birimi</a:t>
            </a:r>
            <a:br>
              <a:rPr kumimoji="0" lang="tr-TR" sz="1800" b="0" i="0" u="none" strike="noStrike" cap="none" normalizeH="0" baseline="0" dirty="0" smtClean="0">
                <a:ln>
                  <a:noFill/>
                </a:ln>
                <a:solidFill>
                  <a:srgbClr val="000000"/>
                </a:solidFill>
                <a:effectLst/>
                <a:latin typeface="Arial" pitchFamily="34" charset="0"/>
                <a:cs typeface="Arial" pitchFamily="34" charset="0"/>
              </a:rPr>
            </a:br>
            <a:r>
              <a:rPr kumimoji="0" lang="tr-TR" sz="1800" b="1" i="0" u="none" strike="noStrike" cap="none" normalizeH="0" baseline="0" dirty="0" smtClean="0">
                <a:ln>
                  <a:noFill/>
                </a:ln>
                <a:solidFill>
                  <a:srgbClr val="000000"/>
                </a:solidFill>
                <a:effectLst/>
                <a:latin typeface="Arial" pitchFamily="34" charset="0"/>
                <a:cs typeface="Arial" pitchFamily="34" charset="0"/>
              </a:rPr>
              <a:t>6-</a:t>
            </a:r>
            <a:r>
              <a:rPr kumimoji="0" lang="tr-TR" sz="1800" b="0" i="0" u="none" strike="noStrike" cap="none" normalizeH="0" baseline="0" dirty="0" smtClean="0">
                <a:ln>
                  <a:noFill/>
                </a:ln>
                <a:solidFill>
                  <a:srgbClr val="000000"/>
                </a:solidFill>
                <a:effectLst/>
                <a:latin typeface="Arial" pitchFamily="34" charset="0"/>
                <a:cs typeface="Arial" pitchFamily="34" charset="0"/>
              </a:rPr>
              <a:t> Öğrenci</a:t>
            </a:r>
            <a:r>
              <a:rPr kumimoji="0" lang="tr-TR" sz="1800" b="1" i="0" u="none" strike="noStrike" cap="none" normalizeH="0" baseline="0" dirty="0" smtClean="0">
                <a:ln>
                  <a:noFill/>
                </a:ln>
                <a:solidFill>
                  <a:srgbClr val="000000"/>
                </a:solidFill>
                <a:effectLst/>
                <a:latin typeface="Arial" pitchFamily="34" charset="0"/>
                <a:cs typeface="Arial" pitchFamily="34" charset="0"/>
              </a:rPr>
              <a:t> </a:t>
            </a:r>
            <a:r>
              <a:rPr kumimoji="0" lang="tr-TR" sz="1800" b="0" i="0" u="none" strike="noStrike" cap="none" normalizeH="0" baseline="0" dirty="0" smtClean="0">
                <a:ln>
                  <a:noFill/>
                </a:ln>
                <a:solidFill>
                  <a:srgbClr val="000000"/>
                </a:solidFill>
                <a:effectLst/>
                <a:latin typeface="Arial" pitchFamily="34" charset="0"/>
                <a:cs typeface="Arial" pitchFamily="34" charset="0"/>
              </a:rPr>
              <a:t>Yurtları Birimi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7- Sosyal Tesisler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tr-TR"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olmak üzere 7 birimden oluşmuştur.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2192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8 Tablo"/>
          <p:cNvGraphicFramePr>
            <a:graphicFrameLocks noGrp="1"/>
          </p:cNvGraphicFramePr>
          <p:nvPr/>
        </p:nvGraphicFramePr>
        <p:xfrm>
          <a:off x="609600" y="361951"/>
          <a:ext cx="6934200" cy="3985993"/>
        </p:xfrm>
        <a:graphic>
          <a:graphicData uri="http://schemas.openxmlformats.org/drawingml/2006/table">
            <a:tbl>
              <a:tblPr/>
              <a:tblGrid>
                <a:gridCol w="759070"/>
                <a:gridCol w="4225436"/>
                <a:gridCol w="1949694"/>
              </a:tblGrid>
              <a:tr h="313604">
                <a:tc>
                  <a:txBody>
                    <a:bodyPr/>
                    <a:lstStyle/>
                    <a:p>
                      <a:pPr algn="ctr">
                        <a:lnSpc>
                          <a:spcPct val="115000"/>
                        </a:lnSpc>
                        <a:spcAft>
                          <a:spcPts val="0"/>
                        </a:spcAft>
                      </a:pPr>
                      <a:r>
                        <a:rPr lang="tr-TR" sz="1100" b="1" dirty="0">
                          <a:solidFill>
                            <a:schemeClr val="tx1">
                              <a:lumMod val="95000"/>
                              <a:lumOff val="5000"/>
                            </a:schemeClr>
                          </a:solidFill>
                          <a:latin typeface="Arial"/>
                          <a:ea typeface="Calibri"/>
                          <a:cs typeface="Times New Roman"/>
                        </a:rPr>
                        <a:t>SIRA NO</a:t>
                      </a:r>
                      <a:endParaRPr lang="tr-TR"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solidFill>
                            <a:schemeClr val="tx1">
                              <a:lumMod val="95000"/>
                              <a:lumOff val="5000"/>
                            </a:schemeClr>
                          </a:solidFill>
                          <a:latin typeface="Arial"/>
                          <a:ea typeface="Calibri"/>
                          <a:cs typeface="Times New Roman"/>
                        </a:rPr>
                        <a:t>KADRO </a:t>
                      </a:r>
                      <a:endParaRPr lang="tr-TR"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solidFill>
                            <a:schemeClr val="tx1">
                              <a:lumMod val="95000"/>
                              <a:lumOff val="5000"/>
                            </a:schemeClr>
                          </a:solidFill>
                          <a:latin typeface="Arial"/>
                          <a:ea typeface="Calibri"/>
                          <a:cs typeface="Times New Roman"/>
                        </a:rPr>
                        <a:t>KİŞİ SAYISI</a:t>
                      </a:r>
                      <a:endParaRPr lang="tr-TR"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02">
                <a:tc>
                  <a:txBody>
                    <a:bodyPr/>
                    <a:lstStyle/>
                    <a:p>
                      <a:pPr algn="ctr">
                        <a:lnSpc>
                          <a:spcPct val="115000"/>
                        </a:lnSpc>
                        <a:spcAft>
                          <a:spcPts val="0"/>
                        </a:spcAft>
                      </a:pPr>
                      <a:r>
                        <a:rPr lang="tr-TR" sz="1100">
                          <a:solidFill>
                            <a:srgbClr val="000000"/>
                          </a:solidFill>
                          <a:latin typeface="Arial"/>
                          <a:ea typeface="Calibri"/>
                          <a:cs typeface="Times New Roman"/>
                        </a:rPr>
                        <a:t>1</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solidFill>
                            <a:srgbClr val="000000"/>
                          </a:solidFill>
                          <a:latin typeface="Arial"/>
                          <a:ea typeface="Calibri"/>
                          <a:cs typeface="Times New Roman"/>
                        </a:rPr>
                        <a:t>Daire Başkanı </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a:solidFill>
                            <a:srgbClr val="000000"/>
                          </a:solidFill>
                          <a:latin typeface="Arial"/>
                          <a:ea typeface="Calibri"/>
                          <a:cs typeface="Times New Roman"/>
                        </a:rPr>
                        <a:t>1</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02">
                <a:tc>
                  <a:txBody>
                    <a:bodyPr/>
                    <a:lstStyle/>
                    <a:p>
                      <a:pPr algn="ctr">
                        <a:lnSpc>
                          <a:spcPct val="115000"/>
                        </a:lnSpc>
                        <a:spcAft>
                          <a:spcPts val="0"/>
                        </a:spcAft>
                      </a:pPr>
                      <a:r>
                        <a:rPr lang="tr-TR" sz="1100">
                          <a:solidFill>
                            <a:srgbClr val="000000"/>
                          </a:solidFill>
                          <a:latin typeface="Arial"/>
                          <a:ea typeface="Calibri"/>
                          <a:cs typeface="Times New Roman"/>
                        </a:rPr>
                        <a:t>2</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Şube Müdürü</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a:solidFill>
                            <a:srgbClr val="000000"/>
                          </a:solidFill>
                          <a:latin typeface="Arial"/>
                          <a:ea typeface="Calibri"/>
                          <a:cs typeface="Times New Roman"/>
                        </a:rPr>
                        <a:t>4</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02">
                <a:tc>
                  <a:txBody>
                    <a:bodyPr/>
                    <a:lstStyle/>
                    <a:p>
                      <a:pPr algn="ctr">
                        <a:lnSpc>
                          <a:spcPct val="115000"/>
                        </a:lnSpc>
                        <a:spcAft>
                          <a:spcPts val="0"/>
                        </a:spcAft>
                      </a:pPr>
                      <a:r>
                        <a:rPr lang="tr-TR" sz="1100">
                          <a:solidFill>
                            <a:srgbClr val="000000"/>
                          </a:solidFill>
                          <a:latin typeface="Arial"/>
                          <a:ea typeface="Calibri"/>
                          <a:cs typeface="Times New Roman"/>
                        </a:rPr>
                        <a:t>3</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Şef</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a:solidFill>
                            <a:srgbClr val="000000"/>
                          </a:solidFill>
                          <a:latin typeface="Arial"/>
                          <a:ea typeface="Calibri"/>
                          <a:cs typeface="Times New Roman"/>
                        </a:rPr>
                        <a:t>0</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81">
                <a:tc>
                  <a:txBody>
                    <a:bodyPr/>
                    <a:lstStyle/>
                    <a:p>
                      <a:pPr algn="ctr">
                        <a:lnSpc>
                          <a:spcPct val="115000"/>
                        </a:lnSpc>
                        <a:spcAft>
                          <a:spcPts val="0"/>
                        </a:spcAft>
                      </a:pPr>
                      <a:r>
                        <a:rPr lang="tr-TR" sz="1100">
                          <a:solidFill>
                            <a:srgbClr val="000000"/>
                          </a:solidFill>
                          <a:latin typeface="Arial"/>
                          <a:ea typeface="Calibri"/>
                          <a:cs typeface="Times New Roman"/>
                        </a:rPr>
                        <a:t>4</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Memur </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a:solidFill>
                            <a:srgbClr val="000000"/>
                          </a:solidFill>
                          <a:latin typeface="Arial"/>
                          <a:ea typeface="Calibri"/>
                          <a:cs typeface="Times New Roman"/>
                        </a:rPr>
                        <a:t>3</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81">
                <a:tc>
                  <a:txBody>
                    <a:bodyPr/>
                    <a:lstStyle/>
                    <a:p>
                      <a:pPr algn="ctr">
                        <a:lnSpc>
                          <a:spcPct val="115000"/>
                        </a:lnSpc>
                        <a:spcAft>
                          <a:spcPts val="0"/>
                        </a:spcAft>
                      </a:pPr>
                      <a:r>
                        <a:rPr lang="tr-TR" sz="1100">
                          <a:solidFill>
                            <a:srgbClr val="000000"/>
                          </a:solidFill>
                          <a:latin typeface="Arial"/>
                          <a:ea typeface="Calibri"/>
                          <a:cs typeface="Times New Roman"/>
                        </a:rPr>
                        <a:t>5</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Bilgisayar işletmeni </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a:solidFill>
                            <a:srgbClr val="000000"/>
                          </a:solidFill>
                          <a:latin typeface="Arial"/>
                          <a:ea typeface="Calibri"/>
                          <a:cs typeface="Times New Roman"/>
                        </a:rPr>
                        <a:t>9</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81">
                <a:tc>
                  <a:txBody>
                    <a:bodyPr/>
                    <a:lstStyle/>
                    <a:p>
                      <a:pPr algn="ctr">
                        <a:lnSpc>
                          <a:spcPct val="115000"/>
                        </a:lnSpc>
                        <a:spcAft>
                          <a:spcPts val="0"/>
                        </a:spcAft>
                      </a:pPr>
                      <a:r>
                        <a:rPr lang="tr-TR" sz="1100">
                          <a:solidFill>
                            <a:srgbClr val="000000"/>
                          </a:solidFill>
                          <a:latin typeface="Arial"/>
                          <a:ea typeface="Calibri"/>
                          <a:cs typeface="Times New Roman"/>
                        </a:rPr>
                        <a:t>6</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Psikolog </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a:solidFill>
                            <a:srgbClr val="000000"/>
                          </a:solidFill>
                          <a:latin typeface="Arial"/>
                          <a:ea typeface="Calibri"/>
                          <a:cs typeface="Times New Roman"/>
                        </a:rPr>
                        <a:t>1</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81">
                <a:tc>
                  <a:txBody>
                    <a:bodyPr/>
                    <a:lstStyle/>
                    <a:p>
                      <a:pPr algn="ctr">
                        <a:lnSpc>
                          <a:spcPct val="115000"/>
                        </a:lnSpc>
                        <a:spcAft>
                          <a:spcPts val="0"/>
                        </a:spcAft>
                      </a:pPr>
                      <a:r>
                        <a:rPr lang="tr-TR" sz="1100">
                          <a:solidFill>
                            <a:srgbClr val="000000"/>
                          </a:solidFill>
                          <a:latin typeface="Arial"/>
                          <a:ea typeface="Calibri"/>
                          <a:cs typeface="Times New Roman"/>
                        </a:rPr>
                        <a:t>7</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Aşçı </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a:solidFill>
                            <a:srgbClr val="000000"/>
                          </a:solidFill>
                          <a:latin typeface="Arial"/>
                          <a:ea typeface="Calibri"/>
                          <a:cs typeface="Times New Roman"/>
                        </a:rPr>
                        <a:t>1</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81">
                <a:tc>
                  <a:txBody>
                    <a:bodyPr/>
                    <a:lstStyle/>
                    <a:p>
                      <a:pPr algn="ctr">
                        <a:lnSpc>
                          <a:spcPct val="115000"/>
                        </a:lnSpc>
                        <a:spcAft>
                          <a:spcPts val="0"/>
                        </a:spcAft>
                      </a:pPr>
                      <a:r>
                        <a:rPr lang="tr-TR" sz="1100">
                          <a:solidFill>
                            <a:srgbClr val="000000"/>
                          </a:solidFill>
                          <a:latin typeface="Arial"/>
                          <a:ea typeface="Calibri"/>
                          <a:cs typeface="Times New Roman"/>
                        </a:rPr>
                        <a:t>8</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Diyetisyen</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a:solidFill>
                            <a:srgbClr val="000000"/>
                          </a:solidFill>
                          <a:latin typeface="Arial"/>
                          <a:ea typeface="Calibri"/>
                          <a:cs typeface="Times New Roman"/>
                        </a:rPr>
                        <a:t>1</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81">
                <a:tc>
                  <a:txBody>
                    <a:bodyPr/>
                    <a:lstStyle/>
                    <a:p>
                      <a:pPr algn="ctr">
                        <a:lnSpc>
                          <a:spcPct val="115000"/>
                        </a:lnSpc>
                        <a:spcAft>
                          <a:spcPts val="0"/>
                        </a:spcAft>
                      </a:pPr>
                      <a:r>
                        <a:rPr lang="tr-TR" sz="1100">
                          <a:solidFill>
                            <a:srgbClr val="000000"/>
                          </a:solidFill>
                          <a:latin typeface="Arial"/>
                          <a:ea typeface="Calibri"/>
                          <a:cs typeface="Times New Roman"/>
                        </a:rPr>
                        <a:t>9</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Antrenör</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a:solidFill>
                            <a:srgbClr val="000000"/>
                          </a:solidFill>
                          <a:latin typeface="Arial"/>
                          <a:ea typeface="Calibri"/>
                          <a:cs typeface="Times New Roman"/>
                        </a:rPr>
                        <a:t>1</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81">
                <a:tc>
                  <a:txBody>
                    <a:bodyPr/>
                    <a:lstStyle/>
                    <a:p>
                      <a:pPr algn="ctr">
                        <a:lnSpc>
                          <a:spcPct val="115000"/>
                        </a:lnSpc>
                        <a:spcAft>
                          <a:spcPts val="0"/>
                        </a:spcAft>
                      </a:pPr>
                      <a:r>
                        <a:rPr lang="tr-TR" sz="1100">
                          <a:solidFill>
                            <a:srgbClr val="000000"/>
                          </a:solidFill>
                          <a:latin typeface="Arial"/>
                          <a:ea typeface="Calibri"/>
                          <a:cs typeface="Times New Roman"/>
                        </a:rPr>
                        <a:t>10</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Hemşire</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a:solidFill>
                            <a:srgbClr val="000000"/>
                          </a:solidFill>
                          <a:latin typeface="Arial"/>
                          <a:ea typeface="Calibri"/>
                          <a:cs typeface="Times New Roman"/>
                        </a:rPr>
                        <a:t>4</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81">
                <a:tc>
                  <a:txBody>
                    <a:bodyPr/>
                    <a:lstStyle/>
                    <a:p>
                      <a:pPr algn="ctr">
                        <a:lnSpc>
                          <a:spcPct val="115000"/>
                        </a:lnSpc>
                        <a:spcAft>
                          <a:spcPts val="0"/>
                        </a:spcAft>
                      </a:pPr>
                      <a:r>
                        <a:rPr lang="tr-TR" sz="1100" dirty="0">
                          <a:solidFill>
                            <a:srgbClr val="000000"/>
                          </a:solidFill>
                          <a:latin typeface="Arial"/>
                          <a:ea typeface="Calibri"/>
                          <a:cs typeface="Times New Roman"/>
                        </a:rPr>
                        <a:t>11</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solidFill>
                            <a:srgbClr val="000000"/>
                          </a:solidFill>
                          <a:latin typeface="Arial"/>
                          <a:ea typeface="Calibri"/>
                          <a:cs typeface="Times New Roman"/>
                        </a:rPr>
                        <a:t>Sekreter</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a:solidFill>
                            <a:srgbClr val="000000"/>
                          </a:solidFill>
                          <a:latin typeface="Arial"/>
                          <a:ea typeface="Calibri"/>
                          <a:cs typeface="Times New Roman"/>
                        </a:rPr>
                        <a:t>1</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65">
                <a:tc>
                  <a:txBody>
                    <a:bodyPr/>
                    <a:lstStyle/>
                    <a:p>
                      <a:pPr algn="ctr">
                        <a:lnSpc>
                          <a:spcPct val="115000"/>
                        </a:lnSpc>
                        <a:spcAft>
                          <a:spcPts val="0"/>
                        </a:spcAft>
                      </a:pPr>
                      <a:r>
                        <a:rPr lang="tr-TR" sz="1100" dirty="0">
                          <a:solidFill>
                            <a:srgbClr val="000000"/>
                          </a:solidFill>
                          <a:latin typeface="Arial"/>
                          <a:ea typeface="Calibri"/>
                          <a:cs typeface="Times New Roman"/>
                        </a:rPr>
                        <a:t>12</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solidFill>
                            <a:srgbClr val="000000"/>
                          </a:solidFill>
                          <a:latin typeface="Arial"/>
                          <a:ea typeface="Calibri"/>
                          <a:cs typeface="Times New Roman"/>
                        </a:rPr>
                        <a:t>Hizmetli</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a:solidFill>
                            <a:srgbClr val="000000"/>
                          </a:solidFill>
                          <a:latin typeface="Arial"/>
                          <a:ea typeface="Calibri"/>
                          <a:cs typeface="Times New Roman"/>
                        </a:rPr>
                        <a:t>2</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65">
                <a:tc>
                  <a:txBody>
                    <a:bodyPr/>
                    <a:lstStyle/>
                    <a:p>
                      <a:pPr algn="ctr">
                        <a:lnSpc>
                          <a:spcPct val="115000"/>
                        </a:lnSpc>
                        <a:spcAft>
                          <a:spcPts val="0"/>
                        </a:spcAft>
                      </a:pPr>
                      <a:r>
                        <a:rPr lang="tr-TR" sz="1100" dirty="0" smtClean="0">
                          <a:latin typeface="Calibri"/>
                          <a:ea typeface="Calibri"/>
                          <a:cs typeface="Times New Roman"/>
                        </a:rPr>
                        <a:t>13</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smtClean="0">
                          <a:latin typeface="Calibri"/>
                          <a:ea typeface="Calibri"/>
                          <a:cs typeface="Times New Roman"/>
                        </a:rPr>
                        <a:t>Sağlık Teknisyeni</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smtClean="0">
                          <a:latin typeface="Calibri"/>
                          <a:ea typeface="Calibri"/>
                          <a:cs typeface="Times New Roman"/>
                        </a:rPr>
                        <a:t>1</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612">
                <a:tc gridSpan="2">
                  <a:txBody>
                    <a:bodyPr/>
                    <a:lstStyle/>
                    <a:p>
                      <a:pPr>
                        <a:lnSpc>
                          <a:spcPct val="115000"/>
                        </a:lnSpc>
                        <a:spcAft>
                          <a:spcPts val="0"/>
                        </a:spcAft>
                      </a:pPr>
                      <a:r>
                        <a:rPr lang="tr-TR" sz="1100" b="1" dirty="0">
                          <a:solidFill>
                            <a:srgbClr val="000000"/>
                          </a:solidFill>
                          <a:latin typeface="Arial"/>
                          <a:ea typeface="Calibri"/>
                          <a:cs typeface="Times New Roman"/>
                        </a:rPr>
                        <a:t>TOPLAM </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100" b="1" dirty="0" smtClean="0">
                          <a:latin typeface="Calibri"/>
                          <a:ea typeface="Calibri"/>
                          <a:cs typeface="Times New Roman"/>
                        </a:rPr>
                        <a:t>29 </a:t>
                      </a:r>
                    </a:p>
                    <a:p>
                      <a:pPr marL="0" marR="0" indent="0" algn="ctr" defTabSz="914400" rtl="0" eaLnBrk="1" fontAlgn="auto" latinLnBrk="0" hangingPunct="1">
                        <a:lnSpc>
                          <a:spcPct val="115000"/>
                        </a:lnSpc>
                        <a:spcBef>
                          <a:spcPts val="0"/>
                        </a:spcBef>
                        <a:spcAft>
                          <a:spcPts val="0"/>
                        </a:spcAft>
                        <a:buClrTx/>
                        <a:buSzTx/>
                        <a:buFontTx/>
                        <a:buNone/>
                        <a:tabLst/>
                        <a:defRPr/>
                      </a:pPr>
                      <a:r>
                        <a:rPr lang="tr-TR" sz="1100" u="sng" dirty="0" smtClean="0"/>
                        <a:t>5</a:t>
                      </a:r>
                      <a:r>
                        <a:rPr lang="tr-TR" sz="1100" u="sng" baseline="0" dirty="0" smtClean="0"/>
                        <a:t> (beş) </a:t>
                      </a:r>
                      <a:r>
                        <a:rPr lang="tr-TR" sz="1100" baseline="0" dirty="0" smtClean="0"/>
                        <a:t>personel Sağlık Kültür ve Spor Daire Başkanlığı kadrosunda olup farklı birimlerde çalışmaktadır.</a:t>
                      </a:r>
                    </a:p>
                    <a:p>
                      <a:pPr algn="ctr">
                        <a:lnSpc>
                          <a:spcPct val="115000"/>
                        </a:lnSpc>
                        <a:spcAft>
                          <a:spcPts val="0"/>
                        </a:spcAft>
                      </a:pP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577" name="Rectangle 1"/>
          <p:cNvSpPr>
            <a:spLocks noChangeArrowheads="1"/>
          </p:cNvSpPr>
          <p:nvPr/>
        </p:nvSpPr>
        <p:spPr bwMode="auto">
          <a:xfrm>
            <a:off x="609600" y="0"/>
            <a:ext cx="3140603"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sz="1100" b="1" dirty="0" smtClean="0">
                <a:solidFill>
                  <a:srgbClr val="000000"/>
                </a:solidFill>
                <a:latin typeface="Arial" pitchFamily="34" charset="0"/>
                <a:ea typeface="Calibri" pitchFamily="34" charset="0"/>
                <a:cs typeface="Arial" pitchFamily="34" charset="0"/>
              </a:rPr>
              <a:t>    </a:t>
            </a:r>
            <a:r>
              <a:rPr kumimoji="0" lang="tr-TR" sz="11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Başkanlığımızda Çalışan Personel Listesi</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143000" y="-9128"/>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553" name="Kuruluş Şeması 3"/>
          <p:cNvSpPr>
            <a:spLocks noChangeArrowheads="1"/>
          </p:cNvSpPr>
          <p:nvPr/>
        </p:nvSpPr>
        <p:spPr bwMode="auto">
          <a:xfrm>
            <a:off x="0" y="457200"/>
            <a:ext cx="6800850" cy="81248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58" name="Yuvarlatılmış Dikdörtgen 4"/>
          <p:cNvSpPr>
            <a:spLocks noChangeArrowheads="1"/>
          </p:cNvSpPr>
          <p:nvPr/>
        </p:nvSpPr>
        <p:spPr bwMode="auto">
          <a:xfrm>
            <a:off x="3200400" y="0"/>
            <a:ext cx="2171700" cy="533400"/>
          </a:xfrm>
          <a:prstGeom prst="roundRect">
            <a:avLst>
              <a:gd name="adj" fmla="val 16667"/>
            </a:avLst>
          </a:prstGeom>
          <a:gradFill rotWithShape="1">
            <a:gsLst>
              <a:gs pos="0">
                <a:srgbClr val="9B2D2A"/>
              </a:gs>
              <a:gs pos="80000">
                <a:srgbClr val="CB3D3A"/>
              </a:gs>
              <a:gs pos="100000">
                <a:srgbClr val="CE3B37"/>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Prof. Dr. Galip BAKIR</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S.K.S. YÖNETİM KURULU BAŞKANI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60" name="Yuvarlatılmış Dikdörtgen 5"/>
          <p:cNvSpPr>
            <a:spLocks noChangeArrowheads="1"/>
          </p:cNvSpPr>
          <p:nvPr/>
        </p:nvSpPr>
        <p:spPr bwMode="auto">
          <a:xfrm>
            <a:off x="762001" y="438150"/>
            <a:ext cx="1676400" cy="457200"/>
          </a:xfrm>
          <a:prstGeom prst="roundRect">
            <a:avLst>
              <a:gd name="adj" fmla="val 16667"/>
            </a:avLst>
          </a:prstGeom>
          <a:gradFill rotWithShape="1">
            <a:gsLst>
              <a:gs pos="0">
                <a:srgbClr val="9B2D2A"/>
              </a:gs>
              <a:gs pos="80000">
                <a:srgbClr val="CB3D3A"/>
              </a:gs>
              <a:gs pos="100000">
                <a:srgbClr val="CE3B37"/>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Yrd.Doç. Dr. Adnan MEMDUHOĞLU</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S.K.S. YÖNETİM KURULU ÜYESİ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9" name="Yuvarlatılmış Dikdörtgen 6"/>
          <p:cNvSpPr>
            <a:spLocks noChangeArrowheads="1"/>
          </p:cNvSpPr>
          <p:nvPr/>
        </p:nvSpPr>
        <p:spPr bwMode="auto">
          <a:xfrm>
            <a:off x="5486400" y="438150"/>
            <a:ext cx="2362200" cy="533400"/>
          </a:xfrm>
          <a:prstGeom prst="roundRect">
            <a:avLst>
              <a:gd name="adj" fmla="val 16667"/>
            </a:avLst>
          </a:prstGeom>
          <a:gradFill rotWithShape="1">
            <a:gsLst>
              <a:gs pos="0">
                <a:srgbClr val="9B2D2A"/>
              </a:gs>
              <a:gs pos="80000">
                <a:srgbClr val="CB3D3A"/>
              </a:gs>
              <a:gs pos="100000">
                <a:srgbClr val="CE3B37"/>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Selim KELEŞ</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S.K.S. YÖNETİM KURULU ÜYESİ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4" name="Yuvarlatılmış Dikdörtgen 7"/>
          <p:cNvSpPr>
            <a:spLocks noChangeArrowheads="1"/>
          </p:cNvSpPr>
          <p:nvPr/>
        </p:nvSpPr>
        <p:spPr bwMode="auto">
          <a:xfrm>
            <a:off x="3276600" y="971550"/>
            <a:ext cx="2133600" cy="457200"/>
          </a:xfrm>
          <a:prstGeom prst="roundRect">
            <a:avLst>
              <a:gd name="adj" fmla="val 16667"/>
            </a:avLst>
          </a:prstGeom>
          <a:gradFill rotWithShape="1">
            <a:gsLst>
              <a:gs pos="0">
                <a:srgbClr val="2787A0"/>
              </a:gs>
              <a:gs pos="80000">
                <a:srgbClr val="36B1D2"/>
              </a:gs>
              <a:gs pos="100000">
                <a:srgbClr val="34B3D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tr-TR" sz="1100"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Selim KELEŞ</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S.K.S. DAİRE BAŞKANI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7" name="Yuvarlatılmış Dikdörtgen 8"/>
          <p:cNvSpPr>
            <a:spLocks noChangeArrowheads="1"/>
          </p:cNvSpPr>
          <p:nvPr/>
        </p:nvSpPr>
        <p:spPr bwMode="auto">
          <a:xfrm>
            <a:off x="5257800" y="1733550"/>
            <a:ext cx="1371600" cy="381000"/>
          </a:xfrm>
          <a:prstGeom prst="roundRect">
            <a:avLst>
              <a:gd name="adj" fmla="val 16667"/>
            </a:avLst>
          </a:prstGeom>
          <a:gradFill rotWithShape="1">
            <a:gsLst>
              <a:gs pos="0">
                <a:srgbClr val="2787A0"/>
              </a:gs>
              <a:gs pos="80000">
                <a:srgbClr val="36B1D2"/>
              </a:gs>
              <a:gs pos="100000">
                <a:srgbClr val="34B3D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Özer Fethi ÇELEPÇIKAY</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Şube Müdürü</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64" name="Yuvarlatılmış Dikdörtgen 10"/>
          <p:cNvSpPr>
            <a:spLocks noChangeArrowheads="1"/>
          </p:cNvSpPr>
          <p:nvPr/>
        </p:nvSpPr>
        <p:spPr bwMode="auto">
          <a:xfrm>
            <a:off x="2819401" y="1657350"/>
            <a:ext cx="1600199" cy="457199"/>
          </a:xfrm>
          <a:prstGeom prst="roundRect">
            <a:avLst>
              <a:gd name="adj" fmla="val 16667"/>
            </a:avLst>
          </a:prstGeom>
          <a:gradFill rotWithShape="1">
            <a:gsLst>
              <a:gs pos="0">
                <a:srgbClr val="2787A0"/>
              </a:gs>
              <a:gs pos="80000">
                <a:srgbClr val="36B1D2"/>
              </a:gs>
              <a:gs pos="100000">
                <a:srgbClr val="34B3D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Emin ŞEN</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Şube Müdürü</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61" name="Yuvarlatılmış Dikdörtgen 11"/>
          <p:cNvSpPr>
            <a:spLocks noChangeArrowheads="1"/>
          </p:cNvSpPr>
          <p:nvPr/>
        </p:nvSpPr>
        <p:spPr bwMode="auto">
          <a:xfrm>
            <a:off x="7162800" y="2495550"/>
            <a:ext cx="1295400" cy="304800"/>
          </a:xfrm>
          <a:prstGeom prst="roundRect">
            <a:avLst>
              <a:gd name="adj" fmla="val 16667"/>
            </a:avLst>
          </a:prstGeom>
          <a:gradFill rotWithShape="1">
            <a:gsLst>
              <a:gs pos="0">
                <a:srgbClr val="769535"/>
              </a:gs>
              <a:gs pos="80000">
                <a:srgbClr val="9BC348"/>
              </a:gs>
              <a:gs pos="100000">
                <a:srgbClr val="9CC74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Beslenme Hizmetleri Birimi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63" name="Yuvarlatılmış Dikdörtgen 12"/>
          <p:cNvSpPr>
            <a:spLocks noChangeArrowheads="1"/>
          </p:cNvSpPr>
          <p:nvPr/>
        </p:nvSpPr>
        <p:spPr bwMode="auto">
          <a:xfrm>
            <a:off x="762000" y="3105150"/>
            <a:ext cx="1295400" cy="380999"/>
          </a:xfrm>
          <a:prstGeom prst="roundRect">
            <a:avLst>
              <a:gd name="adj" fmla="val 16667"/>
            </a:avLst>
          </a:prstGeom>
          <a:gradFill rotWithShape="1">
            <a:gsLst>
              <a:gs pos="0">
                <a:srgbClr val="769535"/>
              </a:gs>
              <a:gs pos="80000">
                <a:srgbClr val="9BC348"/>
              </a:gs>
              <a:gs pos="100000">
                <a:srgbClr val="9CC74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Öğrenci Yurtları</a:t>
            </a:r>
            <a:endParaRPr kumimoji="0" lang="tr-TR" sz="800" i="0" u="none" strike="noStrike" cap="none" normalizeH="0" baseline="0" dirty="0" smtClean="0">
              <a:ln>
                <a:noFill/>
              </a:ln>
              <a:solidFill>
                <a:schemeClr val="tx1"/>
              </a:solidFill>
              <a:effectLst/>
              <a:latin typeface="Arial" pitchFamily="34" charset="0"/>
              <a:cs typeface="Arial" pitchFamily="34" charset="0"/>
            </a:endParaRPr>
          </a:p>
        </p:txBody>
      </p:sp>
      <p:sp>
        <p:nvSpPr>
          <p:cNvPr id="23562" name="Yuvarlatılmış Dikdörtgen 13"/>
          <p:cNvSpPr>
            <a:spLocks noChangeArrowheads="1"/>
          </p:cNvSpPr>
          <p:nvPr/>
        </p:nvSpPr>
        <p:spPr bwMode="auto">
          <a:xfrm>
            <a:off x="762000" y="2419350"/>
            <a:ext cx="1371600" cy="381000"/>
          </a:xfrm>
          <a:prstGeom prst="roundRect">
            <a:avLst>
              <a:gd name="adj" fmla="val 16667"/>
            </a:avLst>
          </a:prstGeom>
          <a:gradFill rotWithShape="1">
            <a:gsLst>
              <a:gs pos="0">
                <a:srgbClr val="769535"/>
              </a:gs>
              <a:gs pos="80000">
                <a:srgbClr val="9BC348"/>
              </a:gs>
              <a:gs pos="100000">
                <a:srgbClr val="9CC74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Tahakkuk-Satın Alma-Ayniyat Birimi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69" name="Yuvarlatılmış Dikdörtgen 14"/>
          <p:cNvSpPr>
            <a:spLocks noChangeArrowheads="1"/>
          </p:cNvSpPr>
          <p:nvPr/>
        </p:nvSpPr>
        <p:spPr bwMode="auto">
          <a:xfrm>
            <a:off x="3048000" y="2419350"/>
            <a:ext cx="1295400" cy="381000"/>
          </a:xfrm>
          <a:prstGeom prst="roundRect">
            <a:avLst>
              <a:gd name="adj" fmla="val 16667"/>
            </a:avLst>
          </a:prstGeom>
          <a:gradFill rotWithShape="1">
            <a:gsLst>
              <a:gs pos="0">
                <a:srgbClr val="769535"/>
              </a:gs>
              <a:gs pos="80000">
                <a:srgbClr val="9BC348"/>
              </a:gs>
              <a:gs pos="100000">
                <a:srgbClr val="9CC74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Spor Tesisleri ve Spor Hizmetleri Birimi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67" name="Yuvarlatılmış Dikdörtgen 15"/>
          <p:cNvSpPr>
            <a:spLocks noChangeArrowheads="1"/>
          </p:cNvSpPr>
          <p:nvPr/>
        </p:nvSpPr>
        <p:spPr bwMode="auto">
          <a:xfrm>
            <a:off x="5257800" y="2419350"/>
            <a:ext cx="1295400" cy="304800"/>
          </a:xfrm>
          <a:prstGeom prst="roundRect">
            <a:avLst>
              <a:gd name="adj" fmla="val 16667"/>
            </a:avLst>
          </a:prstGeom>
          <a:gradFill rotWithShape="1">
            <a:gsLst>
              <a:gs pos="0">
                <a:srgbClr val="769535"/>
              </a:gs>
              <a:gs pos="80000">
                <a:srgbClr val="9BC348"/>
              </a:gs>
              <a:gs pos="100000">
                <a:srgbClr val="9CC74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algn="ctr"/>
            <a:r>
              <a:rPr lang="tr-TR" sz="800" dirty="0" smtClean="0"/>
              <a:t>Turizm ve Spor Eğitim Uygulama Merkezi </a:t>
            </a:r>
            <a:endParaRPr lang="tr-TR" sz="800" dirty="0"/>
          </a:p>
        </p:txBody>
      </p:sp>
      <p:sp>
        <p:nvSpPr>
          <p:cNvPr id="23566" name="Yuvarlatılmış Dikdörtgen 16"/>
          <p:cNvSpPr>
            <a:spLocks noChangeArrowheads="1"/>
          </p:cNvSpPr>
          <p:nvPr/>
        </p:nvSpPr>
        <p:spPr bwMode="auto">
          <a:xfrm>
            <a:off x="3048000" y="3714750"/>
            <a:ext cx="1219200" cy="304800"/>
          </a:xfrm>
          <a:prstGeom prst="roundRect">
            <a:avLst>
              <a:gd name="adj" fmla="val 16667"/>
            </a:avLst>
          </a:prstGeom>
          <a:gradFill rotWithShape="1">
            <a:gsLst>
              <a:gs pos="0">
                <a:srgbClr val="769535"/>
              </a:gs>
              <a:gs pos="80000">
                <a:srgbClr val="9BC348"/>
              </a:gs>
              <a:gs pos="100000">
                <a:srgbClr val="9CC74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Sağlık Hizmetleri Birimi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72" name="Yuvarlatılmış Dikdörtgen 17"/>
          <p:cNvSpPr>
            <a:spLocks noChangeArrowheads="1"/>
          </p:cNvSpPr>
          <p:nvPr/>
        </p:nvSpPr>
        <p:spPr bwMode="auto">
          <a:xfrm>
            <a:off x="3048000" y="3028950"/>
            <a:ext cx="1295400" cy="381000"/>
          </a:xfrm>
          <a:prstGeom prst="roundRect">
            <a:avLst>
              <a:gd name="adj" fmla="val 16667"/>
            </a:avLst>
          </a:prstGeom>
          <a:gradFill rotWithShape="1">
            <a:gsLst>
              <a:gs pos="0">
                <a:srgbClr val="769535"/>
              </a:gs>
              <a:gs pos="80000">
                <a:srgbClr val="9BC348"/>
              </a:gs>
              <a:gs pos="100000">
                <a:srgbClr val="9CC74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Engelli Öğrenci ve Kültür Hizmetleri Birimi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65" name="AutoShape 13"/>
          <p:cNvSpPr>
            <a:spLocks noChangeArrowheads="1"/>
          </p:cNvSpPr>
          <p:nvPr/>
        </p:nvSpPr>
        <p:spPr bwMode="auto">
          <a:xfrm>
            <a:off x="762001" y="1657351"/>
            <a:ext cx="1447799" cy="457199"/>
          </a:xfrm>
          <a:prstGeom prst="roundRect">
            <a:avLst>
              <a:gd name="adj" fmla="val 16667"/>
            </a:avLst>
          </a:prstGeom>
          <a:gradFill rotWithShape="1">
            <a:gsLst>
              <a:gs pos="0">
                <a:srgbClr val="2787A0"/>
              </a:gs>
              <a:gs pos="80000">
                <a:srgbClr val="36B1D2"/>
              </a:gs>
              <a:gs pos="100000">
                <a:srgbClr val="34B3D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Burhanettin</a:t>
            </a: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TAPİNÇ</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Şube Müdürü</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76" name="Line 24"/>
          <p:cNvSpPr>
            <a:spLocks noChangeShapeType="1"/>
          </p:cNvSpPr>
          <p:nvPr/>
        </p:nvSpPr>
        <p:spPr bwMode="auto">
          <a:xfrm>
            <a:off x="708025" y="5440022"/>
            <a:ext cx="0" cy="786153"/>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3580" name="Line 28"/>
          <p:cNvSpPr>
            <a:spLocks noChangeShapeType="1"/>
          </p:cNvSpPr>
          <p:nvPr/>
        </p:nvSpPr>
        <p:spPr bwMode="auto">
          <a:xfrm>
            <a:off x="708025" y="6468398"/>
            <a:ext cx="0" cy="634078"/>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3578" name="Line 26"/>
          <p:cNvSpPr>
            <a:spLocks noChangeShapeType="1"/>
          </p:cNvSpPr>
          <p:nvPr/>
        </p:nvSpPr>
        <p:spPr bwMode="auto">
          <a:xfrm>
            <a:off x="3044825" y="5543977"/>
            <a:ext cx="0" cy="515511"/>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3596" name="Rectangle 44"/>
          <p:cNvSpPr>
            <a:spLocks noChangeArrowheads="1"/>
          </p:cNvSpPr>
          <p:nvPr/>
        </p:nvSpPr>
        <p:spPr bwMode="auto">
          <a:xfrm>
            <a:off x="0" y="858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3- İnsan Kaynakları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AutoShape 6"/>
          <p:cNvSpPr>
            <a:spLocks noChangeArrowheads="1"/>
          </p:cNvSpPr>
          <p:nvPr/>
        </p:nvSpPr>
        <p:spPr bwMode="auto">
          <a:xfrm>
            <a:off x="7086600" y="1733550"/>
            <a:ext cx="1447800" cy="381000"/>
          </a:xfrm>
          <a:prstGeom prst="roundRect">
            <a:avLst>
              <a:gd name="adj" fmla="val 16667"/>
            </a:avLst>
          </a:prstGeom>
          <a:gradFill rotWithShape="1">
            <a:gsLst>
              <a:gs pos="0">
                <a:srgbClr val="2787A0"/>
              </a:gs>
              <a:gs pos="80000">
                <a:srgbClr val="36B1D2"/>
              </a:gs>
              <a:gs pos="100000">
                <a:srgbClr val="34B3D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err="1" smtClean="0">
                <a:ln>
                  <a:noFill/>
                </a:ln>
                <a:solidFill>
                  <a:schemeClr val="tx1"/>
                </a:solidFill>
                <a:effectLst/>
                <a:latin typeface="Calibri" pitchFamily="34" charset="0"/>
                <a:cs typeface="Arial" pitchFamily="34" charset="0"/>
              </a:rPr>
              <a:t>M.Abdulkadir</a:t>
            </a:r>
            <a:r>
              <a:rPr kumimoji="0" lang="tr-TR" sz="900" b="0" i="0" u="none" strike="noStrike" cap="none" normalizeH="0" baseline="0" dirty="0" smtClean="0">
                <a:ln>
                  <a:noFill/>
                </a:ln>
                <a:solidFill>
                  <a:schemeClr val="tx1"/>
                </a:solidFill>
                <a:effectLst/>
                <a:latin typeface="Calibri" pitchFamily="34" charset="0"/>
                <a:cs typeface="Arial" pitchFamily="34" charset="0"/>
              </a:rPr>
              <a:t> GÜLTEKİN</a:t>
            </a:r>
            <a:endParaRPr kumimoji="0" lang="tr-TR" sz="9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Calibri" pitchFamily="34" charset="0"/>
                <a:cs typeface="Arial" pitchFamily="34" charset="0"/>
              </a:rPr>
              <a:t>Şube Müdürü V.</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371600" y="20955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8 Tablo"/>
          <p:cNvGraphicFramePr>
            <a:graphicFrameLocks noGrp="1"/>
          </p:cNvGraphicFramePr>
          <p:nvPr/>
        </p:nvGraphicFramePr>
        <p:xfrm>
          <a:off x="685800" y="209550"/>
          <a:ext cx="6096000" cy="1913001"/>
        </p:xfrm>
        <a:graphic>
          <a:graphicData uri="http://schemas.openxmlformats.org/drawingml/2006/table">
            <a:tbl>
              <a:tblPr/>
              <a:tblGrid>
                <a:gridCol w="2029968"/>
                <a:gridCol w="2031187"/>
                <a:gridCol w="2034845"/>
              </a:tblGrid>
              <a:tr h="175260">
                <a:tc gridSpan="3">
                  <a:txBody>
                    <a:bodyPr/>
                    <a:lstStyle/>
                    <a:p>
                      <a:pPr algn="ctr">
                        <a:lnSpc>
                          <a:spcPct val="115000"/>
                        </a:lnSpc>
                        <a:spcAft>
                          <a:spcPts val="0"/>
                        </a:spcAft>
                      </a:pPr>
                      <a:r>
                        <a:rPr lang="tr-TR" sz="1100" b="1" dirty="0">
                          <a:latin typeface="Arial"/>
                          <a:ea typeface="Times New Roman"/>
                          <a:cs typeface="Times New Roman"/>
                        </a:rPr>
                        <a:t>YEMEKHANELER</a:t>
                      </a:r>
                      <a:endParaRPr lang="tr-TR" sz="11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hMerge="1">
                  <a:txBody>
                    <a:bodyPr/>
                    <a:lstStyle/>
                    <a:p>
                      <a:endParaRPr lang="tr-TR"/>
                    </a:p>
                  </a:txBody>
                  <a:tcPr/>
                </a:tc>
              </a:tr>
              <a:tr h="167640">
                <a:tc>
                  <a:txBody>
                    <a:bodyPr/>
                    <a:lstStyle/>
                    <a:p>
                      <a:pPr algn="ctr">
                        <a:lnSpc>
                          <a:spcPct val="115000"/>
                        </a:lnSpc>
                        <a:spcAft>
                          <a:spcPts val="0"/>
                        </a:spcAft>
                      </a:pPr>
                      <a:r>
                        <a:rPr lang="tr-TR" sz="1100">
                          <a:latin typeface="Arial"/>
                          <a:ea typeface="Times New Roman"/>
                          <a:cs typeface="Times New Roman"/>
                        </a:rPr>
                        <a:t>Bölümler</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Sayısı (Adet)</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Kapasitesi (Kişi)</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91770">
                <a:tc>
                  <a:txBody>
                    <a:bodyPr/>
                    <a:lstStyle/>
                    <a:p>
                      <a:pPr algn="l">
                        <a:lnSpc>
                          <a:spcPct val="115000"/>
                        </a:lnSpc>
                        <a:spcAft>
                          <a:spcPts val="0"/>
                        </a:spcAft>
                      </a:pPr>
                      <a:r>
                        <a:rPr lang="tr-TR" sz="1100">
                          <a:latin typeface="Arial"/>
                          <a:ea typeface="Calibri"/>
                          <a:cs typeface="Times New Roman"/>
                        </a:rPr>
                        <a:t>Öğrenci Yemekhanesi</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a:latin typeface="Arial"/>
                          <a:ea typeface="Calibri"/>
                          <a:cs typeface="Times New Roman"/>
                        </a:rPr>
                        <a:t>4</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smtClean="0">
                          <a:latin typeface="Arial"/>
                          <a:ea typeface="Times New Roman"/>
                          <a:cs typeface="Times New Roman"/>
                        </a:rPr>
                        <a:t>1200</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285">
                <a:tc>
                  <a:txBody>
                    <a:bodyPr/>
                    <a:lstStyle/>
                    <a:p>
                      <a:pPr algn="l">
                        <a:lnSpc>
                          <a:spcPct val="115000"/>
                        </a:lnSpc>
                        <a:spcAft>
                          <a:spcPts val="0"/>
                        </a:spcAft>
                      </a:pPr>
                      <a:r>
                        <a:rPr lang="tr-TR" sz="1100" dirty="0" smtClean="0">
                          <a:latin typeface="Arial"/>
                          <a:ea typeface="Calibri"/>
                          <a:cs typeface="Times New Roman"/>
                        </a:rPr>
                        <a:t>Personel </a:t>
                      </a:r>
                      <a:r>
                        <a:rPr lang="tr-TR" sz="1100" dirty="0">
                          <a:latin typeface="Arial"/>
                          <a:ea typeface="Calibri"/>
                          <a:cs typeface="Times New Roman"/>
                        </a:rPr>
                        <a:t>Yemekhanesi</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100">
                          <a:latin typeface="Arial"/>
                          <a:ea typeface="Times New Roman"/>
                          <a:cs typeface="Times New Roman"/>
                        </a:rPr>
                        <a:t>2</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100" dirty="0" smtClean="0">
                          <a:latin typeface="Arial"/>
                          <a:ea typeface="Times New Roman"/>
                          <a:cs typeface="Times New Roman"/>
                        </a:rPr>
                        <a:t>380</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770">
                <a:tc>
                  <a:txBody>
                    <a:bodyPr/>
                    <a:lstStyle/>
                    <a:p>
                      <a:pPr algn="l">
                        <a:lnSpc>
                          <a:spcPct val="115000"/>
                        </a:lnSpc>
                        <a:spcAft>
                          <a:spcPts val="0"/>
                        </a:spcAft>
                      </a:pPr>
                      <a:r>
                        <a:rPr lang="tr-TR" sz="1100" dirty="0">
                          <a:latin typeface="Arial"/>
                          <a:ea typeface="Calibri"/>
                          <a:cs typeface="Times New Roman"/>
                        </a:rPr>
                        <a:t>Akademik Personel Yemekhanesi</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100" dirty="0">
                          <a:latin typeface="Arial"/>
                          <a:ea typeface="Calibri"/>
                          <a:cs typeface="Times New Roman"/>
                        </a:rPr>
                        <a:t>1</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100" dirty="0" smtClean="0">
                          <a:latin typeface="Arial"/>
                          <a:ea typeface="Times New Roman"/>
                          <a:cs typeface="Times New Roman"/>
                        </a:rPr>
                        <a:t>300</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045">
                <a:tc>
                  <a:txBody>
                    <a:bodyPr/>
                    <a:lstStyle/>
                    <a:p>
                      <a:pPr algn="l">
                        <a:lnSpc>
                          <a:spcPct val="115000"/>
                        </a:lnSpc>
                        <a:spcAft>
                          <a:spcPts val="1000"/>
                        </a:spcAft>
                      </a:pPr>
                      <a:r>
                        <a:rPr lang="tr-TR" sz="1100" b="1">
                          <a:latin typeface="Arial"/>
                          <a:ea typeface="Calibri"/>
                          <a:cs typeface="Times New Roman"/>
                        </a:rPr>
                        <a:t>Toplam</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7</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dirty="0" smtClean="0">
                          <a:latin typeface="Arial"/>
                          <a:ea typeface="Times New Roman"/>
                          <a:cs typeface="Times New Roman"/>
                        </a:rPr>
                        <a:t>1.880</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22529" name="Rectangle 1"/>
          <p:cNvSpPr>
            <a:spLocks noChangeArrowheads="1"/>
          </p:cNvSpPr>
          <p:nvPr/>
        </p:nvSpPr>
        <p:spPr bwMode="auto">
          <a:xfrm>
            <a:off x="152400" y="2114550"/>
            <a:ext cx="84582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tr-TR"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Yemekhaneler</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indent="457200" algn="just" eaLnBrk="0" fontAlgn="base" hangingPunct="0">
              <a:spcBef>
                <a:spcPct val="0"/>
              </a:spcBef>
              <a:spcAft>
                <a:spcPct val="0"/>
              </a:spcAft>
            </a:pPr>
            <a:r>
              <a:rPr kumimoji="0" lang="tr-TR"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lang="tr-TR" sz="1100" dirty="0" smtClean="0"/>
              <a:t>Üniversitemiz çalışanlarına ve öğrencilerine merkez </a:t>
            </a:r>
            <a:r>
              <a:rPr lang="tr-TR" sz="1100" dirty="0" err="1" smtClean="0"/>
              <a:t>kampüs</a:t>
            </a:r>
            <a:r>
              <a:rPr lang="tr-TR" sz="1100" dirty="0" smtClean="0"/>
              <a:t> ve </a:t>
            </a:r>
            <a:r>
              <a:rPr lang="tr-TR" sz="1100" dirty="0" err="1" smtClean="0"/>
              <a:t>kezer</a:t>
            </a:r>
            <a:r>
              <a:rPr lang="tr-TR" sz="1100" dirty="0" smtClean="0"/>
              <a:t> </a:t>
            </a:r>
            <a:r>
              <a:rPr lang="tr-TR" sz="1100" dirty="0" err="1" smtClean="0"/>
              <a:t>kampüsünde</a:t>
            </a:r>
            <a:r>
              <a:rPr lang="tr-TR" sz="1100" dirty="0" smtClean="0"/>
              <a:t> bulunan ayrı yemekhanelerde öğle yemeği verilmektedir.Yemekler 4 çeşit olarak verilmektedir. Yemeğin maliyetindeki girdiler dikkate alınarak Sağlık Kültür ve Spor Daire Başkanlığı Yönetim Kurulu'nca belirlenen miktarda katkı payı alınır. Üniversitemizde yemek menüleri, Rektörlük Makamının Onayı ile oluşturulan "Yemek Tespit Komisyonu" tarafından hazırlanmakta, yetişmiş aşçı ve personeller tarafından öğrencilerimize servisleri yapılmaktadır.Öğrenci ve çalışanlarımızın sağlıklı koşullarda hizmet alabilmeleri için yemekhaneler belli aralıklarla Başkanlığımız tarafından denetlenmektedir. Başkanlığımızın internet sayfası hazırlanmış ve yapılan faaliyetlerin duyurulması sağlanmıştır.Ayrıca “Haftalık Yemek Menüsü” internet ortamında kalori miktarlarıyla birlikte yayınlanmaktadır.Bu hizmeti yürütmekte olduğumuz tesislerimizde işletme politikamız ticari olmayıp, tamamen sosyal amaçlıdır.Ayrıca 2017 yılında maddi durumu zayıf olan öğrenciler ile şehit ve gazi yakını olmak üzere 319 öğrenciye yemek bursu verilmiştir.2017 yılı içinde Kurtalan yemekhanesinden 11.847,50 TL, Eruh yemekhanesinden 31.742,50 TL Üniversitemiz merkez ve </a:t>
            </a:r>
            <a:r>
              <a:rPr lang="tr-TR" sz="1100" dirty="0" err="1" smtClean="0"/>
              <a:t>kezer</a:t>
            </a:r>
            <a:r>
              <a:rPr lang="tr-TR" sz="1100" dirty="0" smtClean="0"/>
              <a:t> yemekhanelerinden 384.159,57 TL  olmak üzere yemekhanelerden elde edilen gelir toplamı: 427.749,47 TL ‘</a:t>
            </a:r>
            <a:r>
              <a:rPr lang="tr-TR" sz="1100" dirty="0" err="1" smtClean="0"/>
              <a:t>dir</a:t>
            </a:r>
            <a:r>
              <a:rPr lang="tr-TR" sz="1100" dirty="0" smtClean="0"/>
              <a:t>.</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0668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9 Tablo"/>
          <p:cNvGraphicFramePr>
            <a:graphicFrameLocks noGrp="1"/>
          </p:cNvGraphicFramePr>
          <p:nvPr/>
        </p:nvGraphicFramePr>
        <p:xfrm>
          <a:off x="838200" y="0"/>
          <a:ext cx="6096001" cy="2308860"/>
        </p:xfrm>
        <a:graphic>
          <a:graphicData uri="http://schemas.openxmlformats.org/drawingml/2006/table">
            <a:tbl>
              <a:tblPr/>
              <a:tblGrid>
                <a:gridCol w="1046074"/>
                <a:gridCol w="1024128"/>
                <a:gridCol w="1027786"/>
                <a:gridCol w="1060704"/>
                <a:gridCol w="1060704"/>
                <a:gridCol w="876605"/>
              </a:tblGrid>
              <a:tr h="197865">
                <a:tc gridSpan="6">
                  <a:txBody>
                    <a:bodyPr/>
                    <a:lstStyle/>
                    <a:p>
                      <a:pPr algn="ctr">
                        <a:lnSpc>
                          <a:spcPct val="115000"/>
                        </a:lnSpc>
                        <a:spcAft>
                          <a:spcPts val="0"/>
                        </a:spcAft>
                      </a:pPr>
                      <a:r>
                        <a:rPr lang="tr-TR" sz="1100" b="1" dirty="0">
                          <a:latin typeface="Arial"/>
                          <a:ea typeface="Times New Roman"/>
                          <a:cs typeface="Times New Roman"/>
                        </a:rPr>
                        <a:t>SOSYAL </a:t>
                      </a:r>
                      <a:r>
                        <a:rPr lang="tr-TR" sz="1100" b="1" dirty="0" smtClean="0">
                          <a:latin typeface="Arial"/>
                          <a:ea typeface="Times New Roman"/>
                          <a:cs typeface="Times New Roman"/>
                        </a:rPr>
                        <a:t>TESİSLER</a:t>
                      </a:r>
                      <a:endParaRPr lang="tr-TR" sz="11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7865">
                <a:tc rowSpan="2">
                  <a:txBody>
                    <a:bodyPr/>
                    <a:lstStyle/>
                    <a:p>
                      <a:pPr algn="ctr">
                        <a:lnSpc>
                          <a:spcPct val="115000"/>
                        </a:lnSpc>
                        <a:spcAft>
                          <a:spcPts val="0"/>
                        </a:spcAft>
                      </a:pPr>
                      <a:r>
                        <a:rPr lang="tr-TR" sz="1100">
                          <a:latin typeface="Arial"/>
                          <a:ea typeface="Times New Roman"/>
                          <a:cs typeface="Times New Roman"/>
                        </a:rPr>
                        <a:t>Tesisin Adı</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a:lnSpc>
                          <a:spcPct val="115000"/>
                        </a:lnSpc>
                        <a:spcAft>
                          <a:spcPts val="0"/>
                        </a:spcAft>
                      </a:pPr>
                      <a:r>
                        <a:rPr lang="tr-TR" sz="1100">
                          <a:latin typeface="Arial"/>
                          <a:ea typeface="Times New Roman"/>
                          <a:cs typeface="Times New Roman"/>
                        </a:rPr>
                        <a:t>Sayısı (Adet)</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a:lnSpc>
                          <a:spcPct val="115000"/>
                        </a:lnSpc>
                        <a:spcAft>
                          <a:spcPts val="0"/>
                        </a:spcAft>
                      </a:pPr>
                      <a:r>
                        <a:rPr lang="tr-TR" sz="1100">
                          <a:latin typeface="Arial"/>
                          <a:ea typeface="Times New Roman"/>
                          <a:cs typeface="Times New Roman"/>
                        </a:rPr>
                        <a:t>Kapalı Alan (m</a:t>
                      </a:r>
                      <a:r>
                        <a:rPr lang="tr-TR" sz="1100" baseline="30000">
                          <a:latin typeface="Arial"/>
                          <a:ea typeface="Times New Roman"/>
                          <a:cs typeface="Times New Roman"/>
                        </a:rPr>
                        <a:t>2</a:t>
                      </a:r>
                      <a:r>
                        <a:rPr lang="tr-TR" sz="1100">
                          <a:latin typeface="Arial"/>
                          <a:ea typeface="Times New Roman"/>
                          <a:cs typeface="Times New Roman"/>
                        </a:rPr>
                        <a:t>)</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algn="ctr">
                        <a:lnSpc>
                          <a:spcPct val="115000"/>
                        </a:lnSpc>
                        <a:spcAft>
                          <a:spcPts val="0"/>
                        </a:spcAft>
                      </a:pPr>
                      <a:r>
                        <a:rPr lang="tr-TR" sz="1100" dirty="0">
                          <a:latin typeface="Arial"/>
                          <a:ea typeface="Times New Roman"/>
                          <a:cs typeface="Times New Roman"/>
                        </a:rPr>
                        <a:t>2014 YILI</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r>
              <a:tr h="49517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100">
                          <a:latin typeface="Arial"/>
                          <a:ea typeface="Times New Roman"/>
                          <a:cs typeface="Times New Roman"/>
                        </a:rPr>
                        <a:t>Oda Sayısı</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Yararlananların Sayısı</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Tahsil Edilen Miktar</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643831">
                <a:tc>
                  <a:txBody>
                    <a:bodyPr/>
                    <a:lstStyle/>
                    <a:p>
                      <a:pPr>
                        <a:lnSpc>
                          <a:spcPct val="115000"/>
                        </a:lnSpc>
                        <a:spcAft>
                          <a:spcPts val="0"/>
                        </a:spcAft>
                      </a:pPr>
                      <a:r>
                        <a:rPr lang="tr-TR" sz="1100" b="1">
                          <a:latin typeface="Arial"/>
                          <a:ea typeface="Calibri"/>
                          <a:cs typeface="Times New Roman"/>
                        </a:rPr>
                        <a:t> Turizm ve Spor Eğitim Uygulama Merkezi </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Arial"/>
                          <a:ea typeface="Times New Roman"/>
                          <a:cs typeface="Times New Roman"/>
                        </a:rPr>
                        <a:t>1</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Arial"/>
                          <a:ea typeface="Times New Roman"/>
                          <a:cs typeface="Times New Roman"/>
                        </a:rPr>
                        <a:t>2.500,00</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Arial"/>
                          <a:ea typeface="Times New Roman"/>
                          <a:cs typeface="Times New Roman"/>
                        </a:rPr>
                        <a:t>38</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smtClean="0">
                          <a:latin typeface="Arial"/>
                          <a:ea typeface="Calibri"/>
                          <a:cs typeface="Times New Roman"/>
                        </a:rPr>
                        <a:t>440</a:t>
                      </a:r>
                      <a:endParaRPr lang="tr-TR" sz="11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smtClean="0">
                          <a:latin typeface="Arial"/>
                          <a:ea typeface="Calibri"/>
                          <a:cs typeface="Times New Roman"/>
                        </a:rPr>
                        <a:t>313.570,00</a:t>
                      </a:r>
                      <a:endParaRPr lang="tr-TR" sz="11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65">
                <a:tc>
                  <a:txBody>
                    <a:bodyPr/>
                    <a:lstStyle/>
                    <a:p>
                      <a:pPr>
                        <a:lnSpc>
                          <a:spcPct val="115000"/>
                        </a:lnSpc>
                        <a:spcAft>
                          <a:spcPts val="0"/>
                        </a:spcAft>
                      </a:pPr>
                      <a:r>
                        <a:rPr lang="tr-TR" sz="1100" b="1">
                          <a:latin typeface="Arial"/>
                          <a:ea typeface="Calibri"/>
                          <a:cs typeface="Times New Roman"/>
                        </a:rPr>
                        <a:t>Toplam</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1</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2.500,00</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38</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dirty="0" smtClean="0">
                          <a:latin typeface="Arial"/>
                          <a:ea typeface="Calibri"/>
                          <a:cs typeface="Times New Roman"/>
                        </a:rPr>
                        <a:t>440</a:t>
                      </a:r>
                      <a:endParaRPr lang="tr-TR" sz="11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dirty="0" smtClean="0">
                          <a:latin typeface="Calibri"/>
                          <a:ea typeface="Calibri"/>
                          <a:cs typeface="Times New Roman"/>
                        </a:rPr>
                        <a:t>313.570,00</a:t>
                      </a:r>
                      <a:endParaRPr lang="tr-TR" sz="11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21506" name="Rectangle 2"/>
          <p:cNvSpPr>
            <a:spLocks noChangeArrowheads="1"/>
          </p:cNvSpPr>
          <p:nvPr/>
        </p:nvSpPr>
        <p:spPr bwMode="auto">
          <a:xfrm>
            <a:off x="228600" y="2343150"/>
            <a:ext cx="8686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Turizm ve Spor Eğitim Uygulama Merkezi</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Kezer</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Yerleşkesinde bulunan Turizm ve Spor Eğitim Uygulama Merkezi</a:t>
            </a:r>
            <a:r>
              <a:rPr kumimoji="0" lang="tr-TR"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nde, konuklarımıza 7/24 esasına göre hizmet vermektedir. 2 </a:t>
            </a:r>
            <a:r>
              <a:rPr kumimoji="0" lang="tr-TR" sz="12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Suit</a:t>
            </a:r>
            <a:r>
              <a:rPr kumimoji="0" lang="tr-TR"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oda, 36 standart (iki kişilik) oda olmak üzere toplam 38 oda olup 72 tek kişilik ve 2 çift kişilik yatak kapasitelidir. Bu kapasite dahilinde aynı anda 76 kişi ağırlanabilmektedir. Misafirhanemizde aynı zamanda 2 adet konferans salonu,Yemekhane ve kafeterya bulunmaktadır.</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Odaların tamamında LCD TV (kablolu yayın), buzdolabı, kablolu ve kablosuz internet bağlantısı, 24 saat sıcak su, klima mevcuttur.Dinlenme salonunda, misafirlerimiz için LCD TV (Kablolu yayın) bulunmakta ve sabah kahvaltısı servisi verilmektedir.</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066800" y="13335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8 Resim" descr="C:\Users\b0448@siu.edu\Desktop\TESİSLER\100NIKON\DSCN4819.JPG"/>
          <p:cNvPicPr/>
          <p:nvPr/>
        </p:nvPicPr>
        <p:blipFill>
          <a:blip r:embed="rId3" cstate="print"/>
          <a:srcRect/>
          <a:stretch>
            <a:fillRect/>
          </a:stretch>
        </p:blipFill>
        <p:spPr bwMode="auto">
          <a:xfrm>
            <a:off x="228600" y="133350"/>
            <a:ext cx="3886200" cy="4109701"/>
          </a:xfrm>
          <a:prstGeom prst="rect">
            <a:avLst/>
          </a:prstGeom>
          <a:noFill/>
          <a:ln w="9525">
            <a:noFill/>
            <a:miter lim="800000"/>
            <a:headEnd/>
            <a:tailEnd/>
          </a:ln>
        </p:spPr>
      </p:pic>
      <p:pic>
        <p:nvPicPr>
          <p:cNvPr id="10" name="9 Resim" descr="C:\Users\b0448@siu.edu\Desktop\KONUK EVİ YUNUS\DSCN3635.JPG"/>
          <p:cNvPicPr/>
          <p:nvPr/>
        </p:nvPicPr>
        <p:blipFill>
          <a:blip r:embed="rId4" cstate="print"/>
          <a:srcRect/>
          <a:stretch>
            <a:fillRect/>
          </a:stretch>
        </p:blipFill>
        <p:spPr bwMode="auto">
          <a:xfrm>
            <a:off x="4191000" y="133350"/>
            <a:ext cx="4800600" cy="410970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TotalTime>
  <Words>2118</Words>
  <Application>Microsoft Office PowerPoint</Application>
  <PresentationFormat>Ekran Gösterisi (16:9)</PresentationFormat>
  <Paragraphs>506</Paragraphs>
  <Slides>23</Slides>
  <Notes>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Calibri</vt:lpstr>
      <vt:lpstr>Myriad Pro</vt:lpstr>
      <vt:lpstr>Tahoma</vt:lpstr>
      <vt:lpstr>Times New Roman</vt:lpstr>
      <vt:lpstr>Office Theme</vt:lpstr>
      <vt:lpstr>HOŞ GELDİNİZ</vt:lpstr>
      <vt:lpstr>   SAĞLIK KÜLTÜR SPOR DAİRE BAŞKANLIĞI   2017 YILI BİRİM FAALİYET RAPORU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Spor Dereceleri</vt:lpstr>
      <vt:lpstr>PowerPoint Sunusu</vt:lpstr>
      <vt:lpstr>SPORTİF BAŞARILAR</vt:lpstr>
      <vt:lpstr>PowerPoint Sunusu</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Admin</dc:creator>
  <cp:lastModifiedBy>Selim KELEŞ</cp:lastModifiedBy>
  <cp:revision>264</cp:revision>
  <dcterms:created xsi:type="dcterms:W3CDTF">2012-09-14T13:26:42Z</dcterms:created>
  <dcterms:modified xsi:type="dcterms:W3CDTF">2018-01-10T10:54:48Z</dcterms:modified>
</cp:coreProperties>
</file>