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81" r:id="rId5"/>
    <p:sldId id="285" r:id="rId6"/>
    <p:sldId id="301" r:id="rId7"/>
    <p:sldId id="299" r:id="rId8"/>
    <p:sldId id="300" r:id="rId9"/>
    <p:sldId id="298" r:id="rId10"/>
    <p:sldId id="297" r:id="rId11"/>
    <p:sldId id="296" r:id="rId12"/>
    <p:sldId id="295" r:id="rId13"/>
    <p:sldId id="294" r:id="rId14"/>
    <p:sldId id="293" r:id="rId15"/>
    <p:sldId id="292" r:id="rId16"/>
    <p:sldId id="291" r:id="rId17"/>
    <p:sldId id="290" r:id="rId18"/>
    <p:sldId id="289" r:id="rId19"/>
    <p:sldId id="288" r:id="rId20"/>
    <p:sldId id="277"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901"/>
    <a:srgbClr val="545C68"/>
    <a:srgbClr val="51516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21" autoAdjust="0"/>
    <p:restoredTop sz="92115" autoAdjust="0"/>
  </p:normalViewPr>
  <p:slideViewPr>
    <p:cSldViewPr>
      <p:cViewPr varScale="1">
        <p:scale>
          <a:sx n="112" d="100"/>
          <a:sy n="112" d="100"/>
        </p:scale>
        <p:origin x="-1164" y="-84"/>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664363-3AA5-43CB-9C7A-6DAB150D7BE2}" type="datetimeFigureOut">
              <a:rPr lang="en-US" smtClean="0"/>
              <a:pPr/>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F6DD6-313C-4620-8A54-8DA884AB4B5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64363-3AA5-43CB-9C7A-6DAB150D7BE2}" type="datetimeFigureOut">
              <a:rPr lang="en-US" smtClean="0"/>
              <a:pPr/>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F6DD6-313C-4620-8A54-8DA884AB4B5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64363-3AA5-43CB-9C7A-6DAB150D7BE2}" type="datetimeFigureOut">
              <a:rPr lang="en-US" smtClean="0"/>
              <a:pPr/>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F6DD6-313C-4620-8A54-8DA884AB4B5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64363-3AA5-43CB-9C7A-6DAB150D7BE2}" type="datetimeFigureOut">
              <a:rPr lang="en-US" smtClean="0"/>
              <a:pPr/>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F6DD6-313C-4620-8A54-8DA884AB4B5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664363-3AA5-43CB-9C7A-6DAB150D7BE2}" type="datetimeFigureOut">
              <a:rPr lang="en-US" smtClean="0"/>
              <a:pPr/>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F6DD6-313C-4620-8A54-8DA884AB4B5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664363-3AA5-43CB-9C7A-6DAB150D7BE2}" type="datetimeFigureOut">
              <a:rPr lang="en-US" smtClean="0"/>
              <a:pPr/>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F6DD6-313C-4620-8A54-8DA884AB4B5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664363-3AA5-43CB-9C7A-6DAB150D7BE2}" type="datetimeFigureOut">
              <a:rPr lang="en-US" smtClean="0"/>
              <a:pPr/>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F6DD6-313C-4620-8A54-8DA884AB4B5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664363-3AA5-43CB-9C7A-6DAB150D7BE2}" type="datetimeFigureOut">
              <a:rPr lang="en-US" smtClean="0"/>
              <a:pPr/>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3F6DD6-313C-4620-8A54-8DA884AB4B5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64363-3AA5-43CB-9C7A-6DAB150D7BE2}" type="datetimeFigureOut">
              <a:rPr lang="en-US" smtClean="0"/>
              <a:pPr/>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F6DD6-313C-4620-8A54-8DA884AB4B5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64363-3AA5-43CB-9C7A-6DAB150D7BE2}" type="datetimeFigureOut">
              <a:rPr lang="en-US" smtClean="0"/>
              <a:pPr/>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F6DD6-313C-4620-8A54-8DA884AB4B5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64363-3AA5-43CB-9C7A-6DAB150D7BE2}" type="datetimeFigureOut">
              <a:rPr lang="en-US" smtClean="0"/>
              <a:pPr/>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F6DD6-313C-4620-8A54-8DA884AB4B5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3664363-3AA5-43CB-9C7A-6DAB150D7BE2}" type="datetimeFigureOut">
              <a:rPr lang="en-US" smtClean="0"/>
              <a:pPr/>
              <a:t>6/5/2018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B3F6DD6-313C-4620-8A54-8DA884AB4B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02631"/>
            <a:ext cx="7772400" cy="1102519"/>
          </a:xfrm>
        </p:spPr>
        <p:txBody>
          <a:bodyPr>
            <a:normAutofit/>
          </a:bodyPr>
          <a:lstStyle/>
          <a:p>
            <a:r>
              <a:rPr lang="tr-TR" sz="3000" dirty="0" smtClean="0">
                <a:solidFill>
                  <a:schemeClr val="tx1">
                    <a:lumMod val="65000"/>
                    <a:lumOff val="35000"/>
                  </a:schemeClr>
                </a:solidFill>
                <a:latin typeface="Myriad Pro" pitchFamily="34" charset="0"/>
              </a:rPr>
              <a:t>HOŞ GELDİNİZ</a:t>
            </a:r>
            <a:endParaRPr lang="en-US" sz="3000" dirty="0">
              <a:solidFill>
                <a:schemeClr val="tx1">
                  <a:lumMod val="65000"/>
                  <a:lumOff val="35000"/>
                </a:schemeClr>
              </a:solidFill>
              <a:latin typeface="Myriad Pro" pitchFamily="34" charset="0"/>
            </a:endParaRPr>
          </a:p>
        </p:txBody>
      </p:sp>
      <p:grpSp>
        <p:nvGrpSpPr>
          <p:cNvPr id="6" name="Group 5"/>
          <p:cNvGrpSpPr/>
          <p:nvPr/>
        </p:nvGrpSpPr>
        <p:grpSpPr>
          <a:xfrm>
            <a:off x="3124200" y="2171696"/>
            <a:ext cx="2895600" cy="762004"/>
            <a:chOff x="3373820" y="2387816"/>
            <a:chExt cx="2463087" cy="762004"/>
          </a:xfrm>
        </p:grpSpPr>
        <p:pic>
          <p:nvPicPr>
            <p:cNvPr id="4" name="Picture 3" descr="03_Braket_Single.png"/>
            <p:cNvPicPr>
              <a:picLocks noChangeAspect="1"/>
            </p:cNvPicPr>
            <p:nvPr/>
          </p:nvPicPr>
          <p:blipFill>
            <a:blip r:embed="rId3" cstate="print"/>
            <a:stretch>
              <a:fillRect/>
            </a:stretch>
          </p:blipFill>
          <p:spPr>
            <a:xfrm>
              <a:off x="3373820" y="2387816"/>
              <a:ext cx="100887" cy="762004"/>
            </a:xfrm>
            <a:prstGeom prst="rect">
              <a:avLst/>
            </a:prstGeom>
          </p:spPr>
        </p:pic>
        <p:pic>
          <p:nvPicPr>
            <p:cNvPr id="5" name="Picture 4" descr="03_Braket_Single.png"/>
            <p:cNvPicPr>
              <a:picLocks noChangeAspect="1"/>
            </p:cNvPicPr>
            <p:nvPr/>
          </p:nvPicPr>
          <p:blipFill>
            <a:blip r:embed="rId3" cstate="print"/>
            <a:stretch>
              <a:fillRect/>
            </a:stretch>
          </p:blipFill>
          <p:spPr>
            <a:xfrm rot="10800000">
              <a:off x="5736020" y="2387816"/>
              <a:ext cx="100887" cy="762004"/>
            </a:xfrm>
            <a:prstGeom prst="rect">
              <a:avLst/>
            </a:prstGeom>
          </p:spPr>
        </p:pic>
      </p:gr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1371600" y="-9128"/>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457" name="Rectangle 1"/>
          <p:cNvSpPr>
            <a:spLocks noChangeArrowheads="1"/>
          </p:cNvSpPr>
          <p:nvPr/>
        </p:nvSpPr>
        <p:spPr bwMode="auto">
          <a:xfrm>
            <a:off x="0" y="0"/>
            <a:ext cx="8686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Futbol Sahası</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Üniversitemiz </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Kezer</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yerleşkesinde bulunan futbol sahası, 1.150 seyirci tribün kapasiteli olup, 8 kulvarlı tartan pist, 105x70 futbol saha alanına sahip, uluslararası standartlarda inşa edilmiştir.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8 Resim" descr="C:\Users\b0448@siu.edu\Desktop\TESİSLER\100NIKON\DSCN4861.JPG"/>
          <p:cNvPicPr/>
          <p:nvPr/>
        </p:nvPicPr>
        <p:blipFill>
          <a:blip r:embed="rId3" cstate="print"/>
          <a:srcRect/>
          <a:stretch>
            <a:fillRect/>
          </a:stretch>
        </p:blipFill>
        <p:spPr bwMode="auto">
          <a:xfrm>
            <a:off x="152400" y="900448"/>
            <a:ext cx="8763000" cy="334260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990600" y="0"/>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433" name="Rectangle 1"/>
          <p:cNvSpPr>
            <a:spLocks noChangeArrowheads="1"/>
          </p:cNvSpPr>
          <p:nvPr/>
        </p:nvSpPr>
        <p:spPr bwMode="auto">
          <a:xfrm>
            <a:off x="228600" y="0"/>
            <a:ext cx="8686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Spor Salonu</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Üniversitemiz </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Kezer</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yerleşkesinde bulunan  spor salonu, 1.000 seyirci kapasiteli, parke zemin,2 antrenman salonuna sahip ve uluslararası standartlarda inşa edilmiştir.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8 Resim" descr="C:\Users\b0448@siu.edu\Desktop\TESİSLER\100NIKON\DSCN4842.JPG"/>
          <p:cNvPicPr/>
          <p:nvPr/>
        </p:nvPicPr>
        <p:blipFill>
          <a:blip r:embed="rId3" cstate="print"/>
          <a:srcRect/>
          <a:stretch>
            <a:fillRect/>
          </a:stretch>
        </p:blipFill>
        <p:spPr bwMode="auto">
          <a:xfrm>
            <a:off x="381000" y="666751"/>
            <a:ext cx="8382000" cy="3047999"/>
          </a:xfrm>
          <a:prstGeom prst="rect">
            <a:avLst/>
          </a:prstGeom>
          <a:noFill/>
          <a:ln w="9525">
            <a:noFill/>
            <a:miter lim="800000"/>
            <a:headEnd/>
            <a:tailEnd/>
          </a:ln>
        </p:spPr>
      </p:pic>
      <p:sp>
        <p:nvSpPr>
          <p:cNvPr id="18434" name="Rectangle 2"/>
          <p:cNvSpPr>
            <a:spLocks noChangeArrowheads="1"/>
          </p:cNvSpPr>
          <p:nvPr/>
        </p:nvSpPr>
        <p:spPr bwMode="auto">
          <a:xfrm>
            <a:off x="457200" y="3883283"/>
            <a:ext cx="8458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Ayrıca</a:t>
            </a:r>
            <a:r>
              <a:rPr kumimoji="0" lang="tr-TR" sz="1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adet Halı Saha,2 adet Tenis Kortu ve açık alan Basketbol ve Voleybol sahaları bulunmaktadır.Spor Bakanlığına da ‘Yarı Olimpik Yüzme Havuzu’ projesi verilmiş olup değerlendirme aşamasındadır.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1371600" y="0"/>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8 Tablo"/>
          <p:cNvGraphicFramePr>
            <a:graphicFrameLocks noGrp="1"/>
          </p:cNvGraphicFramePr>
          <p:nvPr/>
        </p:nvGraphicFramePr>
        <p:xfrm>
          <a:off x="2133600" y="133351"/>
          <a:ext cx="5416906" cy="2229231"/>
        </p:xfrm>
        <a:graphic>
          <a:graphicData uri="http://schemas.openxmlformats.org/drawingml/2006/table">
            <a:tbl>
              <a:tblPr/>
              <a:tblGrid>
                <a:gridCol w="3572677"/>
                <a:gridCol w="1844229"/>
              </a:tblGrid>
              <a:tr h="421386">
                <a:tc gridSpan="2">
                  <a:txBody>
                    <a:bodyPr/>
                    <a:lstStyle/>
                    <a:p>
                      <a:pPr algn="ctr">
                        <a:lnSpc>
                          <a:spcPct val="115000"/>
                        </a:lnSpc>
                        <a:spcAft>
                          <a:spcPts val="0"/>
                        </a:spcAft>
                      </a:pPr>
                      <a:r>
                        <a:rPr lang="tr-TR" sz="1100" b="1" dirty="0">
                          <a:latin typeface="Arial"/>
                          <a:ea typeface="Times New Roman"/>
                          <a:cs typeface="Times New Roman"/>
                        </a:rPr>
                        <a:t>YURTLAR</a:t>
                      </a:r>
                      <a:endParaRPr lang="tr-TR" sz="1100" dirty="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tr-TR"/>
                    </a:p>
                  </a:txBody>
                  <a:tcPr/>
                </a:tc>
              </a:tr>
              <a:tr h="167640">
                <a:tc>
                  <a:txBody>
                    <a:bodyPr/>
                    <a:lstStyle/>
                    <a:p>
                      <a:pPr algn="ctr">
                        <a:lnSpc>
                          <a:spcPct val="115000"/>
                        </a:lnSpc>
                        <a:spcAft>
                          <a:spcPts val="0"/>
                        </a:spcAft>
                      </a:pPr>
                      <a:r>
                        <a:rPr lang="tr-TR" sz="1100" dirty="0">
                          <a:latin typeface="Arial"/>
                          <a:ea typeface="Times New Roman"/>
                          <a:cs typeface="Times New Roman"/>
                        </a:rPr>
                        <a:t>Yurt Adı</a:t>
                      </a:r>
                      <a:endParaRPr lang="tr-TR" sz="1100" dirty="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tr-TR" sz="1100">
                          <a:latin typeface="Arial"/>
                          <a:ea typeface="Times New Roman"/>
                          <a:cs typeface="Times New Roman"/>
                        </a:rPr>
                        <a:t>Kapasitesi</a:t>
                      </a:r>
                      <a:endParaRPr lang="tr-TR" sz="11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91770">
                <a:tc>
                  <a:txBody>
                    <a:bodyPr/>
                    <a:lstStyle/>
                    <a:p>
                      <a:pPr algn="l">
                        <a:lnSpc>
                          <a:spcPct val="115000"/>
                        </a:lnSpc>
                        <a:spcAft>
                          <a:spcPts val="0"/>
                        </a:spcAft>
                      </a:pPr>
                      <a:r>
                        <a:rPr lang="tr-TR" sz="1100">
                          <a:latin typeface="Arial"/>
                          <a:ea typeface="Calibri"/>
                          <a:cs typeface="Times New Roman"/>
                        </a:rPr>
                        <a:t>Kurtalan Erkek Öğrenci Yurdu</a:t>
                      </a:r>
                      <a:endParaRPr lang="tr-TR"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800" kern="1200" dirty="0" smtClean="0">
                          <a:solidFill>
                            <a:schemeClr val="tx1"/>
                          </a:solidFill>
                          <a:latin typeface="+mn-lt"/>
                          <a:ea typeface="+mn-ea"/>
                          <a:cs typeface="+mn-cs"/>
                        </a:rPr>
                        <a:t>2015-2016 Eğitim öğretim döneminde öğrenci kapatılmıştır.</a:t>
                      </a:r>
                      <a:endParaRPr lang="tr-TR" sz="1100" dirty="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285">
                <a:tc>
                  <a:txBody>
                    <a:bodyPr/>
                    <a:lstStyle/>
                    <a:p>
                      <a:pPr algn="l">
                        <a:lnSpc>
                          <a:spcPct val="115000"/>
                        </a:lnSpc>
                        <a:spcAft>
                          <a:spcPts val="0"/>
                        </a:spcAft>
                      </a:pPr>
                      <a:r>
                        <a:rPr lang="tr-TR" sz="1100">
                          <a:latin typeface="Arial"/>
                          <a:ea typeface="Calibri"/>
                          <a:cs typeface="Times New Roman"/>
                        </a:rPr>
                        <a:t>Kurtalan Kız Öğrenci Yurdu</a:t>
                      </a:r>
                      <a:endParaRPr lang="tr-TR"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100">
                          <a:latin typeface="Arial"/>
                          <a:ea typeface="Times New Roman"/>
                          <a:cs typeface="Times New Roman"/>
                        </a:rPr>
                        <a:t>50</a:t>
                      </a:r>
                      <a:endParaRPr lang="tr-TR"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1770">
                <a:tc>
                  <a:txBody>
                    <a:bodyPr/>
                    <a:lstStyle/>
                    <a:p>
                      <a:pPr algn="l">
                        <a:lnSpc>
                          <a:spcPct val="115000"/>
                        </a:lnSpc>
                        <a:spcAft>
                          <a:spcPts val="0"/>
                        </a:spcAft>
                      </a:pPr>
                      <a:r>
                        <a:rPr lang="tr-TR" sz="1100">
                          <a:latin typeface="Arial"/>
                          <a:ea typeface="Calibri"/>
                          <a:cs typeface="Times New Roman"/>
                        </a:rPr>
                        <a:t>Eruh Erkek Öğrenci Yurdu</a:t>
                      </a:r>
                      <a:endParaRPr lang="tr-TR"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100" dirty="0">
                          <a:latin typeface="Arial"/>
                          <a:ea typeface="Times New Roman"/>
                          <a:cs typeface="Times New Roman"/>
                        </a:rPr>
                        <a:t>75</a:t>
                      </a:r>
                      <a:endParaRPr lang="tr-TR" sz="1100" dirty="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1770">
                <a:tc>
                  <a:txBody>
                    <a:bodyPr/>
                    <a:lstStyle/>
                    <a:p>
                      <a:pPr algn="l">
                        <a:lnSpc>
                          <a:spcPct val="115000"/>
                        </a:lnSpc>
                        <a:spcAft>
                          <a:spcPts val="0"/>
                        </a:spcAft>
                      </a:pPr>
                      <a:r>
                        <a:rPr lang="tr-TR" sz="1100">
                          <a:latin typeface="Arial"/>
                          <a:ea typeface="Calibri"/>
                          <a:cs typeface="Times New Roman"/>
                        </a:rPr>
                        <a:t>Eruh Kız Öğrenci Yurdu</a:t>
                      </a:r>
                      <a:endParaRPr lang="tr-TR"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100">
                          <a:latin typeface="Arial"/>
                          <a:ea typeface="Times New Roman"/>
                          <a:cs typeface="Times New Roman"/>
                        </a:rPr>
                        <a:t>75</a:t>
                      </a:r>
                      <a:endParaRPr lang="tr-TR"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3045">
                <a:tc>
                  <a:txBody>
                    <a:bodyPr/>
                    <a:lstStyle/>
                    <a:p>
                      <a:pPr algn="l">
                        <a:lnSpc>
                          <a:spcPct val="115000"/>
                        </a:lnSpc>
                        <a:spcAft>
                          <a:spcPts val="1000"/>
                        </a:spcAft>
                      </a:pPr>
                      <a:r>
                        <a:rPr lang="tr-TR" sz="1100" b="1">
                          <a:latin typeface="Arial"/>
                          <a:ea typeface="Calibri"/>
                          <a:cs typeface="Times New Roman"/>
                        </a:rPr>
                        <a:t>Toplam</a:t>
                      </a:r>
                      <a:endParaRPr lang="tr-TR"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tr-TR" sz="1100" dirty="0">
                          <a:latin typeface="Arial"/>
                          <a:ea typeface="Times New Roman"/>
                          <a:cs typeface="Times New Roman"/>
                        </a:rPr>
                        <a:t>200</a:t>
                      </a:r>
                      <a:endParaRPr lang="tr-TR" sz="1100" dirty="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17409" name="Rectangle 1"/>
          <p:cNvSpPr>
            <a:spLocks noChangeArrowheads="1"/>
          </p:cNvSpPr>
          <p:nvPr/>
        </p:nvSpPr>
        <p:spPr bwMode="auto">
          <a:xfrm>
            <a:off x="0" y="2419350"/>
            <a:ext cx="86106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12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Öğrenci Yurtları</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r>
              <a:rPr lang="tr-TR" sz="1200" dirty="0" smtClean="0"/>
              <a:t>Üniversitemiz Sağlık Kültür ve Spor Daire Başkanlığı bünyesinde faaliyet gösteren; Eruh ilçemizde 75 kız, 75 erkek öğrenci kapasiteli iki adet öğrenci yurdu, Kurtalan ilçemizde de 50 kapasiteli kız öğrenci yurdu bulunmaktadır.Yurtlarımızda odalar 3-4 ve 5 kişilik olup, yataklar baza sistemidir. Öğrencilerimize öğle ve akşam yemek hizmeti öğrenci bütçesine uygun fiyatlarla sunulmaktadır. Ayrıca çalışma salonu, kafeterya, mescit bulunmakta ve internet erişimi mevcuttur.Yurtlarda temizlik ve hijyene azami ölçüde dikkat edilmekte olup,  öğrencilerimizin sağlıklı ortamda barınmaları, beslenmeleri ve ders çalışmaları hususunda gerekli tedbirler zamanında alınmaktadır.2015 yılında Eruh öğrenci yurtları için 91.638,18 TL Kurtalan Öğrenci yurtları için 131.763,00 TL olmak üzere </a:t>
            </a:r>
            <a:r>
              <a:rPr lang="tr-TR" sz="1200" dirty="0" smtClean="0"/>
              <a:t>toplam </a:t>
            </a:r>
            <a:r>
              <a:rPr lang="tr-TR" sz="1200" dirty="0" smtClean="0"/>
              <a:t>223.401,18 TL harcama yapılmıştır. </a:t>
            </a:r>
            <a:endParaRPr lang="tr-TR" sz="1200" dirty="0"/>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1371600" y="0"/>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385" name="Rectangle 1"/>
          <p:cNvSpPr>
            <a:spLocks noChangeArrowheads="1"/>
          </p:cNvSpPr>
          <p:nvPr/>
        </p:nvSpPr>
        <p:spPr bwMode="auto">
          <a:xfrm>
            <a:off x="2895600" y="0"/>
            <a:ext cx="281320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pitchFamily="34" charset="0"/>
                <a:cs typeface="Arial" pitchFamily="34" charset="0"/>
              </a:rPr>
              <a:t>ÖĞRENCİ TOPLULUKLARIMIZ</a:t>
            </a:r>
          </a:p>
        </p:txBody>
      </p:sp>
      <p:graphicFrame>
        <p:nvGraphicFramePr>
          <p:cNvPr id="10" name="9 Tablo"/>
          <p:cNvGraphicFramePr>
            <a:graphicFrameLocks noGrp="1"/>
          </p:cNvGraphicFramePr>
          <p:nvPr>
            <p:extLst>
              <p:ext uri="{D42A27DB-BD31-4B8C-83A1-F6EECF244321}">
                <p14:modId xmlns:p14="http://schemas.microsoft.com/office/powerpoint/2010/main" xmlns="" val="3106342814"/>
              </p:ext>
            </p:extLst>
          </p:nvPr>
        </p:nvGraphicFramePr>
        <p:xfrm>
          <a:off x="2819400" y="361950"/>
          <a:ext cx="4114800" cy="4079135"/>
        </p:xfrm>
        <a:graphic>
          <a:graphicData uri="http://schemas.openxmlformats.org/drawingml/2006/table">
            <a:tbl>
              <a:tblPr/>
              <a:tblGrid>
                <a:gridCol w="304800"/>
                <a:gridCol w="1905000"/>
                <a:gridCol w="1905000"/>
              </a:tblGrid>
              <a:tr h="160129">
                <a:tc>
                  <a:txBody>
                    <a:bodyPr/>
                    <a:lstStyle/>
                    <a:p>
                      <a:pPr>
                        <a:lnSpc>
                          <a:spcPct val="115000"/>
                        </a:lnSpc>
                        <a:spcAft>
                          <a:spcPts val="1000"/>
                        </a:spcAft>
                      </a:pPr>
                      <a:r>
                        <a:rPr lang="tr-TR" sz="500" b="1">
                          <a:latin typeface="Times New Roman"/>
                          <a:ea typeface="Times New Roman"/>
                          <a:cs typeface="Times New Roman"/>
                        </a:rPr>
                        <a:t>SIRA NO</a:t>
                      </a:r>
                      <a:endParaRPr lang="tr-TR" sz="600">
                        <a:latin typeface="Calibri"/>
                        <a:ea typeface="Calibri"/>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500" b="1">
                          <a:latin typeface="Times New Roman"/>
                          <a:ea typeface="Times New Roman"/>
                          <a:cs typeface="Times New Roman"/>
                        </a:rPr>
                        <a:t>TOPLULUK ADI</a:t>
                      </a:r>
                      <a:endParaRPr lang="tr-TR" sz="600">
                        <a:latin typeface="Calibri"/>
                        <a:ea typeface="Calibri"/>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500" b="1">
                          <a:latin typeface="Times New Roman"/>
                          <a:ea typeface="Times New Roman"/>
                          <a:cs typeface="Times New Roman"/>
                        </a:rPr>
                        <a:t>TOPLULUK AKADEMİK DANIŞMANI</a:t>
                      </a:r>
                      <a:endParaRPr lang="tr-TR" sz="600">
                        <a:latin typeface="Calibri"/>
                        <a:ea typeface="Calibri"/>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022">
                <a:tc>
                  <a:txBody>
                    <a:bodyPr/>
                    <a:lstStyle/>
                    <a:p>
                      <a:pPr algn="ctr">
                        <a:lnSpc>
                          <a:spcPct val="115000"/>
                        </a:lnSpc>
                        <a:spcAft>
                          <a:spcPts val="1000"/>
                        </a:spcAft>
                      </a:pPr>
                      <a:r>
                        <a:rPr lang="tr-TR" sz="500">
                          <a:latin typeface="Times New Roman"/>
                          <a:ea typeface="Times New Roman"/>
                          <a:cs typeface="Times New Roman"/>
                        </a:rPr>
                        <a:t>1</a:t>
                      </a:r>
                      <a:endParaRPr lang="tr-TR" sz="600">
                        <a:latin typeface="Calibri"/>
                        <a:ea typeface="Calibri"/>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tr-TR" sz="500" dirty="0">
                          <a:solidFill>
                            <a:srgbClr val="000000"/>
                          </a:solidFill>
                          <a:latin typeface="Times New Roman"/>
                          <a:ea typeface="Times New Roman"/>
                          <a:cs typeface="Times New Roman"/>
                        </a:rPr>
                        <a:t>GENÇ TEMA TOPLULUĞU</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500">
                          <a:solidFill>
                            <a:srgbClr val="000000"/>
                          </a:solidFill>
                          <a:latin typeface="Times New Roman"/>
                          <a:ea typeface="Times New Roman"/>
                          <a:cs typeface="Times New Roman"/>
                        </a:rPr>
                        <a:t>Yrd.Doç.Dr.  Metin KERTMEN</a:t>
                      </a:r>
                      <a:endParaRPr lang="tr-TR" sz="60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682">
                <a:tc>
                  <a:txBody>
                    <a:bodyPr/>
                    <a:lstStyle/>
                    <a:p>
                      <a:pPr algn="ctr">
                        <a:lnSpc>
                          <a:spcPct val="115000"/>
                        </a:lnSpc>
                        <a:spcAft>
                          <a:spcPts val="1000"/>
                        </a:spcAft>
                      </a:pPr>
                      <a:r>
                        <a:rPr lang="tr-TR" sz="500">
                          <a:latin typeface="Times New Roman"/>
                          <a:ea typeface="Times New Roman"/>
                          <a:cs typeface="Times New Roman"/>
                        </a:rPr>
                        <a:t>2</a:t>
                      </a:r>
                      <a:endParaRPr lang="tr-TR" sz="600">
                        <a:latin typeface="Calibri"/>
                        <a:ea typeface="Calibri"/>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tr-TR" sz="600" dirty="0" smtClean="0">
                          <a:latin typeface="Calibri"/>
                          <a:ea typeface="Calibri"/>
                          <a:cs typeface="Times New Roman"/>
                        </a:rPr>
                        <a:t>DİL EDEBİYAT VE SANAT TOPLULUĞU</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600" dirty="0" err="1" smtClean="0">
                          <a:latin typeface="Calibri"/>
                          <a:ea typeface="Calibri"/>
                          <a:cs typeface="Times New Roman"/>
                        </a:rPr>
                        <a:t>Arş.Gör</a:t>
                      </a:r>
                      <a:r>
                        <a:rPr lang="tr-TR" sz="600" dirty="0" smtClean="0">
                          <a:latin typeface="Calibri"/>
                          <a:ea typeface="Calibri"/>
                          <a:cs typeface="Times New Roman"/>
                        </a:rPr>
                        <a:t>. İbrahim ÇALAN</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022">
                <a:tc>
                  <a:txBody>
                    <a:bodyPr/>
                    <a:lstStyle/>
                    <a:p>
                      <a:pPr algn="ctr">
                        <a:lnSpc>
                          <a:spcPct val="115000"/>
                        </a:lnSpc>
                        <a:spcAft>
                          <a:spcPts val="1000"/>
                        </a:spcAft>
                      </a:pPr>
                      <a:r>
                        <a:rPr lang="tr-TR" sz="500">
                          <a:latin typeface="Times New Roman"/>
                          <a:ea typeface="Times New Roman"/>
                          <a:cs typeface="Times New Roman"/>
                        </a:rPr>
                        <a:t>3</a:t>
                      </a:r>
                      <a:endParaRPr lang="tr-TR" sz="600">
                        <a:latin typeface="Calibri"/>
                        <a:ea typeface="Calibri"/>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tr-TR" sz="600" dirty="0" smtClean="0">
                          <a:latin typeface="Calibri"/>
                          <a:ea typeface="Calibri"/>
                          <a:cs typeface="Times New Roman"/>
                        </a:rPr>
                        <a:t>GELECEĞİ YAZAN ÖĞRENCİLER</a:t>
                      </a:r>
                      <a:r>
                        <a:rPr lang="tr-TR" sz="600" baseline="0" dirty="0" smtClean="0">
                          <a:latin typeface="Calibri"/>
                          <a:ea typeface="Calibri"/>
                          <a:cs typeface="Times New Roman"/>
                        </a:rPr>
                        <a:t> TOPLULUĞU</a:t>
                      </a:r>
                      <a:endParaRPr lang="tr-TR" sz="600" dirty="0" smtClean="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600" dirty="0" err="1" smtClean="0">
                          <a:latin typeface="Calibri"/>
                          <a:ea typeface="Calibri"/>
                          <a:cs typeface="Times New Roman"/>
                        </a:rPr>
                        <a:t>Doç.Dr.Mustafa</a:t>
                      </a:r>
                      <a:r>
                        <a:rPr lang="tr-TR" sz="600" dirty="0" smtClean="0">
                          <a:latin typeface="Calibri"/>
                          <a:ea typeface="Calibri"/>
                          <a:cs typeface="Times New Roman"/>
                        </a:rPr>
                        <a:t> KAHYAOĞLU</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022">
                <a:tc>
                  <a:txBody>
                    <a:bodyPr/>
                    <a:lstStyle/>
                    <a:p>
                      <a:pPr algn="ctr">
                        <a:lnSpc>
                          <a:spcPct val="115000"/>
                        </a:lnSpc>
                        <a:spcAft>
                          <a:spcPts val="1000"/>
                        </a:spcAft>
                      </a:pPr>
                      <a:r>
                        <a:rPr lang="tr-TR" sz="500">
                          <a:latin typeface="Times New Roman"/>
                          <a:ea typeface="Times New Roman"/>
                          <a:cs typeface="Times New Roman"/>
                        </a:rPr>
                        <a:t>4</a:t>
                      </a:r>
                      <a:endParaRPr lang="tr-TR" sz="600">
                        <a:latin typeface="Calibri"/>
                        <a:ea typeface="Calibri"/>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tr-TR" sz="600" dirty="0" smtClean="0">
                          <a:latin typeface="Calibri"/>
                          <a:ea typeface="Calibri"/>
                          <a:cs typeface="Times New Roman"/>
                        </a:rPr>
                        <a:t>DÜŞÜNCE VE SANAT TOPLULUĞU</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600" dirty="0" smtClean="0">
                          <a:latin typeface="Calibri"/>
                          <a:ea typeface="Calibri"/>
                          <a:cs typeface="Times New Roman"/>
                        </a:rPr>
                        <a:t>Yrd. </a:t>
                      </a:r>
                      <a:r>
                        <a:rPr lang="tr-TR" sz="600" dirty="0" err="1" smtClean="0">
                          <a:latin typeface="Calibri"/>
                          <a:ea typeface="Calibri"/>
                          <a:cs typeface="Times New Roman"/>
                        </a:rPr>
                        <a:t>Doç.Dr</a:t>
                      </a:r>
                      <a:r>
                        <a:rPr lang="tr-TR" sz="600" dirty="0" smtClean="0">
                          <a:latin typeface="Calibri"/>
                          <a:ea typeface="Calibri"/>
                          <a:cs typeface="Times New Roman"/>
                        </a:rPr>
                        <a:t>. Necati SÜMER</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682">
                <a:tc>
                  <a:txBody>
                    <a:bodyPr/>
                    <a:lstStyle/>
                    <a:p>
                      <a:pPr algn="ctr">
                        <a:lnSpc>
                          <a:spcPct val="115000"/>
                        </a:lnSpc>
                        <a:spcAft>
                          <a:spcPts val="1000"/>
                        </a:spcAft>
                      </a:pPr>
                      <a:r>
                        <a:rPr lang="tr-TR" sz="500">
                          <a:latin typeface="Times New Roman"/>
                          <a:ea typeface="Times New Roman"/>
                          <a:cs typeface="Times New Roman"/>
                        </a:rPr>
                        <a:t>5</a:t>
                      </a:r>
                      <a:endParaRPr lang="tr-TR" sz="600">
                        <a:latin typeface="Calibri"/>
                        <a:ea typeface="Calibri"/>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tr-TR" sz="500" dirty="0">
                          <a:solidFill>
                            <a:srgbClr val="000000"/>
                          </a:solidFill>
                          <a:latin typeface="Times New Roman"/>
                          <a:ea typeface="Times New Roman"/>
                          <a:cs typeface="Times New Roman"/>
                        </a:rPr>
                        <a:t>TARİH TOPLULUĞU</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500">
                          <a:solidFill>
                            <a:srgbClr val="000000"/>
                          </a:solidFill>
                          <a:latin typeface="Times New Roman"/>
                          <a:ea typeface="Times New Roman"/>
                          <a:cs typeface="Times New Roman"/>
                        </a:rPr>
                        <a:t>Arş.Gör. Ömer KUCAK</a:t>
                      </a:r>
                      <a:endParaRPr lang="tr-TR" sz="60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022">
                <a:tc>
                  <a:txBody>
                    <a:bodyPr/>
                    <a:lstStyle/>
                    <a:p>
                      <a:pPr algn="ctr">
                        <a:lnSpc>
                          <a:spcPct val="115000"/>
                        </a:lnSpc>
                        <a:spcAft>
                          <a:spcPts val="1000"/>
                        </a:spcAft>
                      </a:pPr>
                      <a:r>
                        <a:rPr lang="tr-TR" sz="500">
                          <a:latin typeface="Times New Roman"/>
                          <a:ea typeface="Times New Roman"/>
                          <a:cs typeface="Times New Roman"/>
                        </a:rPr>
                        <a:t>6</a:t>
                      </a:r>
                      <a:endParaRPr lang="tr-TR" sz="600">
                        <a:latin typeface="Calibri"/>
                        <a:ea typeface="Calibri"/>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tr-TR" sz="600" dirty="0" smtClean="0">
                          <a:latin typeface="Calibri"/>
                          <a:ea typeface="Calibri"/>
                          <a:cs typeface="Times New Roman"/>
                        </a:rPr>
                        <a:t>ULUSLARARASI ÖĞRENCİ TOPLULUĞU</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600" dirty="0" err="1" smtClean="0">
                          <a:latin typeface="Calibri"/>
                          <a:ea typeface="Calibri"/>
                          <a:cs typeface="Times New Roman"/>
                        </a:rPr>
                        <a:t>Doç</a:t>
                      </a:r>
                      <a:r>
                        <a:rPr lang="tr-TR" sz="600" dirty="0" smtClean="0">
                          <a:latin typeface="Calibri"/>
                          <a:ea typeface="Calibri"/>
                          <a:cs typeface="Times New Roman"/>
                        </a:rPr>
                        <a:t> Dr. Ayhan YILMAZ</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682">
                <a:tc>
                  <a:txBody>
                    <a:bodyPr/>
                    <a:lstStyle/>
                    <a:p>
                      <a:pPr algn="ctr">
                        <a:lnSpc>
                          <a:spcPct val="115000"/>
                        </a:lnSpc>
                        <a:spcAft>
                          <a:spcPts val="1000"/>
                        </a:spcAft>
                      </a:pPr>
                      <a:r>
                        <a:rPr lang="tr-TR" sz="500">
                          <a:latin typeface="Times New Roman"/>
                          <a:ea typeface="Times New Roman"/>
                          <a:cs typeface="Times New Roman"/>
                        </a:rPr>
                        <a:t>7</a:t>
                      </a:r>
                      <a:endParaRPr lang="tr-TR" sz="600">
                        <a:latin typeface="Calibri"/>
                        <a:ea typeface="Calibri"/>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tr-TR" sz="500" dirty="0">
                          <a:solidFill>
                            <a:srgbClr val="000000"/>
                          </a:solidFill>
                          <a:latin typeface="Times New Roman"/>
                          <a:ea typeface="Times New Roman"/>
                          <a:cs typeface="Times New Roman"/>
                        </a:rPr>
                        <a:t>FİKİR VE MEDENİYET TOPLULUĞU</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500" dirty="0">
                          <a:solidFill>
                            <a:srgbClr val="000000"/>
                          </a:solidFill>
                          <a:latin typeface="Times New Roman"/>
                          <a:ea typeface="Times New Roman"/>
                          <a:cs typeface="Times New Roman"/>
                        </a:rPr>
                        <a:t>Arş.Gör.Necati SÜMER</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022">
                <a:tc>
                  <a:txBody>
                    <a:bodyPr/>
                    <a:lstStyle/>
                    <a:p>
                      <a:pPr algn="ctr">
                        <a:lnSpc>
                          <a:spcPct val="115000"/>
                        </a:lnSpc>
                        <a:spcAft>
                          <a:spcPts val="1000"/>
                        </a:spcAft>
                      </a:pPr>
                      <a:r>
                        <a:rPr lang="tr-TR" sz="500">
                          <a:latin typeface="Times New Roman"/>
                          <a:ea typeface="Times New Roman"/>
                          <a:cs typeface="Times New Roman"/>
                        </a:rPr>
                        <a:t>8</a:t>
                      </a:r>
                      <a:endParaRPr lang="tr-TR" sz="600">
                        <a:latin typeface="Calibri"/>
                        <a:ea typeface="Calibri"/>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tr-TR" sz="600" dirty="0" smtClean="0">
                          <a:latin typeface="Calibri"/>
                          <a:ea typeface="Calibri"/>
                          <a:cs typeface="Times New Roman"/>
                        </a:rPr>
                        <a:t>İLİM VE MEDENİYET TOPLULUĞU</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600" dirty="0" err="1" smtClean="0">
                          <a:latin typeface="Calibri"/>
                          <a:ea typeface="Calibri"/>
                          <a:cs typeface="Times New Roman"/>
                        </a:rPr>
                        <a:t>Arş.Gör</a:t>
                      </a:r>
                      <a:r>
                        <a:rPr lang="tr-TR" sz="600" dirty="0" smtClean="0">
                          <a:latin typeface="Calibri"/>
                          <a:ea typeface="Calibri"/>
                          <a:cs typeface="Times New Roman"/>
                        </a:rPr>
                        <a:t>.</a:t>
                      </a:r>
                      <a:r>
                        <a:rPr lang="tr-TR" sz="600" baseline="0" dirty="0" smtClean="0">
                          <a:latin typeface="Calibri"/>
                          <a:ea typeface="Calibri"/>
                          <a:cs typeface="Times New Roman"/>
                        </a:rPr>
                        <a:t> Cengiz KANIK</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022">
                <a:tc>
                  <a:txBody>
                    <a:bodyPr/>
                    <a:lstStyle/>
                    <a:p>
                      <a:pPr algn="ctr">
                        <a:lnSpc>
                          <a:spcPct val="115000"/>
                        </a:lnSpc>
                        <a:spcAft>
                          <a:spcPts val="1000"/>
                        </a:spcAft>
                      </a:pPr>
                      <a:r>
                        <a:rPr lang="tr-TR" sz="500">
                          <a:latin typeface="Times New Roman"/>
                          <a:ea typeface="Times New Roman"/>
                          <a:cs typeface="Times New Roman"/>
                        </a:rPr>
                        <a:t>9</a:t>
                      </a:r>
                      <a:endParaRPr lang="tr-TR" sz="600">
                        <a:latin typeface="Calibri"/>
                        <a:ea typeface="Calibri"/>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tr-TR" sz="500" dirty="0">
                          <a:solidFill>
                            <a:srgbClr val="000000"/>
                          </a:solidFill>
                          <a:latin typeface="Times New Roman"/>
                          <a:ea typeface="Times New Roman"/>
                          <a:cs typeface="Times New Roman"/>
                        </a:rPr>
                        <a:t>GENÇ GİRİŞİMCİLER TOPLULUĞU</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500">
                          <a:solidFill>
                            <a:srgbClr val="000000"/>
                          </a:solidFill>
                          <a:latin typeface="Times New Roman"/>
                          <a:ea typeface="Times New Roman"/>
                          <a:cs typeface="Times New Roman"/>
                        </a:rPr>
                        <a:t>Öğrt.Gör. Halil SAĞLAM</a:t>
                      </a:r>
                      <a:endParaRPr lang="tr-TR" sz="60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682">
                <a:tc>
                  <a:txBody>
                    <a:bodyPr/>
                    <a:lstStyle/>
                    <a:p>
                      <a:pPr algn="ctr">
                        <a:lnSpc>
                          <a:spcPct val="115000"/>
                        </a:lnSpc>
                        <a:spcAft>
                          <a:spcPts val="1000"/>
                        </a:spcAft>
                      </a:pPr>
                      <a:r>
                        <a:rPr lang="tr-TR" sz="500">
                          <a:latin typeface="Times New Roman"/>
                          <a:ea typeface="Times New Roman"/>
                          <a:cs typeface="Times New Roman"/>
                        </a:rPr>
                        <a:t>10</a:t>
                      </a:r>
                      <a:endParaRPr lang="tr-TR" sz="600">
                        <a:latin typeface="Calibri"/>
                        <a:ea typeface="Calibri"/>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tr-TR" sz="500" dirty="0">
                          <a:solidFill>
                            <a:srgbClr val="000000"/>
                          </a:solidFill>
                          <a:latin typeface="Times New Roman"/>
                          <a:ea typeface="Times New Roman"/>
                          <a:cs typeface="Times New Roman"/>
                        </a:rPr>
                        <a:t>FOTOĞRAFÇILIK TOPLULUĞU</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500">
                          <a:solidFill>
                            <a:srgbClr val="000000"/>
                          </a:solidFill>
                          <a:latin typeface="Times New Roman"/>
                          <a:ea typeface="Times New Roman"/>
                          <a:cs typeface="Times New Roman"/>
                        </a:rPr>
                        <a:t>Yrd.Doç.Dr. Rahmi UYAR</a:t>
                      </a:r>
                      <a:endParaRPr lang="tr-TR" sz="60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022">
                <a:tc>
                  <a:txBody>
                    <a:bodyPr/>
                    <a:lstStyle/>
                    <a:p>
                      <a:pPr algn="ctr">
                        <a:lnSpc>
                          <a:spcPct val="115000"/>
                        </a:lnSpc>
                        <a:spcAft>
                          <a:spcPts val="1000"/>
                        </a:spcAft>
                      </a:pPr>
                      <a:r>
                        <a:rPr lang="tr-TR" sz="500">
                          <a:latin typeface="Times New Roman"/>
                          <a:ea typeface="Times New Roman"/>
                          <a:cs typeface="Times New Roman"/>
                        </a:rPr>
                        <a:t>11</a:t>
                      </a:r>
                      <a:endParaRPr lang="tr-TR" sz="600">
                        <a:latin typeface="Calibri"/>
                        <a:ea typeface="Calibri"/>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tr-TR" sz="600" dirty="0" smtClean="0">
                          <a:latin typeface="Calibri"/>
                          <a:ea typeface="Calibri"/>
                          <a:cs typeface="Times New Roman"/>
                        </a:rPr>
                        <a:t>COĞRAFYA TOPLULUĞU</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600" dirty="0" err="1" smtClean="0">
                          <a:latin typeface="Calibri"/>
                          <a:ea typeface="Calibri"/>
                          <a:cs typeface="Times New Roman"/>
                        </a:rPr>
                        <a:t>Arş.Gör</a:t>
                      </a:r>
                      <a:r>
                        <a:rPr lang="tr-TR" sz="600" dirty="0" smtClean="0">
                          <a:latin typeface="Calibri"/>
                          <a:ea typeface="Calibri"/>
                          <a:cs typeface="Times New Roman"/>
                        </a:rPr>
                        <a:t>. Merve SANDIKÇIOĞLU</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682">
                <a:tc>
                  <a:txBody>
                    <a:bodyPr/>
                    <a:lstStyle/>
                    <a:p>
                      <a:pPr algn="ctr">
                        <a:lnSpc>
                          <a:spcPct val="115000"/>
                        </a:lnSpc>
                        <a:spcAft>
                          <a:spcPts val="1000"/>
                        </a:spcAft>
                      </a:pPr>
                      <a:r>
                        <a:rPr lang="tr-TR" sz="500">
                          <a:latin typeface="Times New Roman"/>
                          <a:ea typeface="Times New Roman"/>
                          <a:cs typeface="Times New Roman"/>
                        </a:rPr>
                        <a:t>12</a:t>
                      </a:r>
                      <a:endParaRPr lang="tr-TR" sz="600">
                        <a:latin typeface="Calibri"/>
                        <a:ea typeface="Calibri"/>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tr-TR" sz="500" dirty="0">
                          <a:solidFill>
                            <a:srgbClr val="000000"/>
                          </a:solidFill>
                          <a:latin typeface="Times New Roman"/>
                          <a:ea typeface="Times New Roman"/>
                          <a:cs typeface="Times New Roman"/>
                        </a:rPr>
                        <a:t>DOĞA SPORLARI VE BİSİKLET TOPLULUĞU</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500" dirty="0">
                          <a:solidFill>
                            <a:srgbClr val="000000"/>
                          </a:solidFill>
                          <a:latin typeface="Times New Roman"/>
                          <a:ea typeface="Times New Roman"/>
                          <a:cs typeface="Times New Roman"/>
                        </a:rPr>
                        <a:t>Okt. Mustafa YÜKSEL</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022">
                <a:tc>
                  <a:txBody>
                    <a:bodyPr/>
                    <a:lstStyle/>
                    <a:p>
                      <a:pPr algn="ctr">
                        <a:lnSpc>
                          <a:spcPct val="115000"/>
                        </a:lnSpc>
                        <a:spcAft>
                          <a:spcPts val="1000"/>
                        </a:spcAft>
                      </a:pPr>
                      <a:r>
                        <a:rPr lang="tr-TR" sz="500">
                          <a:latin typeface="Times New Roman"/>
                          <a:ea typeface="Times New Roman"/>
                          <a:cs typeface="Times New Roman"/>
                        </a:rPr>
                        <a:t>13</a:t>
                      </a:r>
                      <a:endParaRPr lang="tr-TR" sz="600">
                        <a:latin typeface="Calibri"/>
                        <a:ea typeface="Calibri"/>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tr-TR" sz="600" dirty="0" smtClean="0">
                          <a:latin typeface="Calibri"/>
                          <a:ea typeface="Calibri"/>
                          <a:cs typeface="Times New Roman"/>
                        </a:rPr>
                        <a:t>ROBOT TOPLULUĞU</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600" dirty="0" smtClean="0">
                          <a:latin typeface="Calibri"/>
                          <a:ea typeface="Calibri"/>
                          <a:cs typeface="Times New Roman"/>
                        </a:rPr>
                        <a:t>Prof. Dr. Saadettin AKSOY</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022">
                <a:tc>
                  <a:txBody>
                    <a:bodyPr/>
                    <a:lstStyle/>
                    <a:p>
                      <a:pPr algn="ctr">
                        <a:lnSpc>
                          <a:spcPct val="115000"/>
                        </a:lnSpc>
                        <a:spcAft>
                          <a:spcPts val="1000"/>
                        </a:spcAft>
                      </a:pPr>
                      <a:r>
                        <a:rPr lang="tr-TR" sz="500">
                          <a:latin typeface="Times New Roman"/>
                          <a:ea typeface="Times New Roman"/>
                          <a:cs typeface="Times New Roman"/>
                        </a:rPr>
                        <a:t>14</a:t>
                      </a:r>
                      <a:endParaRPr lang="tr-TR" sz="600">
                        <a:latin typeface="Calibri"/>
                        <a:ea typeface="Calibri"/>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tr-TR" sz="500" dirty="0">
                          <a:solidFill>
                            <a:srgbClr val="000000"/>
                          </a:solidFill>
                          <a:latin typeface="Times New Roman"/>
                          <a:ea typeface="Times New Roman"/>
                          <a:cs typeface="Times New Roman"/>
                        </a:rPr>
                        <a:t>SOSYAL HİZMETLER TOPLULUĞU</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500" dirty="0" err="1">
                          <a:solidFill>
                            <a:srgbClr val="000000"/>
                          </a:solidFill>
                          <a:latin typeface="Times New Roman"/>
                          <a:ea typeface="Times New Roman"/>
                          <a:cs typeface="Times New Roman"/>
                        </a:rPr>
                        <a:t>Öğrt.Gör</a:t>
                      </a:r>
                      <a:r>
                        <a:rPr lang="tr-TR" sz="500" dirty="0">
                          <a:solidFill>
                            <a:srgbClr val="000000"/>
                          </a:solidFill>
                          <a:latin typeface="Times New Roman"/>
                          <a:ea typeface="Times New Roman"/>
                          <a:cs typeface="Times New Roman"/>
                        </a:rPr>
                        <a:t>. Bedrettin VAROL</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682">
                <a:tc>
                  <a:txBody>
                    <a:bodyPr/>
                    <a:lstStyle/>
                    <a:p>
                      <a:pPr algn="ctr">
                        <a:lnSpc>
                          <a:spcPct val="115000"/>
                        </a:lnSpc>
                        <a:spcAft>
                          <a:spcPts val="1000"/>
                        </a:spcAft>
                      </a:pPr>
                      <a:r>
                        <a:rPr lang="tr-TR" sz="500">
                          <a:latin typeface="Times New Roman"/>
                          <a:ea typeface="Times New Roman"/>
                          <a:cs typeface="Times New Roman"/>
                        </a:rPr>
                        <a:t>15</a:t>
                      </a:r>
                      <a:endParaRPr lang="tr-TR" sz="600">
                        <a:latin typeface="Calibri"/>
                        <a:ea typeface="Calibri"/>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tr-TR" sz="500" dirty="0">
                          <a:solidFill>
                            <a:srgbClr val="000000"/>
                          </a:solidFill>
                          <a:latin typeface="Times New Roman"/>
                          <a:ea typeface="Times New Roman"/>
                          <a:cs typeface="Times New Roman"/>
                        </a:rPr>
                        <a:t>TURİZM GEZİ VE REKREASYON TOPLULUĞU</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500" dirty="0" err="1">
                          <a:solidFill>
                            <a:srgbClr val="000000"/>
                          </a:solidFill>
                          <a:latin typeface="Times New Roman"/>
                          <a:ea typeface="Times New Roman"/>
                          <a:cs typeface="Times New Roman"/>
                        </a:rPr>
                        <a:t>Öğrt.Gör</a:t>
                      </a:r>
                      <a:r>
                        <a:rPr lang="tr-TR" sz="500" dirty="0">
                          <a:solidFill>
                            <a:srgbClr val="000000"/>
                          </a:solidFill>
                          <a:latin typeface="Times New Roman"/>
                          <a:ea typeface="Times New Roman"/>
                          <a:cs typeface="Times New Roman"/>
                        </a:rPr>
                        <a:t>. Abdülkadir UYRUN</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022">
                <a:tc>
                  <a:txBody>
                    <a:bodyPr/>
                    <a:lstStyle/>
                    <a:p>
                      <a:pPr algn="ctr">
                        <a:lnSpc>
                          <a:spcPct val="115000"/>
                        </a:lnSpc>
                        <a:spcAft>
                          <a:spcPts val="1000"/>
                        </a:spcAft>
                      </a:pPr>
                      <a:r>
                        <a:rPr lang="tr-TR" sz="500">
                          <a:latin typeface="Times New Roman"/>
                          <a:ea typeface="Times New Roman"/>
                          <a:cs typeface="Times New Roman"/>
                        </a:rPr>
                        <a:t>16</a:t>
                      </a:r>
                      <a:endParaRPr lang="tr-TR" sz="600">
                        <a:latin typeface="Calibri"/>
                        <a:ea typeface="Calibri"/>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tr-TR" sz="500" dirty="0">
                          <a:solidFill>
                            <a:srgbClr val="000000"/>
                          </a:solidFill>
                          <a:latin typeface="Times New Roman"/>
                          <a:ea typeface="Times New Roman"/>
                          <a:cs typeface="Times New Roman"/>
                        </a:rPr>
                        <a:t>DOĞAL AFET KURTARMA VE İLK YARDIM TOPLULUĞU</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500" dirty="0" err="1">
                          <a:solidFill>
                            <a:srgbClr val="000000"/>
                          </a:solidFill>
                          <a:latin typeface="Times New Roman"/>
                          <a:ea typeface="Times New Roman"/>
                          <a:cs typeface="Times New Roman"/>
                        </a:rPr>
                        <a:t>Öğrt.Gör</a:t>
                      </a:r>
                      <a:r>
                        <a:rPr lang="tr-TR" sz="500" dirty="0">
                          <a:solidFill>
                            <a:srgbClr val="000000"/>
                          </a:solidFill>
                          <a:latin typeface="Times New Roman"/>
                          <a:ea typeface="Times New Roman"/>
                          <a:cs typeface="Times New Roman"/>
                        </a:rPr>
                        <a:t>. Malik DURMAZ</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022">
                <a:tc>
                  <a:txBody>
                    <a:bodyPr/>
                    <a:lstStyle/>
                    <a:p>
                      <a:pPr algn="ctr">
                        <a:lnSpc>
                          <a:spcPct val="115000"/>
                        </a:lnSpc>
                        <a:spcAft>
                          <a:spcPts val="1000"/>
                        </a:spcAft>
                      </a:pPr>
                      <a:r>
                        <a:rPr lang="tr-TR" sz="500">
                          <a:latin typeface="Times New Roman"/>
                          <a:ea typeface="Times New Roman"/>
                          <a:cs typeface="Times New Roman"/>
                        </a:rPr>
                        <a:t>17</a:t>
                      </a:r>
                      <a:endParaRPr lang="tr-TR" sz="600">
                        <a:latin typeface="Calibri"/>
                        <a:ea typeface="Calibri"/>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tr-TR" sz="500" dirty="0">
                          <a:solidFill>
                            <a:srgbClr val="000000"/>
                          </a:solidFill>
                          <a:latin typeface="Times New Roman"/>
                          <a:ea typeface="Times New Roman"/>
                          <a:cs typeface="Times New Roman"/>
                        </a:rPr>
                        <a:t>ÖZGÜN DÜŞÜNCE TOPLULUĞU</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500" dirty="0" err="1">
                          <a:solidFill>
                            <a:srgbClr val="000000"/>
                          </a:solidFill>
                          <a:latin typeface="Times New Roman"/>
                          <a:ea typeface="Times New Roman"/>
                          <a:cs typeface="Times New Roman"/>
                        </a:rPr>
                        <a:t>Öğrt.Gör</a:t>
                      </a:r>
                      <a:r>
                        <a:rPr lang="tr-TR" sz="500" dirty="0">
                          <a:solidFill>
                            <a:srgbClr val="000000"/>
                          </a:solidFill>
                          <a:latin typeface="Times New Roman"/>
                          <a:ea typeface="Times New Roman"/>
                          <a:cs typeface="Times New Roman"/>
                        </a:rPr>
                        <a:t>. Zekeriya MENAK</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682">
                <a:tc>
                  <a:txBody>
                    <a:bodyPr/>
                    <a:lstStyle/>
                    <a:p>
                      <a:pPr algn="ctr">
                        <a:lnSpc>
                          <a:spcPct val="115000"/>
                        </a:lnSpc>
                        <a:spcAft>
                          <a:spcPts val="1000"/>
                        </a:spcAft>
                      </a:pPr>
                      <a:r>
                        <a:rPr lang="tr-TR" sz="500">
                          <a:latin typeface="Times New Roman"/>
                          <a:ea typeface="Times New Roman"/>
                          <a:cs typeface="Times New Roman"/>
                        </a:rPr>
                        <a:t>18</a:t>
                      </a:r>
                      <a:endParaRPr lang="tr-TR" sz="600">
                        <a:latin typeface="Calibri"/>
                        <a:ea typeface="Calibri"/>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tr-TR" sz="500" dirty="0">
                          <a:solidFill>
                            <a:srgbClr val="000000"/>
                          </a:solidFill>
                          <a:latin typeface="Times New Roman"/>
                          <a:ea typeface="Times New Roman"/>
                          <a:cs typeface="Times New Roman"/>
                        </a:rPr>
                        <a:t>İNSAN HAK VE HÜRRİYETLERİ TOPLULUĞU</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500" dirty="0" err="1">
                          <a:solidFill>
                            <a:srgbClr val="000000"/>
                          </a:solidFill>
                          <a:latin typeface="Times New Roman"/>
                          <a:ea typeface="Times New Roman"/>
                          <a:cs typeface="Times New Roman"/>
                        </a:rPr>
                        <a:t>Öğrt.Gör</a:t>
                      </a:r>
                      <a:r>
                        <a:rPr lang="tr-TR" sz="500" dirty="0">
                          <a:solidFill>
                            <a:srgbClr val="000000"/>
                          </a:solidFill>
                          <a:latin typeface="Times New Roman"/>
                          <a:ea typeface="Times New Roman"/>
                          <a:cs typeface="Times New Roman"/>
                        </a:rPr>
                        <a:t>. Zekeriya MENAK</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022">
                <a:tc>
                  <a:txBody>
                    <a:bodyPr/>
                    <a:lstStyle/>
                    <a:p>
                      <a:pPr algn="ctr">
                        <a:lnSpc>
                          <a:spcPct val="115000"/>
                        </a:lnSpc>
                        <a:spcAft>
                          <a:spcPts val="1000"/>
                        </a:spcAft>
                      </a:pPr>
                      <a:r>
                        <a:rPr lang="tr-TR" sz="500">
                          <a:latin typeface="Times New Roman"/>
                          <a:ea typeface="Times New Roman"/>
                          <a:cs typeface="Times New Roman"/>
                        </a:rPr>
                        <a:t>19</a:t>
                      </a:r>
                      <a:endParaRPr lang="tr-TR" sz="600">
                        <a:latin typeface="Calibri"/>
                        <a:ea typeface="Calibri"/>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tr-TR" sz="500" dirty="0">
                          <a:solidFill>
                            <a:srgbClr val="000000"/>
                          </a:solidFill>
                          <a:latin typeface="Times New Roman"/>
                          <a:ea typeface="Times New Roman"/>
                          <a:cs typeface="Times New Roman"/>
                        </a:rPr>
                        <a:t>TİYATRO TOPLULUĞU</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500" dirty="0" err="1">
                          <a:solidFill>
                            <a:srgbClr val="000000"/>
                          </a:solidFill>
                          <a:latin typeface="Times New Roman"/>
                          <a:ea typeface="Times New Roman"/>
                          <a:cs typeface="Times New Roman"/>
                        </a:rPr>
                        <a:t>Arş.Gör</a:t>
                      </a:r>
                      <a:r>
                        <a:rPr lang="tr-TR" sz="500" dirty="0">
                          <a:solidFill>
                            <a:srgbClr val="000000"/>
                          </a:solidFill>
                          <a:latin typeface="Times New Roman"/>
                          <a:ea typeface="Times New Roman"/>
                          <a:cs typeface="Times New Roman"/>
                        </a:rPr>
                        <a:t>. İbrahim ÇALAN</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682">
                <a:tc>
                  <a:txBody>
                    <a:bodyPr/>
                    <a:lstStyle/>
                    <a:p>
                      <a:pPr algn="ctr">
                        <a:lnSpc>
                          <a:spcPct val="115000"/>
                        </a:lnSpc>
                        <a:spcAft>
                          <a:spcPts val="1000"/>
                        </a:spcAft>
                      </a:pPr>
                      <a:r>
                        <a:rPr lang="tr-TR" sz="500">
                          <a:latin typeface="Times New Roman"/>
                          <a:ea typeface="Times New Roman"/>
                          <a:cs typeface="Times New Roman"/>
                        </a:rPr>
                        <a:t>20</a:t>
                      </a:r>
                      <a:endParaRPr lang="tr-TR" sz="600">
                        <a:latin typeface="Calibri"/>
                        <a:ea typeface="Calibri"/>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tr-TR" sz="600" dirty="0" smtClean="0">
                          <a:latin typeface="Calibri"/>
                          <a:ea typeface="Calibri"/>
                          <a:cs typeface="Times New Roman"/>
                        </a:rPr>
                        <a:t>MÜZİK KULÜBÜ</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600" dirty="0" smtClean="0">
                          <a:latin typeface="Calibri"/>
                          <a:ea typeface="Calibri"/>
                          <a:cs typeface="Times New Roman"/>
                        </a:rPr>
                        <a:t>Okt. Halil KILIÇVURAN</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022">
                <a:tc>
                  <a:txBody>
                    <a:bodyPr/>
                    <a:lstStyle/>
                    <a:p>
                      <a:pPr algn="ctr">
                        <a:lnSpc>
                          <a:spcPct val="115000"/>
                        </a:lnSpc>
                        <a:spcAft>
                          <a:spcPts val="1000"/>
                        </a:spcAft>
                      </a:pPr>
                      <a:r>
                        <a:rPr lang="tr-TR" sz="500">
                          <a:latin typeface="Times New Roman"/>
                          <a:ea typeface="Times New Roman"/>
                          <a:cs typeface="Times New Roman"/>
                        </a:rPr>
                        <a:t>21</a:t>
                      </a:r>
                      <a:endParaRPr lang="tr-TR" sz="600">
                        <a:latin typeface="Calibri"/>
                        <a:ea typeface="Calibri"/>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tr-TR" sz="500" dirty="0">
                          <a:solidFill>
                            <a:srgbClr val="000000"/>
                          </a:solidFill>
                          <a:latin typeface="Times New Roman"/>
                          <a:ea typeface="Times New Roman"/>
                          <a:cs typeface="Times New Roman"/>
                        </a:rPr>
                        <a:t>DEĞERLER EĞİTİMİ TOPLULUĞU</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500">
                          <a:solidFill>
                            <a:srgbClr val="000000"/>
                          </a:solidFill>
                          <a:latin typeface="Times New Roman"/>
                          <a:ea typeface="Times New Roman"/>
                          <a:cs typeface="Times New Roman"/>
                        </a:rPr>
                        <a:t>Öğrt.Gör. Abdullah ÖZCAN</a:t>
                      </a:r>
                      <a:endParaRPr lang="tr-TR" sz="60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022">
                <a:tc>
                  <a:txBody>
                    <a:bodyPr/>
                    <a:lstStyle/>
                    <a:p>
                      <a:pPr algn="ctr">
                        <a:lnSpc>
                          <a:spcPct val="115000"/>
                        </a:lnSpc>
                        <a:spcAft>
                          <a:spcPts val="1000"/>
                        </a:spcAft>
                      </a:pPr>
                      <a:r>
                        <a:rPr lang="tr-TR" sz="500">
                          <a:latin typeface="Times New Roman"/>
                          <a:ea typeface="Times New Roman"/>
                          <a:cs typeface="Times New Roman"/>
                        </a:rPr>
                        <a:t>22</a:t>
                      </a:r>
                      <a:endParaRPr lang="tr-TR" sz="600">
                        <a:latin typeface="Calibri"/>
                        <a:ea typeface="Calibri"/>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tr-TR" sz="600" dirty="0" smtClean="0">
                          <a:latin typeface="Calibri"/>
                          <a:ea typeface="Calibri"/>
                          <a:cs typeface="Times New Roman"/>
                        </a:rPr>
                        <a:t>BİLİŞİM TOPLULUĞU</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600" dirty="0" err="1" smtClean="0">
                          <a:latin typeface="Calibri"/>
                          <a:ea typeface="Calibri"/>
                          <a:cs typeface="Times New Roman"/>
                        </a:rPr>
                        <a:t>Arş.Gör</a:t>
                      </a:r>
                      <a:r>
                        <a:rPr lang="tr-TR" sz="600" dirty="0" smtClean="0">
                          <a:latin typeface="Calibri"/>
                          <a:ea typeface="Calibri"/>
                          <a:cs typeface="Times New Roman"/>
                        </a:rPr>
                        <a:t>. Yahya DOĞAN</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682">
                <a:tc>
                  <a:txBody>
                    <a:bodyPr/>
                    <a:lstStyle/>
                    <a:p>
                      <a:pPr algn="ctr">
                        <a:lnSpc>
                          <a:spcPct val="115000"/>
                        </a:lnSpc>
                        <a:spcAft>
                          <a:spcPts val="1000"/>
                        </a:spcAft>
                      </a:pPr>
                      <a:r>
                        <a:rPr lang="tr-TR" sz="500">
                          <a:latin typeface="Times New Roman"/>
                          <a:ea typeface="Times New Roman"/>
                          <a:cs typeface="Times New Roman"/>
                        </a:rPr>
                        <a:t>23</a:t>
                      </a:r>
                      <a:endParaRPr lang="tr-TR" sz="600">
                        <a:latin typeface="Calibri"/>
                        <a:ea typeface="Calibri"/>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tr-TR" sz="500" dirty="0">
                          <a:solidFill>
                            <a:srgbClr val="000000"/>
                          </a:solidFill>
                          <a:latin typeface="Times New Roman"/>
                          <a:ea typeface="Times New Roman"/>
                          <a:cs typeface="Times New Roman"/>
                        </a:rPr>
                        <a:t>KÜLTÜR VE SANAT TOPLULUĞU</a:t>
                      </a: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500">
                          <a:solidFill>
                            <a:srgbClr val="000000"/>
                          </a:solidFill>
                          <a:latin typeface="Times New Roman"/>
                          <a:ea typeface="Times New Roman"/>
                          <a:cs typeface="Times New Roman"/>
                        </a:rPr>
                        <a:t>Öğrt. Gör. Çağlar YILDIZ</a:t>
                      </a:r>
                      <a:endParaRPr lang="tr-TR" sz="60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022">
                <a:tc>
                  <a:txBody>
                    <a:bodyPr/>
                    <a:lstStyle/>
                    <a:p>
                      <a:pPr algn="ctr">
                        <a:lnSpc>
                          <a:spcPct val="115000"/>
                        </a:lnSpc>
                        <a:spcAft>
                          <a:spcPts val="1000"/>
                        </a:spcAft>
                      </a:pPr>
                      <a:endParaRPr lang="tr-TR" sz="600" dirty="0">
                        <a:latin typeface="Calibri"/>
                        <a:ea typeface="Calibri"/>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682">
                <a:tc>
                  <a:txBody>
                    <a:bodyPr/>
                    <a:lstStyle/>
                    <a:p>
                      <a:pPr algn="ctr">
                        <a:lnSpc>
                          <a:spcPct val="115000"/>
                        </a:lnSpc>
                        <a:spcAft>
                          <a:spcPts val="1000"/>
                        </a:spcAft>
                      </a:pPr>
                      <a:endParaRPr lang="tr-TR" sz="600" dirty="0">
                        <a:latin typeface="Calibri"/>
                        <a:ea typeface="Calibri"/>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725">
                <a:tc>
                  <a:txBody>
                    <a:bodyPr/>
                    <a:lstStyle/>
                    <a:p>
                      <a:pPr algn="ctr">
                        <a:lnSpc>
                          <a:spcPct val="115000"/>
                        </a:lnSpc>
                        <a:spcAft>
                          <a:spcPts val="1000"/>
                        </a:spcAft>
                      </a:pPr>
                      <a:endParaRPr lang="tr-TR" sz="600" dirty="0">
                        <a:latin typeface="Calibri"/>
                        <a:ea typeface="Calibri"/>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tr-TR" sz="600" dirty="0">
                        <a:latin typeface="Calibri"/>
                        <a:ea typeface="Calibri"/>
                        <a:cs typeface="Times New Roman"/>
                      </a:endParaRPr>
                    </a:p>
                  </a:txBody>
                  <a:tcPr marL="39162" marR="39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1066800" y="0"/>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362" name="Rectangle 2"/>
          <p:cNvSpPr>
            <a:spLocks noChangeArrowheads="1"/>
          </p:cNvSpPr>
          <p:nvPr/>
        </p:nvSpPr>
        <p:spPr bwMode="auto">
          <a:xfrm>
            <a:off x="0" y="3943350"/>
            <a:ext cx="8686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tr-TR" sz="8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lang="tr-TR" sz="800" dirty="0" smtClean="0"/>
              <a:t>26 öğrenci kulübümüz akademik danışmanları gözetiminde kuruluş amaçları doğrultusunda çalışmalarını yürütmektedir. </a:t>
            </a:r>
          </a:p>
          <a:p>
            <a:r>
              <a:rPr lang="tr-TR" sz="800" dirty="0" smtClean="0"/>
              <a:t>-    01.01.2015 tarihinden 31.12.2015 tarihine kadar faaliyet gösteren topluluklar ve bu topluluklar tarafından gerçekleştirilen etkinlikler aşağıda belirtilmiştir.</a:t>
            </a:r>
            <a:endParaRPr lang="tr-TR" sz="800" dirty="0"/>
          </a:p>
        </p:txBody>
      </p:sp>
      <p:graphicFrame>
        <p:nvGraphicFramePr>
          <p:cNvPr id="10" name="9 Tablo"/>
          <p:cNvGraphicFramePr>
            <a:graphicFrameLocks noGrp="1"/>
          </p:cNvGraphicFramePr>
          <p:nvPr/>
        </p:nvGraphicFramePr>
        <p:xfrm>
          <a:off x="2743200" y="108204"/>
          <a:ext cx="4267199" cy="4065357"/>
        </p:xfrm>
        <a:graphic>
          <a:graphicData uri="http://schemas.openxmlformats.org/drawingml/2006/table">
            <a:tbl>
              <a:tblPr/>
              <a:tblGrid>
                <a:gridCol w="3428999"/>
                <a:gridCol w="838200"/>
              </a:tblGrid>
              <a:tr h="209637">
                <a:tc>
                  <a:txBody>
                    <a:bodyPr/>
                    <a:lstStyle/>
                    <a:p>
                      <a:pPr>
                        <a:lnSpc>
                          <a:spcPct val="115000"/>
                        </a:lnSpc>
                        <a:spcAft>
                          <a:spcPts val="1000"/>
                        </a:spcAft>
                      </a:pPr>
                      <a:r>
                        <a:rPr lang="tr-TR" sz="1100" b="1" dirty="0">
                          <a:latin typeface="Times New Roman"/>
                          <a:ea typeface="Times New Roman"/>
                          <a:cs typeface="Times New Roman"/>
                        </a:rPr>
                        <a:t>ETKİNLİĞİN TÜRÜ</a:t>
                      </a:r>
                      <a:endParaRPr lang="tr-TR" sz="1100" dirty="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a:latin typeface="Times New Roman"/>
                          <a:ea typeface="Times New Roman"/>
                          <a:cs typeface="Times New Roman"/>
                        </a:rPr>
                        <a:t>SAYISI</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363">
                <a:tc>
                  <a:txBody>
                    <a:bodyPr/>
                    <a:lstStyle/>
                    <a:p>
                      <a:pPr>
                        <a:lnSpc>
                          <a:spcPct val="115000"/>
                        </a:lnSpc>
                        <a:spcAft>
                          <a:spcPts val="1000"/>
                        </a:spcAft>
                      </a:pPr>
                      <a:r>
                        <a:rPr lang="tr-TR" sz="1100">
                          <a:latin typeface="Times New Roman"/>
                          <a:ea typeface="Times New Roman"/>
                          <a:cs typeface="Times New Roman"/>
                        </a:rPr>
                        <a:t>Yamaç Paraşütü</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a:latin typeface="Times New Roman"/>
                          <a:ea typeface="Times New Roman"/>
                          <a:cs typeface="Times New Roman"/>
                        </a:rPr>
                        <a:t>2</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169">
                <a:tc>
                  <a:txBody>
                    <a:bodyPr/>
                    <a:lstStyle/>
                    <a:p>
                      <a:pPr>
                        <a:lnSpc>
                          <a:spcPct val="115000"/>
                        </a:lnSpc>
                        <a:spcAft>
                          <a:spcPts val="1000"/>
                        </a:spcAft>
                      </a:pPr>
                      <a:r>
                        <a:rPr lang="tr-TR" sz="1100">
                          <a:latin typeface="Times New Roman"/>
                          <a:ea typeface="Times New Roman"/>
                          <a:cs typeface="Times New Roman"/>
                        </a:rPr>
                        <a:t>Seminer</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a:latin typeface="Times New Roman"/>
                          <a:ea typeface="Times New Roman"/>
                          <a:cs typeface="Times New Roman"/>
                        </a:rPr>
                        <a:t>2</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975">
                <a:tc>
                  <a:txBody>
                    <a:bodyPr/>
                    <a:lstStyle/>
                    <a:p>
                      <a:pPr>
                        <a:lnSpc>
                          <a:spcPct val="115000"/>
                        </a:lnSpc>
                        <a:spcAft>
                          <a:spcPts val="1000"/>
                        </a:spcAft>
                      </a:pPr>
                      <a:r>
                        <a:rPr lang="tr-TR" sz="1100">
                          <a:latin typeface="Times New Roman"/>
                          <a:ea typeface="Times New Roman"/>
                          <a:cs typeface="Times New Roman"/>
                        </a:rPr>
                        <a:t>Konser</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a:latin typeface="Times New Roman"/>
                          <a:ea typeface="Times New Roman"/>
                          <a:cs typeface="Times New Roman"/>
                        </a:rPr>
                        <a:t>3</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981">
                <a:tc>
                  <a:txBody>
                    <a:bodyPr/>
                    <a:lstStyle/>
                    <a:p>
                      <a:pPr>
                        <a:lnSpc>
                          <a:spcPct val="115000"/>
                        </a:lnSpc>
                        <a:spcAft>
                          <a:spcPts val="1000"/>
                        </a:spcAft>
                      </a:pPr>
                      <a:r>
                        <a:rPr lang="tr-TR" sz="1100">
                          <a:latin typeface="Times New Roman"/>
                          <a:ea typeface="Times New Roman"/>
                          <a:cs typeface="Times New Roman"/>
                        </a:rPr>
                        <a:t>Yardım</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a:latin typeface="Times New Roman"/>
                          <a:ea typeface="Times New Roman"/>
                          <a:cs typeface="Times New Roman"/>
                        </a:rPr>
                        <a:t>6</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787">
                <a:tc>
                  <a:txBody>
                    <a:bodyPr/>
                    <a:lstStyle/>
                    <a:p>
                      <a:pPr>
                        <a:lnSpc>
                          <a:spcPct val="115000"/>
                        </a:lnSpc>
                        <a:spcAft>
                          <a:spcPts val="1000"/>
                        </a:spcAft>
                      </a:pPr>
                      <a:r>
                        <a:rPr lang="tr-TR" sz="1100">
                          <a:latin typeface="Times New Roman"/>
                          <a:ea typeface="Times New Roman"/>
                          <a:cs typeface="Times New Roman"/>
                        </a:rPr>
                        <a:t>Gezi</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a:latin typeface="Times New Roman"/>
                          <a:ea typeface="Times New Roman"/>
                          <a:cs typeface="Times New Roman"/>
                        </a:rPr>
                        <a:t>8</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793">
                <a:tc>
                  <a:txBody>
                    <a:bodyPr/>
                    <a:lstStyle/>
                    <a:p>
                      <a:pPr>
                        <a:lnSpc>
                          <a:spcPct val="115000"/>
                        </a:lnSpc>
                        <a:spcAft>
                          <a:spcPts val="1000"/>
                        </a:spcAft>
                      </a:pPr>
                      <a:r>
                        <a:rPr lang="tr-TR" sz="1100">
                          <a:latin typeface="Times New Roman"/>
                          <a:ea typeface="Times New Roman"/>
                          <a:cs typeface="Times New Roman"/>
                        </a:rPr>
                        <a:t>Konferans</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a:latin typeface="Times New Roman"/>
                          <a:ea typeface="Times New Roman"/>
                          <a:cs typeface="Times New Roman"/>
                        </a:rPr>
                        <a:t>17</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0">
                <a:tc>
                  <a:txBody>
                    <a:bodyPr/>
                    <a:lstStyle/>
                    <a:p>
                      <a:pPr>
                        <a:lnSpc>
                          <a:spcPct val="115000"/>
                        </a:lnSpc>
                        <a:spcAft>
                          <a:spcPts val="1000"/>
                        </a:spcAft>
                      </a:pPr>
                      <a:r>
                        <a:rPr lang="tr-TR" sz="1100">
                          <a:latin typeface="Times New Roman"/>
                          <a:ea typeface="Times New Roman"/>
                          <a:cs typeface="Times New Roman"/>
                        </a:rPr>
                        <a:t>Kan Bağışı</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a:latin typeface="Times New Roman"/>
                          <a:ea typeface="Times New Roman"/>
                          <a:cs typeface="Times New Roman"/>
                        </a:rPr>
                        <a:t>2</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206">
                <a:tc>
                  <a:txBody>
                    <a:bodyPr/>
                    <a:lstStyle/>
                    <a:p>
                      <a:pPr>
                        <a:lnSpc>
                          <a:spcPct val="115000"/>
                        </a:lnSpc>
                        <a:spcAft>
                          <a:spcPts val="1000"/>
                        </a:spcAft>
                      </a:pPr>
                      <a:r>
                        <a:rPr lang="tr-TR" sz="1100" dirty="0">
                          <a:latin typeface="Times New Roman"/>
                          <a:ea typeface="Times New Roman"/>
                          <a:cs typeface="Times New Roman"/>
                        </a:rPr>
                        <a:t>Kermes</a:t>
                      </a:r>
                      <a:endParaRPr lang="tr-TR" sz="1100" dirty="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a:latin typeface="Times New Roman"/>
                          <a:ea typeface="Times New Roman"/>
                          <a:cs typeface="Times New Roman"/>
                        </a:rPr>
                        <a:t>4</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212">
                <a:tc>
                  <a:txBody>
                    <a:bodyPr/>
                    <a:lstStyle/>
                    <a:p>
                      <a:pPr>
                        <a:lnSpc>
                          <a:spcPct val="115000"/>
                        </a:lnSpc>
                        <a:spcAft>
                          <a:spcPts val="1000"/>
                        </a:spcAft>
                      </a:pPr>
                      <a:r>
                        <a:rPr lang="tr-TR" sz="1100">
                          <a:latin typeface="Times New Roman"/>
                          <a:ea typeface="Times New Roman"/>
                          <a:cs typeface="Times New Roman"/>
                        </a:rPr>
                        <a:t>Tiyatro</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a:latin typeface="Times New Roman"/>
                          <a:ea typeface="Times New Roman"/>
                          <a:cs typeface="Times New Roman"/>
                        </a:rPr>
                        <a:t>5</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8">
                <a:tc>
                  <a:txBody>
                    <a:bodyPr/>
                    <a:lstStyle/>
                    <a:p>
                      <a:pPr>
                        <a:lnSpc>
                          <a:spcPct val="115000"/>
                        </a:lnSpc>
                        <a:spcAft>
                          <a:spcPts val="1000"/>
                        </a:spcAft>
                      </a:pPr>
                      <a:r>
                        <a:rPr lang="tr-TR" sz="1100">
                          <a:latin typeface="Times New Roman"/>
                          <a:ea typeface="Times New Roman"/>
                          <a:cs typeface="Times New Roman"/>
                        </a:rPr>
                        <a:t>Söyleşi</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a:latin typeface="Times New Roman"/>
                          <a:ea typeface="Times New Roman"/>
                          <a:cs typeface="Times New Roman"/>
                        </a:rPr>
                        <a:t>1</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024">
                <a:tc>
                  <a:txBody>
                    <a:bodyPr/>
                    <a:lstStyle/>
                    <a:p>
                      <a:pPr>
                        <a:lnSpc>
                          <a:spcPct val="115000"/>
                        </a:lnSpc>
                        <a:spcAft>
                          <a:spcPts val="1000"/>
                        </a:spcAft>
                      </a:pPr>
                      <a:r>
                        <a:rPr lang="tr-TR" sz="1100">
                          <a:latin typeface="Times New Roman"/>
                          <a:ea typeface="Times New Roman"/>
                          <a:cs typeface="Times New Roman"/>
                        </a:rPr>
                        <a:t>Sergi</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a:latin typeface="Times New Roman"/>
                          <a:ea typeface="Times New Roman"/>
                          <a:cs typeface="Times New Roman"/>
                        </a:rPr>
                        <a:t>2</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0">
                <a:tc>
                  <a:txBody>
                    <a:bodyPr/>
                    <a:lstStyle/>
                    <a:p>
                      <a:pPr>
                        <a:lnSpc>
                          <a:spcPct val="115000"/>
                        </a:lnSpc>
                        <a:spcAft>
                          <a:spcPts val="1000"/>
                        </a:spcAft>
                      </a:pPr>
                      <a:r>
                        <a:rPr lang="tr-TR" sz="1100">
                          <a:latin typeface="Times New Roman"/>
                          <a:ea typeface="Times New Roman"/>
                          <a:cs typeface="Times New Roman"/>
                        </a:rPr>
                        <a:t>Üniversitemizi Temsilen Başka Etkinliklere Katılım</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a:latin typeface="Times New Roman"/>
                          <a:ea typeface="Times New Roman"/>
                          <a:cs typeface="Times New Roman"/>
                        </a:rPr>
                        <a:t>9</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206">
                <a:tc>
                  <a:txBody>
                    <a:bodyPr/>
                    <a:lstStyle/>
                    <a:p>
                      <a:pPr>
                        <a:lnSpc>
                          <a:spcPct val="115000"/>
                        </a:lnSpc>
                        <a:spcAft>
                          <a:spcPts val="1000"/>
                        </a:spcAft>
                      </a:pPr>
                      <a:r>
                        <a:rPr lang="tr-TR" sz="1100">
                          <a:latin typeface="Times New Roman"/>
                          <a:ea typeface="Times New Roman"/>
                          <a:cs typeface="Times New Roman"/>
                        </a:rPr>
                        <a:t>Ziyaret</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a:latin typeface="Times New Roman"/>
                          <a:ea typeface="Times New Roman"/>
                          <a:cs typeface="Times New Roman"/>
                        </a:rPr>
                        <a:t>2</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012">
                <a:tc>
                  <a:txBody>
                    <a:bodyPr/>
                    <a:lstStyle/>
                    <a:p>
                      <a:pPr>
                        <a:lnSpc>
                          <a:spcPct val="115000"/>
                        </a:lnSpc>
                        <a:spcAft>
                          <a:spcPts val="1000"/>
                        </a:spcAft>
                      </a:pPr>
                      <a:r>
                        <a:rPr lang="tr-TR" sz="1100">
                          <a:latin typeface="Times New Roman"/>
                          <a:ea typeface="Times New Roman"/>
                          <a:cs typeface="Times New Roman"/>
                        </a:rPr>
                        <a:t>Stant</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a:latin typeface="Times New Roman"/>
                          <a:ea typeface="Times New Roman"/>
                          <a:cs typeface="Times New Roman"/>
                        </a:rPr>
                        <a:t>17</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8">
                <a:tc>
                  <a:txBody>
                    <a:bodyPr/>
                    <a:lstStyle/>
                    <a:p>
                      <a:pPr>
                        <a:lnSpc>
                          <a:spcPct val="115000"/>
                        </a:lnSpc>
                        <a:spcAft>
                          <a:spcPts val="1000"/>
                        </a:spcAft>
                      </a:pPr>
                      <a:r>
                        <a:rPr lang="tr-TR" sz="1100">
                          <a:latin typeface="Times New Roman"/>
                          <a:ea typeface="Times New Roman"/>
                          <a:cs typeface="Times New Roman"/>
                        </a:rPr>
                        <a:t>Spor</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a:latin typeface="Times New Roman"/>
                          <a:ea typeface="Times New Roman"/>
                          <a:cs typeface="Times New Roman"/>
                        </a:rPr>
                        <a:t>2</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824">
                <a:tc>
                  <a:txBody>
                    <a:bodyPr/>
                    <a:lstStyle/>
                    <a:p>
                      <a:pPr>
                        <a:lnSpc>
                          <a:spcPct val="115000"/>
                        </a:lnSpc>
                        <a:spcAft>
                          <a:spcPts val="1000"/>
                        </a:spcAft>
                      </a:pPr>
                      <a:r>
                        <a:rPr lang="tr-TR" sz="1100">
                          <a:latin typeface="Times New Roman"/>
                          <a:ea typeface="Times New Roman"/>
                          <a:cs typeface="Times New Roman"/>
                        </a:rPr>
                        <a:t>Eğitim</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a:latin typeface="Times New Roman"/>
                          <a:ea typeface="Times New Roman"/>
                          <a:cs typeface="Times New Roman"/>
                        </a:rPr>
                        <a:t>1</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630">
                <a:tc>
                  <a:txBody>
                    <a:bodyPr/>
                    <a:lstStyle/>
                    <a:p>
                      <a:pPr>
                        <a:lnSpc>
                          <a:spcPct val="115000"/>
                        </a:lnSpc>
                        <a:spcAft>
                          <a:spcPts val="1000"/>
                        </a:spcAft>
                      </a:pPr>
                      <a:r>
                        <a:rPr lang="tr-TR" sz="1100">
                          <a:latin typeface="Times New Roman"/>
                          <a:ea typeface="Times New Roman"/>
                          <a:cs typeface="Times New Roman"/>
                        </a:rPr>
                        <a:t>Panel</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a:latin typeface="Times New Roman"/>
                          <a:ea typeface="Times New Roman"/>
                          <a:cs typeface="Times New Roman"/>
                        </a:rPr>
                        <a:t>8</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636">
                <a:tc>
                  <a:txBody>
                    <a:bodyPr/>
                    <a:lstStyle/>
                    <a:p>
                      <a:pPr>
                        <a:lnSpc>
                          <a:spcPct val="115000"/>
                        </a:lnSpc>
                        <a:spcAft>
                          <a:spcPts val="1000"/>
                        </a:spcAft>
                      </a:pPr>
                      <a:r>
                        <a:rPr lang="tr-TR" sz="1100">
                          <a:latin typeface="Times New Roman"/>
                          <a:ea typeface="Times New Roman"/>
                          <a:cs typeface="Times New Roman"/>
                        </a:rPr>
                        <a:t>Yarışma</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a:latin typeface="Times New Roman"/>
                          <a:ea typeface="Times New Roman"/>
                          <a:cs typeface="Times New Roman"/>
                        </a:rPr>
                        <a:t>1</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442">
                <a:tc>
                  <a:txBody>
                    <a:bodyPr/>
                    <a:lstStyle/>
                    <a:p>
                      <a:pPr>
                        <a:lnSpc>
                          <a:spcPct val="115000"/>
                        </a:lnSpc>
                        <a:spcAft>
                          <a:spcPts val="1000"/>
                        </a:spcAft>
                      </a:pPr>
                      <a:r>
                        <a:rPr lang="tr-TR" sz="1100">
                          <a:latin typeface="Times New Roman"/>
                          <a:ea typeface="Times New Roman"/>
                          <a:cs typeface="Times New Roman"/>
                        </a:rPr>
                        <a:t>Diğer</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a:latin typeface="Times New Roman"/>
                          <a:ea typeface="Times New Roman"/>
                          <a:cs typeface="Times New Roman"/>
                        </a:rPr>
                        <a:t>4</a:t>
                      </a:r>
                      <a:endParaRPr lang="tr-TR" sz="110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48">
                <a:tc>
                  <a:txBody>
                    <a:bodyPr/>
                    <a:lstStyle/>
                    <a:p>
                      <a:pPr algn="ctr">
                        <a:lnSpc>
                          <a:spcPct val="115000"/>
                        </a:lnSpc>
                        <a:spcAft>
                          <a:spcPts val="1000"/>
                        </a:spcAft>
                      </a:pPr>
                      <a:r>
                        <a:rPr lang="tr-TR" sz="1100" b="1" dirty="0">
                          <a:latin typeface="Times New Roman"/>
                          <a:ea typeface="Times New Roman"/>
                          <a:cs typeface="Times New Roman"/>
                        </a:rPr>
                        <a:t>TOPLAM:</a:t>
                      </a:r>
                      <a:endParaRPr lang="tr-TR" sz="1100" dirty="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Times New Roman"/>
                          <a:ea typeface="Times New Roman"/>
                          <a:cs typeface="Times New Roman"/>
                        </a:rPr>
                        <a:t>96</a:t>
                      </a:r>
                      <a:endParaRPr lang="tr-TR" sz="1100" dirty="0">
                        <a:latin typeface="Calibri"/>
                        <a:ea typeface="Calibri"/>
                        <a:cs typeface="Times New Roman"/>
                      </a:endParaRPr>
                    </a:p>
                  </a:txBody>
                  <a:tcPr marL="67813" marR="67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19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Yapılan Etkinlikler;</a:t>
            </a:r>
            <a:endParaRPr kumimoji="0" 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1143000" y="-9128"/>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338" name="Rectangle 2"/>
          <p:cNvSpPr>
            <a:spLocks noChangeArrowheads="1"/>
          </p:cNvSpPr>
          <p:nvPr/>
        </p:nvSpPr>
        <p:spPr bwMode="auto">
          <a:xfrm>
            <a:off x="76200" y="3257550"/>
            <a:ext cx="89154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fr-FR" sz="11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Temel</a:t>
            </a:r>
            <a:r>
              <a:rPr kumimoji="0" lang="fr-FR" sz="11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Mali </a:t>
            </a:r>
            <a:r>
              <a:rPr kumimoji="0" lang="fr-FR" sz="11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Tablolara</a:t>
            </a:r>
            <a:r>
              <a:rPr kumimoji="0" lang="fr-FR" sz="11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fr-FR" sz="11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İlişkin</a:t>
            </a:r>
            <a:r>
              <a:rPr kumimoji="0" lang="fr-FR" sz="11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fr-FR" sz="11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Açıklamalar</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algn="just"/>
            <a:r>
              <a:rPr lang="tr-TR" sz="1100" dirty="0" smtClean="0"/>
              <a:t>Başkanlığımız 2015 yılında faaliyetlerini aşağıda izah edildiği şekilde sürdürmüştür. Başkanlığımızın 2015 yılı başlangıç bütçesi 2.529.594,00 TL. </a:t>
            </a:r>
            <a:r>
              <a:rPr lang="tr-TR" sz="1100" dirty="0" err="1" smtClean="0"/>
              <a:t>dir</a:t>
            </a:r>
            <a:r>
              <a:rPr lang="tr-TR" sz="1100" dirty="0" smtClean="0"/>
              <a:t>. Başkanlığımızın ihtiyaçları doğrultusunda çeşitli bütçe kalemlerine 1.735.000,00 TL eklenmiş olup, yılsonu itibariyle toplam ödeneğimiz 4.264.594,00 TL. </a:t>
            </a:r>
            <a:r>
              <a:rPr lang="tr-TR" sz="1100" dirty="0" err="1" smtClean="0"/>
              <a:t>dir</a:t>
            </a:r>
            <a:r>
              <a:rPr lang="tr-TR" sz="1100" dirty="0" smtClean="0"/>
              <a:t>.  Bu ödeneğin 3.892.330,59 TL. si ihtiyaçlar doğrultusunda harcanmıştır.</a:t>
            </a:r>
            <a:endParaRPr lang="tr-TR" sz="1100" dirty="0"/>
          </a:p>
        </p:txBody>
      </p:sp>
      <p:graphicFrame>
        <p:nvGraphicFramePr>
          <p:cNvPr id="10" name="9 Tablo"/>
          <p:cNvGraphicFramePr>
            <a:graphicFrameLocks noGrp="1"/>
          </p:cNvGraphicFramePr>
          <p:nvPr/>
        </p:nvGraphicFramePr>
        <p:xfrm>
          <a:off x="914400" y="285750"/>
          <a:ext cx="6096000" cy="2855614"/>
        </p:xfrm>
        <a:graphic>
          <a:graphicData uri="http://schemas.openxmlformats.org/drawingml/2006/table">
            <a:tbl>
              <a:tblPr/>
              <a:tblGrid>
                <a:gridCol w="392484"/>
                <a:gridCol w="985571"/>
                <a:gridCol w="840788"/>
                <a:gridCol w="906492"/>
                <a:gridCol w="662861"/>
                <a:gridCol w="823925"/>
                <a:gridCol w="907073"/>
                <a:gridCol w="576806"/>
              </a:tblGrid>
              <a:tr h="577681">
                <a:tc>
                  <a:txBody>
                    <a:bodyPr/>
                    <a:lstStyle/>
                    <a:p>
                      <a:pPr algn="ctr">
                        <a:lnSpc>
                          <a:spcPct val="115000"/>
                        </a:lnSpc>
                        <a:spcAft>
                          <a:spcPts val="0"/>
                        </a:spcAft>
                      </a:pPr>
                      <a:r>
                        <a:rPr lang="tr-TR" sz="800" b="1" dirty="0">
                          <a:latin typeface="Arial"/>
                          <a:ea typeface="Times New Roman"/>
                          <a:cs typeface="Times New Roman"/>
                        </a:rPr>
                        <a:t>KOD</a:t>
                      </a:r>
                      <a:endParaRPr lang="tr-TR" sz="1000" dirty="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tr-TR" sz="800" b="1" dirty="0">
                          <a:latin typeface="Arial"/>
                          <a:ea typeface="Times New Roman"/>
                          <a:cs typeface="Times New Roman"/>
                        </a:rPr>
                        <a:t>GİDER TÜRLERİ</a:t>
                      </a:r>
                      <a:endParaRPr lang="tr-TR" sz="1000" dirty="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tr-TR" sz="800" b="1">
                          <a:latin typeface="Arial"/>
                          <a:ea typeface="Times New Roman"/>
                          <a:cs typeface="Times New Roman"/>
                        </a:rPr>
                        <a:t>BÜTÇE BAŞLANGIÇ ÖDENEĞİ</a:t>
                      </a:r>
                      <a:endParaRPr lang="tr-TR" sz="1000">
                        <a:latin typeface="Calibri"/>
                        <a:ea typeface="Calibri"/>
                        <a:cs typeface="Times New Roman"/>
                      </a:endParaRPr>
                    </a:p>
                    <a:p>
                      <a:pPr algn="ctr">
                        <a:lnSpc>
                          <a:spcPct val="115000"/>
                        </a:lnSpc>
                        <a:spcAft>
                          <a:spcPts val="0"/>
                        </a:spcAft>
                      </a:pPr>
                      <a:r>
                        <a:rPr lang="tr-TR" sz="800" b="1">
                          <a:latin typeface="Arial"/>
                          <a:ea typeface="Times New Roman"/>
                          <a:cs typeface="Times New Roman"/>
                        </a:rPr>
                        <a:t>(TL)</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tr-TR" sz="800" b="1">
                          <a:latin typeface="Arial"/>
                          <a:ea typeface="Times New Roman"/>
                          <a:cs typeface="Times New Roman"/>
                        </a:rPr>
                        <a:t>EKLENEN</a:t>
                      </a:r>
                      <a:endParaRPr lang="tr-TR" sz="1000">
                        <a:latin typeface="Calibri"/>
                        <a:ea typeface="Calibri"/>
                        <a:cs typeface="Times New Roman"/>
                      </a:endParaRPr>
                    </a:p>
                    <a:p>
                      <a:pPr algn="ctr">
                        <a:lnSpc>
                          <a:spcPct val="115000"/>
                        </a:lnSpc>
                        <a:spcAft>
                          <a:spcPts val="0"/>
                        </a:spcAft>
                      </a:pPr>
                      <a:r>
                        <a:rPr lang="tr-TR" sz="800" b="1">
                          <a:latin typeface="Arial"/>
                          <a:ea typeface="Times New Roman"/>
                          <a:cs typeface="Times New Roman"/>
                        </a:rPr>
                        <a:t>(+)</a:t>
                      </a:r>
                      <a:endParaRPr lang="tr-TR" sz="1000">
                        <a:latin typeface="Calibri"/>
                        <a:ea typeface="Calibri"/>
                        <a:cs typeface="Times New Roman"/>
                      </a:endParaRPr>
                    </a:p>
                    <a:p>
                      <a:pPr algn="ctr">
                        <a:lnSpc>
                          <a:spcPct val="115000"/>
                        </a:lnSpc>
                        <a:spcAft>
                          <a:spcPts val="0"/>
                        </a:spcAft>
                      </a:pPr>
                      <a:r>
                        <a:rPr lang="tr-TR" sz="800" b="1">
                          <a:latin typeface="Arial"/>
                          <a:ea typeface="Times New Roman"/>
                          <a:cs typeface="Times New Roman"/>
                        </a:rPr>
                        <a:t>(TL)</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tr-TR" sz="800" b="1">
                          <a:latin typeface="Arial"/>
                          <a:ea typeface="Times New Roman"/>
                          <a:cs typeface="Times New Roman"/>
                        </a:rPr>
                        <a:t>DÜŞÜLEN(-)</a:t>
                      </a:r>
                      <a:endParaRPr lang="tr-TR" sz="1000">
                        <a:latin typeface="Calibri"/>
                        <a:ea typeface="Calibri"/>
                        <a:cs typeface="Times New Roman"/>
                      </a:endParaRPr>
                    </a:p>
                    <a:p>
                      <a:pPr algn="ctr">
                        <a:lnSpc>
                          <a:spcPct val="115000"/>
                        </a:lnSpc>
                        <a:spcAft>
                          <a:spcPts val="0"/>
                        </a:spcAft>
                      </a:pPr>
                      <a:r>
                        <a:rPr lang="tr-TR" sz="800" b="1">
                          <a:latin typeface="Arial"/>
                          <a:ea typeface="Times New Roman"/>
                          <a:cs typeface="Times New Roman"/>
                        </a:rPr>
                        <a:t>(TL)</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tr-TR" sz="800" b="1">
                          <a:latin typeface="Arial"/>
                          <a:ea typeface="Times New Roman"/>
                          <a:cs typeface="Times New Roman"/>
                        </a:rPr>
                        <a:t>YILSONU ÖDENEĞİ</a:t>
                      </a:r>
                      <a:endParaRPr lang="tr-TR" sz="1000">
                        <a:latin typeface="Calibri"/>
                        <a:ea typeface="Calibri"/>
                        <a:cs typeface="Times New Roman"/>
                      </a:endParaRPr>
                    </a:p>
                    <a:p>
                      <a:pPr algn="ctr">
                        <a:lnSpc>
                          <a:spcPct val="115000"/>
                        </a:lnSpc>
                        <a:spcAft>
                          <a:spcPts val="0"/>
                        </a:spcAft>
                      </a:pPr>
                      <a:r>
                        <a:rPr lang="tr-TR" sz="800" b="1">
                          <a:latin typeface="Arial"/>
                          <a:ea typeface="Times New Roman"/>
                          <a:cs typeface="Times New Roman"/>
                        </a:rPr>
                        <a:t>(TL)</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tr-TR" sz="800" b="1">
                          <a:latin typeface="Arial"/>
                          <a:ea typeface="Times New Roman"/>
                          <a:cs typeface="Times New Roman"/>
                        </a:rPr>
                        <a:t>HARCAMA</a:t>
                      </a:r>
                      <a:endParaRPr lang="tr-TR" sz="1000">
                        <a:latin typeface="Calibri"/>
                        <a:ea typeface="Calibri"/>
                        <a:cs typeface="Times New Roman"/>
                      </a:endParaRPr>
                    </a:p>
                    <a:p>
                      <a:pPr algn="ctr">
                        <a:lnSpc>
                          <a:spcPct val="115000"/>
                        </a:lnSpc>
                        <a:spcAft>
                          <a:spcPts val="0"/>
                        </a:spcAft>
                      </a:pPr>
                      <a:r>
                        <a:rPr lang="tr-TR" sz="800" b="1">
                          <a:latin typeface="Arial"/>
                          <a:ea typeface="Times New Roman"/>
                          <a:cs typeface="Times New Roman"/>
                        </a:rPr>
                        <a:t>(TL)</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tr-TR" sz="800" b="1">
                          <a:latin typeface="Arial"/>
                          <a:ea typeface="Times New Roman"/>
                          <a:cs typeface="Times New Roman"/>
                        </a:rPr>
                        <a:t>HARCAMA</a:t>
                      </a:r>
                      <a:endParaRPr lang="tr-TR" sz="1000">
                        <a:latin typeface="Calibri"/>
                        <a:ea typeface="Calibri"/>
                        <a:cs typeface="Times New Roman"/>
                      </a:endParaRPr>
                    </a:p>
                    <a:p>
                      <a:pPr algn="ctr">
                        <a:lnSpc>
                          <a:spcPct val="115000"/>
                        </a:lnSpc>
                        <a:spcAft>
                          <a:spcPts val="0"/>
                        </a:spcAft>
                      </a:pPr>
                      <a:r>
                        <a:rPr lang="tr-TR" sz="800" b="1">
                          <a:latin typeface="Arial"/>
                          <a:ea typeface="Times New Roman"/>
                          <a:cs typeface="Times New Roman"/>
                        </a:rPr>
                        <a:t>(% si)</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568030">
                <a:tc>
                  <a:txBody>
                    <a:bodyPr/>
                    <a:lstStyle/>
                    <a:p>
                      <a:pPr algn="ctr">
                        <a:lnSpc>
                          <a:spcPct val="115000"/>
                        </a:lnSpc>
                        <a:spcAft>
                          <a:spcPts val="1000"/>
                        </a:spcAft>
                      </a:pPr>
                      <a:r>
                        <a:rPr lang="tr-TR" sz="900" b="1">
                          <a:latin typeface="Arial"/>
                          <a:ea typeface="Times New Roman"/>
                          <a:cs typeface="Times New Roman"/>
                        </a:rPr>
                        <a:t>01</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latin typeface="Arial"/>
                          <a:ea typeface="Times New Roman"/>
                          <a:cs typeface="Times New Roman"/>
                        </a:rPr>
                        <a:t>Personel Giderleri</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900">
                          <a:latin typeface="Tahoma"/>
                          <a:ea typeface="Calibri"/>
                          <a:cs typeface="Times New Roman"/>
                        </a:rPr>
                        <a:t>927.798,00</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900">
                          <a:latin typeface="Tahoma"/>
                          <a:ea typeface="Calibri"/>
                          <a:cs typeface="Times New Roman"/>
                        </a:rPr>
                        <a:t>196.000,00</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tr-TR" sz="900">
                        <a:latin typeface="Arial"/>
                        <a:ea typeface="Times New Roman"/>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900">
                          <a:latin typeface="Tahoma"/>
                          <a:ea typeface="Calibri"/>
                          <a:cs typeface="Times New Roman"/>
                        </a:rPr>
                        <a:t>1.123.798,00</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900">
                          <a:latin typeface="Tahoma"/>
                          <a:ea typeface="Calibri"/>
                          <a:cs typeface="Times New Roman"/>
                        </a:rPr>
                        <a:t>1.119.256,60</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900">
                          <a:latin typeface="Arial"/>
                          <a:ea typeface="Times New Roman"/>
                          <a:cs typeface="Times New Roman"/>
                        </a:rPr>
                        <a:t>% 99,60</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7448">
                <a:tc>
                  <a:txBody>
                    <a:bodyPr/>
                    <a:lstStyle/>
                    <a:p>
                      <a:pPr algn="ctr">
                        <a:lnSpc>
                          <a:spcPct val="115000"/>
                        </a:lnSpc>
                        <a:spcAft>
                          <a:spcPts val="1000"/>
                        </a:spcAft>
                      </a:pPr>
                      <a:r>
                        <a:rPr lang="tr-TR" sz="900" b="1">
                          <a:latin typeface="Arial"/>
                          <a:ea typeface="Times New Roman"/>
                          <a:cs typeface="Times New Roman"/>
                        </a:rPr>
                        <a:t>02</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latin typeface="Arial"/>
                          <a:ea typeface="Times New Roman"/>
                          <a:cs typeface="Times New Roman"/>
                        </a:rPr>
                        <a:t>Sos. Güvenlik Kur. D.Prim Gideri</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900">
                          <a:latin typeface="Tahoma"/>
                          <a:ea typeface="Calibri"/>
                          <a:cs typeface="Times New Roman"/>
                        </a:rPr>
                        <a:t>153.162,00</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900">
                          <a:latin typeface="Tahoma"/>
                          <a:ea typeface="Calibri"/>
                          <a:cs typeface="Times New Roman"/>
                        </a:rPr>
                        <a:t>33.000,00</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tr-TR" sz="900">
                        <a:latin typeface="Arial"/>
                        <a:ea typeface="Times New Roman"/>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900">
                          <a:latin typeface="Tahoma"/>
                          <a:ea typeface="Calibri"/>
                          <a:cs typeface="Times New Roman"/>
                        </a:rPr>
                        <a:t>186.162,00</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900">
                          <a:latin typeface="Tahoma"/>
                          <a:ea typeface="Calibri"/>
                          <a:cs typeface="Times New Roman"/>
                        </a:rPr>
                        <a:t>184.822,88</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900">
                          <a:latin typeface="Arial"/>
                          <a:ea typeface="Times New Roman"/>
                          <a:cs typeface="Times New Roman"/>
                        </a:rPr>
                        <a:t>% 99,28</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6867">
                <a:tc>
                  <a:txBody>
                    <a:bodyPr/>
                    <a:lstStyle/>
                    <a:p>
                      <a:pPr algn="ctr">
                        <a:lnSpc>
                          <a:spcPct val="115000"/>
                        </a:lnSpc>
                        <a:spcAft>
                          <a:spcPts val="1000"/>
                        </a:spcAft>
                      </a:pPr>
                      <a:r>
                        <a:rPr lang="tr-TR" sz="900" b="1">
                          <a:latin typeface="Arial"/>
                          <a:ea typeface="Times New Roman"/>
                          <a:cs typeface="Times New Roman"/>
                        </a:rPr>
                        <a:t>03</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latin typeface="Arial"/>
                          <a:ea typeface="Times New Roman"/>
                          <a:cs typeface="Times New Roman"/>
                        </a:rPr>
                        <a:t>Mal ve Hizmet Alım Giderleri</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900">
                          <a:latin typeface="Arial"/>
                          <a:ea typeface="Times New Roman"/>
                          <a:cs typeface="Times New Roman"/>
                        </a:rPr>
                        <a:t>1.448.634,00</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900">
                          <a:latin typeface="Arial"/>
                          <a:ea typeface="Times New Roman"/>
                          <a:cs typeface="Times New Roman"/>
                        </a:rPr>
                        <a:t>1.506.000,00</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tr-TR" sz="900">
                        <a:latin typeface="Arial"/>
                        <a:ea typeface="Times New Roman"/>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900">
                          <a:latin typeface="Arial"/>
                          <a:ea typeface="Times New Roman"/>
                          <a:cs typeface="Times New Roman"/>
                        </a:rPr>
                        <a:t>2.954.634,00</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900">
                          <a:latin typeface="Arial"/>
                          <a:ea typeface="Times New Roman"/>
                          <a:cs typeface="Times New Roman"/>
                        </a:rPr>
                        <a:t>2.588.251,11</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900">
                          <a:latin typeface="Arial"/>
                          <a:ea typeface="Times New Roman"/>
                          <a:cs typeface="Times New Roman"/>
                        </a:rPr>
                        <a:t>% 87,60</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5588">
                <a:tc>
                  <a:txBody>
                    <a:bodyPr/>
                    <a:lstStyle/>
                    <a:p>
                      <a:pPr>
                        <a:lnSpc>
                          <a:spcPct val="115000"/>
                        </a:lnSpc>
                        <a:spcAft>
                          <a:spcPts val="1000"/>
                        </a:spcAft>
                      </a:pPr>
                      <a:endParaRPr lang="tr-TR" sz="900">
                        <a:latin typeface="Arial"/>
                        <a:ea typeface="Times New Roman"/>
                        <a:cs typeface="Times New Roman"/>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1000"/>
                        </a:spcAft>
                      </a:pPr>
                      <a:r>
                        <a:rPr lang="tr-TR" sz="900" b="1">
                          <a:latin typeface="Arial"/>
                          <a:ea typeface="Times New Roman"/>
                          <a:cs typeface="Times New Roman"/>
                        </a:rPr>
                        <a:t>GENEL TOPLAM</a:t>
                      </a:r>
                      <a:endParaRPr lang="tr-TR" sz="1000">
                        <a:latin typeface="Calibri"/>
                        <a:ea typeface="Calibri"/>
                        <a:cs typeface="Times New Roman"/>
                      </a:endParaRPr>
                    </a:p>
                  </a:txBody>
                  <a:tcPr marL="62791" marR="627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1000"/>
                        </a:spcAft>
                      </a:pPr>
                      <a:r>
                        <a:rPr lang="tr-TR" sz="900">
                          <a:latin typeface="Arial"/>
                          <a:ea typeface="Times New Roman"/>
                          <a:cs typeface="Times New Roman"/>
                        </a:rPr>
                        <a:t>2.529.594,00</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1000"/>
                        </a:spcAft>
                      </a:pPr>
                      <a:r>
                        <a:rPr lang="tr-TR" sz="900">
                          <a:latin typeface="Arial"/>
                          <a:ea typeface="Times New Roman"/>
                          <a:cs typeface="Times New Roman"/>
                        </a:rPr>
                        <a:t>1.735.000,00</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1000"/>
                        </a:spcAft>
                      </a:pPr>
                      <a:endParaRPr lang="tr-TR" sz="900">
                        <a:latin typeface="Arial"/>
                        <a:ea typeface="Times New Roman"/>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1000"/>
                        </a:spcAft>
                      </a:pPr>
                      <a:r>
                        <a:rPr lang="tr-TR" sz="900">
                          <a:latin typeface="Arial"/>
                          <a:ea typeface="Times New Roman"/>
                          <a:cs typeface="Times New Roman"/>
                        </a:rPr>
                        <a:t>4.264.594,00</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1000"/>
                        </a:spcAft>
                      </a:pPr>
                      <a:r>
                        <a:rPr lang="tr-TR" sz="900">
                          <a:latin typeface="Arial"/>
                          <a:ea typeface="Times New Roman"/>
                          <a:cs typeface="Times New Roman"/>
                        </a:rPr>
                        <a:t>3.892.330,59</a:t>
                      </a:r>
                      <a:endParaRPr lang="tr-TR" sz="100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1000"/>
                        </a:spcAft>
                      </a:pPr>
                      <a:r>
                        <a:rPr lang="tr-TR" sz="900" dirty="0">
                          <a:latin typeface="Arial"/>
                          <a:ea typeface="Times New Roman"/>
                          <a:cs typeface="Times New Roman"/>
                        </a:rPr>
                        <a:t>% 91,27</a:t>
                      </a:r>
                      <a:endParaRPr lang="tr-TR" sz="1000" dirty="0">
                        <a:latin typeface="Calibri"/>
                        <a:ea typeface="Calibri"/>
                        <a:cs typeface="Times New Roman"/>
                      </a:endParaRPr>
                    </a:p>
                  </a:txBody>
                  <a:tcPr marL="62791" marR="62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1219200" y="0"/>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9 Tablo"/>
          <p:cNvGraphicFramePr>
            <a:graphicFrameLocks noGrp="1"/>
          </p:cNvGraphicFramePr>
          <p:nvPr/>
        </p:nvGraphicFramePr>
        <p:xfrm>
          <a:off x="685800" y="666750"/>
          <a:ext cx="7086601" cy="3124198"/>
        </p:xfrm>
        <a:graphic>
          <a:graphicData uri="http://schemas.openxmlformats.org/drawingml/2006/table">
            <a:tbl>
              <a:tblPr/>
              <a:tblGrid>
                <a:gridCol w="924793"/>
                <a:gridCol w="832183"/>
                <a:gridCol w="832183"/>
                <a:gridCol w="4497442"/>
              </a:tblGrid>
              <a:tr h="802033">
                <a:tc>
                  <a:txBody>
                    <a:bodyPr/>
                    <a:lstStyle/>
                    <a:p>
                      <a:pPr algn="ctr">
                        <a:lnSpc>
                          <a:spcPct val="115000"/>
                        </a:lnSpc>
                        <a:spcAft>
                          <a:spcPts val="1000"/>
                        </a:spcAft>
                      </a:pPr>
                      <a:r>
                        <a:rPr lang="tr-TR" sz="1000" b="1">
                          <a:latin typeface="Arial"/>
                          <a:ea typeface="Times New Roman"/>
                          <a:cs typeface="Times New Roman"/>
                        </a:rPr>
                        <a:t>İhale Kayıt No</a:t>
                      </a:r>
                      <a:endParaRPr lang="tr-TR" sz="1000">
                        <a:latin typeface="Calibri"/>
                        <a:ea typeface="Calibri"/>
                        <a:cs typeface="Times New Roman"/>
                      </a:endParaRPr>
                    </a:p>
                  </a:txBody>
                  <a:tcPr marL="60590" marR="60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1000" b="1">
                          <a:latin typeface="Arial"/>
                          <a:ea typeface="Times New Roman"/>
                          <a:cs typeface="Times New Roman"/>
                        </a:rPr>
                        <a:t>İhale Türü</a:t>
                      </a:r>
                      <a:endParaRPr lang="tr-TR" sz="1000">
                        <a:latin typeface="Calibri"/>
                        <a:ea typeface="Calibri"/>
                        <a:cs typeface="Times New Roman"/>
                      </a:endParaRPr>
                    </a:p>
                  </a:txBody>
                  <a:tcPr marL="60590" marR="60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1000" b="1">
                          <a:latin typeface="Arial"/>
                          <a:ea typeface="Times New Roman"/>
                          <a:cs typeface="Times New Roman"/>
                        </a:rPr>
                        <a:t>İhale Usulü</a:t>
                      </a:r>
                      <a:endParaRPr lang="tr-TR" sz="1000">
                        <a:latin typeface="Calibri"/>
                        <a:ea typeface="Calibri"/>
                        <a:cs typeface="Times New Roman"/>
                      </a:endParaRPr>
                    </a:p>
                  </a:txBody>
                  <a:tcPr marL="60590" marR="60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1000" b="1" dirty="0">
                          <a:latin typeface="Arial"/>
                          <a:ea typeface="Times New Roman"/>
                          <a:cs typeface="Times New Roman"/>
                        </a:rPr>
                        <a:t>İhale Adı</a:t>
                      </a:r>
                      <a:endParaRPr lang="tr-TR" sz="1000" dirty="0">
                        <a:latin typeface="Calibri"/>
                        <a:ea typeface="Calibri"/>
                        <a:cs typeface="Times New Roman"/>
                      </a:endParaRPr>
                    </a:p>
                  </a:txBody>
                  <a:tcPr marL="60590" marR="60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087">
                <a:tc>
                  <a:txBody>
                    <a:bodyPr/>
                    <a:lstStyle/>
                    <a:p>
                      <a:pPr algn="just">
                        <a:lnSpc>
                          <a:spcPct val="115000"/>
                        </a:lnSpc>
                        <a:spcAft>
                          <a:spcPts val="1000"/>
                        </a:spcAft>
                      </a:pPr>
                      <a:r>
                        <a:rPr lang="tr-TR" sz="900">
                          <a:latin typeface="Arial"/>
                          <a:ea typeface="Times New Roman"/>
                          <a:cs typeface="Times New Roman"/>
                        </a:rPr>
                        <a:t>2015/25267</a:t>
                      </a:r>
                      <a:endParaRPr lang="tr-TR" sz="1000">
                        <a:latin typeface="Calibri"/>
                        <a:ea typeface="Calibri"/>
                        <a:cs typeface="Times New Roman"/>
                      </a:endParaRPr>
                    </a:p>
                  </a:txBody>
                  <a:tcPr marL="60590" marR="60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900">
                          <a:latin typeface="Arial"/>
                          <a:ea typeface="Times New Roman"/>
                          <a:cs typeface="Times New Roman"/>
                        </a:rPr>
                        <a:t>Mal</a:t>
                      </a:r>
                      <a:endParaRPr lang="tr-TR" sz="1000">
                        <a:latin typeface="Calibri"/>
                        <a:ea typeface="Calibri"/>
                        <a:cs typeface="Times New Roman"/>
                      </a:endParaRPr>
                    </a:p>
                  </a:txBody>
                  <a:tcPr marL="60590" marR="60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900">
                          <a:latin typeface="Arial"/>
                          <a:ea typeface="Times New Roman"/>
                          <a:cs typeface="Times New Roman"/>
                        </a:rPr>
                        <a:t>Açık</a:t>
                      </a:r>
                      <a:endParaRPr lang="tr-TR" sz="1000">
                        <a:latin typeface="Calibri"/>
                        <a:ea typeface="Calibri"/>
                        <a:cs typeface="Times New Roman"/>
                      </a:endParaRPr>
                    </a:p>
                  </a:txBody>
                  <a:tcPr marL="60590" marR="60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900">
                          <a:latin typeface="Arial"/>
                          <a:ea typeface="Times New Roman"/>
                          <a:cs typeface="Times New Roman"/>
                        </a:rPr>
                        <a:t>59 KALEM KURU GIDA ALIMI</a:t>
                      </a:r>
                      <a:endParaRPr lang="tr-TR" sz="1000">
                        <a:latin typeface="Calibri"/>
                        <a:ea typeface="Calibri"/>
                        <a:cs typeface="Times New Roman"/>
                      </a:endParaRPr>
                    </a:p>
                  </a:txBody>
                  <a:tcPr marL="60590" marR="60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266">
                <a:tc>
                  <a:txBody>
                    <a:bodyPr/>
                    <a:lstStyle/>
                    <a:p>
                      <a:pPr algn="just">
                        <a:lnSpc>
                          <a:spcPct val="115000"/>
                        </a:lnSpc>
                        <a:spcAft>
                          <a:spcPts val="1000"/>
                        </a:spcAft>
                      </a:pPr>
                      <a:r>
                        <a:rPr lang="tr-TR" sz="900">
                          <a:latin typeface="Arial"/>
                          <a:ea typeface="Times New Roman"/>
                          <a:cs typeface="Times New Roman"/>
                        </a:rPr>
                        <a:t>2015/34917</a:t>
                      </a:r>
                      <a:endParaRPr lang="tr-TR" sz="1000">
                        <a:latin typeface="Calibri"/>
                        <a:ea typeface="Calibri"/>
                        <a:cs typeface="Times New Roman"/>
                      </a:endParaRPr>
                    </a:p>
                  </a:txBody>
                  <a:tcPr marL="60590" marR="60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900">
                          <a:latin typeface="Arial"/>
                          <a:ea typeface="Times New Roman"/>
                          <a:cs typeface="Times New Roman"/>
                        </a:rPr>
                        <a:t>Mal</a:t>
                      </a:r>
                      <a:endParaRPr lang="tr-TR" sz="1000">
                        <a:latin typeface="Calibri"/>
                        <a:ea typeface="Calibri"/>
                        <a:cs typeface="Times New Roman"/>
                      </a:endParaRPr>
                    </a:p>
                  </a:txBody>
                  <a:tcPr marL="60590" marR="60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900">
                          <a:latin typeface="Arial"/>
                          <a:ea typeface="Times New Roman"/>
                          <a:cs typeface="Times New Roman"/>
                        </a:rPr>
                        <a:t>Açık</a:t>
                      </a:r>
                      <a:endParaRPr lang="tr-TR" sz="1000">
                        <a:latin typeface="Calibri"/>
                        <a:ea typeface="Calibri"/>
                        <a:cs typeface="Times New Roman"/>
                      </a:endParaRPr>
                    </a:p>
                  </a:txBody>
                  <a:tcPr marL="60590" marR="60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900">
                          <a:latin typeface="Arial"/>
                          <a:ea typeface="Times New Roman"/>
                          <a:cs typeface="Times New Roman"/>
                        </a:rPr>
                        <a:t>9 KALEMDEN OLUŞAN ET ÜRÜNLERİ</a:t>
                      </a:r>
                      <a:endParaRPr lang="tr-TR" sz="1000">
                        <a:latin typeface="Calibri"/>
                        <a:ea typeface="Calibri"/>
                        <a:cs typeface="Times New Roman"/>
                      </a:endParaRPr>
                    </a:p>
                  </a:txBody>
                  <a:tcPr marL="60590" marR="60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953">
                <a:tc>
                  <a:txBody>
                    <a:bodyPr/>
                    <a:lstStyle/>
                    <a:p>
                      <a:pPr algn="just">
                        <a:lnSpc>
                          <a:spcPct val="115000"/>
                        </a:lnSpc>
                        <a:spcAft>
                          <a:spcPts val="1000"/>
                        </a:spcAft>
                      </a:pPr>
                      <a:r>
                        <a:rPr lang="tr-TR" sz="900">
                          <a:latin typeface="Arial"/>
                          <a:ea typeface="Times New Roman"/>
                          <a:cs typeface="Times New Roman"/>
                        </a:rPr>
                        <a:t>2015/130188</a:t>
                      </a:r>
                      <a:endParaRPr lang="tr-TR" sz="1000">
                        <a:latin typeface="Calibri"/>
                        <a:ea typeface="Calibri"/>
                        <a:cs typeface="Times New Roman"/>
                      </a:endParaRPr>
                    </a:p>
                  </a:txBody>
                  <a:tcPr marL="60590" marR="60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900">
                          <a:latin typeface="Arial"/>
                          <a:ea typeface="Times New Roman"/>
                          <a:cs typeface="Times New Roman"/>
                        </a:rPr>
                        <a:t>Hizmet</a:t>
                      </a:r>
                      <a:endParaRPr lang="tr-TR" sz="1000">
                        <a:latin typeface="Calibri"/>
                        <a:ea typeface="Calibri"/>
                        <a:cs typeface="Times New Roman"/>
                      </a:endParaRPr>
                    </a:p>
                  </a:txBody>
                  <a:tcPr marL="60590" marR="60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900">
                          <a:latin typeface="Arial"/>
                          <a:ea typeface="Times New Roman"/>
                          <a:cs typeface="Times New Roman"/>
                        </a:rPr>
                        <a:t>Açık</a:t>
                      </a:r>
                      <a:endParaRPr lang="tr-TR" sz="1000">
                        <a:latin typeface="Calibri"/>
                        <a:ea typeface="Calibri"/>
                        <a:cs typeface="Times New Roman"/>
                      </a:endParaRPr>
                    </a:p>
                  </a:txBody>
                  <a:tcPr marL="60590" marR="60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900">
                          <a:latin typeface="Arial"/>
                          <a:ea typeface="Times New Roman"/>
                          <a:cs typeface="Times New Roman"/>
                        </a:rPr>
                        <a:t>2016-2017-2018 YILLARI İÇİN AŞÇILIK VE DESTEK PERSONELİ</a:t>
                      </a:r>
                      <a:endParaRPr lang="tr-TR" sz="1000">
                        <a:latin typeface="Calibri"/>
                        <a:ea typeface="Calibri"/>
                        <a:cs typeface="Times New Roman"/>
                      </a:endParaRPr>
                    </a:p>
                  </a:txBody>
                  <a:tcPr marL="60590" marR="60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953">
                <a:tc>
                  <a:txBody>
                    <a:bodyPr/>
                    <a:lstStyle/>
                    <a:p>
                      <a:pPr algn="just">
                        <a:lnSpc>
                          <a:spcPct val="115000"/>
                        </a:lnSpc>
                        <a:spcAft>
                          <a:spcPts val="1000"/>
                        </a:spcAft>
                      </a:pPr>
                      <a:r>
                        <a:rPr lang="tr-TR" sz="900">
                          <a:latin typeface="Arial"/>
                          <a:ea typeface="Times New Roman"/>
                          <a:cs typeface="Times New Roman"/>
                        </a:rPr>
                        <a:t>2015/135016</a:t>
                      </a:r>
                      <a:endParaRPr lang="tr-TR" sz="1000">
                        <a:latin typeface="Calibri"/>
                        <a:ea typeface="Calibri"/>
                        <a:cs typeface="Times New Roman"/>
                      </a:endParaRPr>
                    </a:p>
                  </a:txBody>
                  <a:tcPr marL="60590" marR="60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900">
                          <a:latin typeface="Arial"/>
                          <a:ea typeface="Times New Roman"/>
                          <a:cs typeface="Times New Roman"/>
                        </a:rPr>
                        <a:t>Mal</a:t>
                      </a:r>
                      <a:endParaRPr lang="tr-TR" sz="1000">
                        <a:latin typeface="Calibri"/>
                        <a:ea typeface="Calibri"/>
                        <a:cs typeface="Times New Roman"/>
                      </a:endParaRPr>
                    </a:p>
                  </a:txBody>
                  <a:tcPr marL="60590" marR="60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900">
                          <a:latin typeface="Arial"/>
                          <a:ea typeface="Times New Roman"/>
                          <a:cs typeface="Times New Roman"/>
                        </a:rPr>
                        <a:t>Açık</a:t>
                      </a:r>
                      <a:endParaRPr lang="tr-TR" sz="1000">
                        <a:latin typeface="Calibri"/>
                        <a:ea typeface="Calibri"/>
                        <a:cs typeface="Times New Roman"/>
                      </a:endParaRPr>
                    </a:p>
                  </a:txBody>
                  <a:tcPr marL="60590" marR="60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900">
                          <a:latin typeface="Arial"/>
                          <a:ea typeface="Times New Roman"/>
                          <a:cs typeface="Times New Roman"/>
                        </a:rPr>
                        <a:t>34 KALEMDEN OLUŞAN SEBZE MEYVE ÜRÜNLERİ (</a:t>
                      </a:r>
                      <a:r>
                        <a:rPr lang="tr-TR" sz="900" b="1">
                          <a:latin typeface="Arial"/>
                          <a:ea typeface="Times New Roman"/>
                          <a:cs typeface="Times New Roman"/>
                        </a:rPr>
                        <a:t>İhale İptal Edildi)</a:t>
                      </a:r>
                      <a:endParaRPr lang="tr-TR" sz="1000">
                        <a:latin typeface="Calibri"/>
                        <a:ea typeface="Calibri"/>
                        <a:cs typeface="Times New Roman"/>
                      </a:endParaRPr>
                    </a:p>
                  </a:txBody>
                  <a:tcPr marL="60590" marR="60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953">
                <a:tc>
                  <a:txBody>
                    <a:bodyPr/>
                    <a:lstStyle/>
                    <a:p>
                      <a:pPr algn="just">
                        <a:lnSpc>
                          <a:spcPct val="115000"/>
                        </a:lnSpc>
                        <a:spcAft>
                          <a:spcPts val="1000"/>
                        </a:spcAft>
                      </a:pPr>
                      <a:r>
                        <a:rPr lang="tr-TR" sz="900">
                          <a:latin typeface="Arial"/>
                          <a:ea typeface="Times New Roman"/>
                          <a:cs typeface="Times New Roman"/>
                        </a:rPr>
                        <a:t>2015/167043</a:t>
                      </a:r>
                      <a:endParaRPr lang="tr-TR" sz="1000">
                        <a:latin typeface="Calibri"/>
                        <a:ea typeface="Calibri"/>
                        <a:cs typeface="Times New Roman"/>
                      </a:endParaRPr>
                    </a:p>
                  </a:txBody>
                  <a:tcPr marL="60590" marR="60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900">
                          <a:latin typeface="Arial"/>
                          <a:ea typeface="Times New Roman"/>
                          <a:cs typeface="Times New Roman"/>
                        </a:rPr>
                        <a:t>Mal</a:t>
                      </a:r>
                      <a:endParaRPr lang="tr-TR" sz="1000">
                        <a:latin typeface="Calibri"/>
                        <a:ea typeface="Calibri"/>
                        <a:cs typeface="Times New Roman"/>
                      </a:endParaRPr>
                    </a:p>
                  </a:txBody>
                  <a:tcPr marL="60590" marR="60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900">
                          <a:latin typeface="Arial"/>
                          <a:ea typeface="Times New Roman"/>
                          <a:cs typeface="Times New Roman"/>
                        </a:rPr>
                        <a:t>Açık</a:t>
                      </a:r>
                      <a:endParaRPr lang="tr-TR" sz="1000">
                        <a:latin typeface="Calibri"/>
                        <a:ea typeface="Calibri"/>
                        <a:cs typeface="Times New Roman"/>
                      </a:endParaRPr>
                    </a:p>
                  </a:txBody>
                  <a:tcPr marL="60590" marR="60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900">
                          <a:latin typeface="Arial"/>
                          <a:ea typeface="Times New Roman"/>
                          <a:cs typeface="Times New Roman"/>
                        </a:rPr>
                        <a:t>36 KALEMDEN OLUŞAN SEBZE MEYVE ÜRÜNLERİ</a:t>
                      </a:r>
                      <a:endParaRPr lang="tr-TR" sz="1000">
                        <a:latin typeface="Calibri"/>
                        <a:ea typeface="Calibri"/>
                        <a:cs typeface="Times New Roman"/>
                      </a:endParaRPr>
                    </a:p>
                  </a:txBody>
                  <a:tcPr marL="60590" marR="60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953">
                <a:tc>
                  <a:txBody>
                    <a:bodyPr/>
                    <a:lstStyle/>
                    <a:p>
                      <a:pPr algn="just">
                        <a:lnSpc>
                          <a:spcPct val="115000"/>
                        </a:lnSpc>
                        <a:spcAft>
                          <a:spcPts val="1000"/>
                        </a:spcAft>
                      </a:pPr>
                      <a:r>
                        <a:rPr lang="tr-TR" sz="900">
                          <a:latin typeface="Arial"/>
                          <a:ea typeface="Times New Roman"/>
                          <a:cs typeface="Times New Roman"/>
                        </a:rPr>
                        <a:t>2015/165101</a:t>
                      </a:r>
                      <a:endParaRPr lang="tr-TR" sz="1000">
                        <a:latin typeface="Calibri"/>
                        <a:ea typeface="Calibri"/>
                        <a:cs typeface="Times New Roman"/>
                      </a:endParaRPr>
                    </a:p>
                  </a:txBody>
                  <a:tcPr marL="60590" marR="60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900">
                          <a:latin typeface="Arial"/>
                          <a:ea typeface="Times New Roman"/>
                          <a:cs typeface="Times New Roman"/>
                        </a:rPr>
                        <a:t>Mal</a:t>
                      </a:r>
                      <a:endParaRPr lang="tr-TR" sz="1000">
                        <a:latin typeface="Calibri"/>
                        <a:ea typeface="Calibri"/>
                        <a:cs typeface="Times New Roman"/>
                      </a:endParaRPr>
                    </a:p>
                  </a:txBody>
                  <a:tcPr marL="60590" marR="60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900">
                          <a:latin typeface="Arial"/>
                          <a:ea typeface="Times New Roman"/>
                          <a:cs typeface="Times New Roman"/>
                        </a:rPr>
                        <a:t>Açık</a:t>
                      </a:r>
                      <a:endParaRPr lang="tr-TR" sz="1000">
                        <a:latin typeface="Calibri"/>
                        <a:ea typeface="Calibri"/>
                        <a:cs typeface="Times New Roman"/>
                      </a:endParaRPr>
                    </a:p>
                  </a:txBody>
                  <a:tcPr marL="60590" marR="60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900" dirty="0">
                          <a:latin typeface="Arial"/>
                          <a:ea typeface="Times New Roman"/>
                          <a:cs typeface="Times New Roman"/>
                        </a:rPr>
                        <a:t>135 KALEMDEN OLUŞAN SPOR ALET VE MALZEMELERİ</a:t>
                      </a:r>
                      <a:endParaRPr lang="tr-TR" sz="1000" dirty="0">
                        <a:latin typeface="Calibri"/>
                        <a:ea typeface="Calibri"/>
                        <a:cs typeface="Times New Roman"/>
                      </a:endParaRPr>
                    </a:p>
                  </a:txBody>
                  <a:tcPr marL="60590" marR="60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1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Arial" pitchFamily="34" charset="0"/>
                <a:ea typeface="Calibri" pitchFamily="34" charset="0"/>
                <a:cs typeface="Arial" pitchFamily="34" charset="0"/>
              </a:rPr>
              <a:t>Başkanlığımız tarafından 2015 yılında Yapılan İhaleler;</a:t>
            </a:r>
            <a:endParaRPr kumimoji="0" 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1143000" y="0"/>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289" name="Rectangle 1"/>
          <p:cNvSpPr>
            <a:spLocks noChangeArrowheads="1"/>
          </p:cNvSpPr>
          <p:nvPr/>
        </p:nvSpPr>
        <p:spPr bwMode="auto">
          <a:xfrm>
            <a:off x="228600" y="1352550"/>
            <a:ext cx="86106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Üniversitemiz </a:t>
            </a:r>
            <a:r>
              <a:rPr kumimoji="0" lang="tr-TR"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Kezer</a:t>
            </a:r>
            <a:r>
              <a:rPr kumimoji="0" lang="tr-T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tr-TR"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kampüsünde</a:t>
            </a:r>
            <a:r>
              <a:rPr kumimoji="0" lang="tr-T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Başkanlığımız ile aynı binada hizmet veren Sağlık Merkezi oluşturulmuştur. Öğrencilerimiz, çalışanlarımız ve yakınları için sağlık hizmetleri Sağlık Kültür ve Spor Daire Başkanlığı tarafından bu sağlık biriminde verilmektedir. Sağlık Birimimizde, Yüksek Öğretim Kurulunca belirlenen "Yüksek Öğretim Öğrencilerinin Sağlık Hizmetlerinden Yararlandırılmasına İlişkin Uygulama Esasları"na uyulmaktadır.Başkanlığımız bünyesinde bulunan Sağlık Hizmetleri Biriminde 1 psikolog ,1 Diyetisyen ve 3 Hemşire  ile hizmet verilmektedir</a:t>
            </a:r>
            <a:r>
              <a:rPr lang="tr-TR" sz="1400" dirty="0" smtClean="0">
                <a:latin typeface="Arial" pitchFamily="34" charset="0"/>
                <a:ea typeface="Calibri" pitchFamily="34" charset="0"/>
                <a:cs typeface="Arial" pitchFamily="34" charset="0"/>
              </a:rPr>
              <a:t>.</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Dikdörtgen"/>
          <p:cNvSpPr/>
          <p:nvPr/>
        </p:nvSpPr>
        <p:spPr>
          <a:xfrm>
            <a:off x="609600" y="514350"/>
            <a:ext cx="1776448" cy="369332"/>
          </a:xfrm>
          <a:prstGeom prst="rect">
            <a:avLst/>
          </a:prstGeom>
        </p:spPr>
        <p:txBody>
          <a:bodyPr wrap="none">
            <a:spAutoFit/>
          </a:bodyPr>
          <a:lstStyle/>
          <a:p>
            <a:r>
              <a:rPr lang="tr-TR" b="1" dirty="0" smtClean="0"/>
              <a:t>Sağlık Hizmetleri</a:t>
            </a:r>
            <a:endParaRPr lang="tr-TR" dirty="0"/>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1143000" y="0"/>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266" name="Rectangle 2"/>
          <p:cNvSpPr>
            <a:spLocks noChangeArrowheads="1"/>
          </p:cNvSpPr>
          <p:nvPr/>
        </p:nvSpPr>
        <p:spPr bwMode="auto">
          <a:xfrm>
            <a:off x="152400" y="285750"/>
            <a:ext cx="8686800" cy="24468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685800" algn="l"/>
              </a:tabLst>
            </a:pPr>
            <a:r>
              <a:rPr kumimoji="0" lang="tr-TR" sz="11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KURUMSAL KABİLİYET ve KAPASİTENİN DEĞERLENDİRİLMESİ</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kumimoji="0" lang="tr-T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______________________________________________________________________</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kumimoji="0" lang="tr-TR" sz="11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 Üstünlükler</a:t>
            </a:r>
          </a:p>
          <a:p>
            <a:pPr lvl="0">
              <a:buFont typeface="Arial" pitchFamily="34" charset="0"/>
              <a:buChar char="•"/>
            </a:pPr>
            <a:r>
              <a:rPr lang="tr-TR" sz="1200" dirty="0" smtClean="0"/>
              <a:t>Sağlık Kültür ve Spor Daire Başkanlığının kendi bütçesinin olması,</a:t>
            </a:r>
          </a:p>
          <a:p>
            <a:pPr lvl="0">
              <a:buFont typeface="Arial" pitchFamily="34" charset="0"/>
              <a:buChar char="•"/>
            </a:pPr>
            <a:r>
              <a:rPr lang="tr-TR" sz="1200" dirty="0" smtClean="0"/>
              <a:t>Yemek ve yurt ücretlerinin ekonomik olması</a:t>
            </a:r>
          </a:p>
          <a:p>
            <a:pPr lvl="0">
              <a:buFont typeface="Arial" pitchFamily="34" charset="0"/>
              <a:buChar char="•"/>
            </a:pPr>
            <a:r>
              <a:rPr lang="tr-TR" sz="1200" dirty="0" smtClean="0"/>
              <a:t>Öğrenci odaklı çalışılması</a:t>
            </a:r>
          </a:p>
          <a:p>
            <a:pPr lvl="0">
              <a:buFont typeface="Arial" pitchFamily="34" charset="0"/>
              <a:buChar char="•"/>
            </a:pPr>
            <a:r>
              <a:rPr lang="tr-TR" sz="1200" dirty="0" smtClean="0"/>
              <a:t>Öğrencilere rehberlik edecek psikolojik danışman olması</a:t>
            </a:r>
          </a:p>
          <a:p>
            <a:pPr lvl="0">
              <a:buFont typeface="Arial" pitchFamily="34" charset="0"/>
              <a:buChar char="•"/>
            </a:pPr>
            <a:r>
              <a:rPr lang="tr-TR" sz="1200" dirty="0" smtClean="0"/>
              <a:t>Sağlık Kültür ve Spor Daire Başkanlığı bütçesinde burs olanaklarının olması</a:t>
            </a:r>
          </a:p>
          <a:p>
            <a:pPr lvl="0">
              <a:buFont typeface="Arial" pitchFamily="34" charset="0"/>
              <a:buChar char="•"/>
            </a:pPr>
            <a:r>
              <a:rPr lang="tr-TR" sz="1200" dirty="0" smtClean="0"/>
              <a:t>Gelir çeşitliliğine sahip olunması</a:t>
            </a:r>
          </a:p>
          <a:p>
            <a:pPr lvl="0">
              <a:buFont typeface="Arial" pitchFamily="34" charset="0"/>
              <a:buChar char="•"/>
            </a:pPr>
            <a:r>
              <a:rPr lang="tr-TR" sz="1200" dirty="0" smtClean="0"/>
              <a:t>Ücretsiz sağlık hizmeti verilmesi</a:t>
            </a:r>
          </a:p>
          <a:p>
            <a:pPr lvl="0">
              <a:buFont typeface="Arial" pitchFamily="34" charset="0"/>
              <a:buChar char="•"/>
            </a:pPr>
            <a:r>
              <a:rPr lang="tr-TR" sz="1200" dirty="0" smtClean="0"/>
              <a:t>Öğrenci topluluklarımız ile sivil toplum kuruluşları arasında köprü görevi yapması</a:t>
            </a:r>
          </a:p>
          <a:p>
            <a:pPr lvl="0">
              <a:buFont typeface="Arial" pitchFamily="34" charset="0"/>
              <a:buChar char="•"/>
            </a:pPr>
            <a:r>
              <a:rPr lang="tr-TR" sz="1200" dirty="0" smtClean="0"/>
              <a:t>Hiyerarşik yapının sağlıklı olarak işlemesi. </a:t>
            </a: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1371600" y="0"/>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241" name="Rectangle 1"/>
          <p:cNvSpPr>
            <a:spLocks noChangeArrowheads="1"/>
          </p:cNvSpPr>
          <p:nvPr/>
        </p:nvSpPr>
        <p:spPr bwMode="auto">
          <a:xfrm>
            <a:off x="228600" y="285750"/>
            <a:ext cx="8686800" cy="32778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685800" algn="l"/>
              </a:tabLst>
            </a:pPr>
            <a:r>
              <a:rPr kumimoji="0" lang="tr-TR" sz="11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B- Zayıflıklar</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lvl="0">
              <a:buFont typeface="Arial" pitchFamily="34" charset="0"/>
              <a:buChar char="•"/>
            </a:pPr>
            <a:r>
              <a:rPr lang="tr-TR" sz="1400" dirty="0" smtClean="0"/>
              <a:t>Hizmet alımı Personel sayısının yetersiz oluşu</a:t>
            </a:r>
          </a:p>
          <a:p>
            <a:pPr lvl="0">
              <a:buFont typeface="Arial" pitchFamily="34" charset="0"/>
              <a:buChar char="•"/>
            </a:pPr>
            <a:r>
              <a:rPr lang="tr-TR" sz="1400" dirty="0" smtClean="0"/>
              <a:t>Personelin yeterli sayıda seminer ve kurslara gönderilememesi</a:t>
            </a:r>
          </a:p>
          <a:p>
            <a:pPr lvl="0">
              <a:buFont typeface="Arial" pitchFamily="34" charset="0"/>
              <a:buChar char="•"/>
            </a:pPr>
            <a:r>
              <a:rPr lang="tr-TR" sz="1400" dirty="0" smtClean="0"/>
              <a:t>Bütçe yetersizliğinden dolayı istenen bazı hedeflerin gerçekleşememesi (Akşam Yemeği çıkaramama,Kısmi Zamanlı Öğrenci çalıştıramama vb)</a:t>
            </a: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endParaRPr kumimoji="0" lang="tr-TR"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endParaRPr lang="tr-TR" sz="1400" b="1" dirty="0" smtClean="0">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endParaRPr kumimoji="0" lang="tr-TR"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endParaRPr lang="tr-TR" sz="1400" b="1" dirty="0" smtClean="0">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endParaRPr kumimoji="0" lang="tr-TR"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kumimoji="0" lang="tr-TR"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 Değerlendirme</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p>
            <a:r>
              <a:rPr lang="tr-TR" sz="1400" dirty="0" smtClean="0"/>
              <a:t>Başkanlığımız; öğrencilerin sosyal, kültürel, danışma ve rehberlik ile sosyal ihtiyaçlarını karşılayan bir hizmet birimi ve aynı zamanda eğitim- öğretimin desteklenmesi amacıyla bu alanda uygulama ve araştırmaların yapıldığı bir uygulama dairesidir. İhtiyaç duyulan teknik donanım, personel ihtiyaçlarının giderilmesi halinde birimimiz faaliyetlerini ve hizmetlerini en üst seviyede sunabilecektir.</a:t>
            </a:r>
            <a:endParaRPr lang="tr-TR" sz="1400" dirty="0"/>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200150"/>
            <a:ext cx="7772400" cy="304800"/>
          </a:xfrm>
        </p:spPr>
        <p:txBody>
          <a:bodyPr>
            <a:noAutofit/>
          </a:bodyPr>
          <a:lstStyle/>
          <a:p>
            <a:r>
              <a:rPr lang="tr-TR" sz="1600" dirty="0" smtClean="0">
                <a:latin typeface="Myriad Pro" pitchFamily="34" charset="0"/>
              </a:rPr>
              <a:t/>
            </a:r>
            <a:br>
              <a:rPr lang="tr-TR" sz="1600" dirty="0" smtClean="0">
                <a:latin typeface="Myriad Pro" pitchFamily="34" charset="0"/>
              </a:rPr>
            </a:br>
            <a:r>
              <a:rPr lang="tr-TR" sz="1600" dirty="0" smtClean="0">
                <a:latin typeface="Myriad Pro" pitchFamily="34" charset="0"/>
              </a:rPr>
              <a:t/>
            </a:r>
            <a:br>
              <a:rPr lang="tr-TR" sz="1600" dirty="0" smtClean="0">
                <a:latin typeface="Myriad Pro" pitchFamily="34" charset="0"/>
              </a:rPr>
            </a:br>
            <a:r>
              <a:rPr lang="tr-TR" sz="1600" dirty="0" smtClean="0">
                <a:latin typeface="Myriad Pro" pitchFamily="34" charset="0"/>
              </a:rPr>
              <a:t/>
            </a:r>
            <a:br>
              <a:rPr lang="tr-TR" sz="1600" dirty="0" smtClean="0">
                <a:latin typeface="Myriad Pro" pitchFamily="34" charset="0"/>
              </a:rPr>
            </a:br>
            <a:r>
              <a:rPr lang="tr-TR" sz="1600" dirty="0" smtClean="0">
                <a:latin typeface="Myriad Pro" pitchFamily="34" charset="0"/>
              </a:rPr>
              <a:t>SAĞLIK KÜLTÜR SPOR DAİRE BAŞKANLIĞI</a:t>
            </a:r>
            <a:br>
              <a:rPr lang="tr-TR" sz="1600" dirty="0" smtClean="0">
                <a:latin typeface="Myriad Pro" pitchFamily="34" charset="0"/>
              </a:rPr>
            </a:br>
            <a:r>
              <a:rPr lang="tr-TR" sz="1600" dirty="0" smtClean="0">
                <a:latin typeface="Myriad Pro" pitchFamily="34" charset="0"/>
              </a:rPr>
              <a:t/>
            </a:r>
            <a:br>
              <a:rPr lang="tr-TR" sz="1600" dirty="0" smtClean="0">
                <a:latin typeface="Myriad Pro" pitchFamily="34" charset="0"/>
              </a:rPr>
            </a:br>
            <a:r>
              <a:rPr lang="tr-TR" sz="1600" dirty="0" smtClean="0">
                <a:latin typeface="Myriad Pro" pitchFamily="34" charset="0"/>
              </a:rPr>
              <a:t/>
            </a:r>
            <a:br>
              <a:rPr lang="tr-TR" sz="1600" dirty="0" smtClean="0">
                <a:latin typeface="Myriad Pro" pitchFamily="34" charset="0"/>
              </a:rPr>
            </a:br>
            <a:r>
              <a:rPr lang="tr-TR" sz="1600" dirty="0" smtClean="0">
                <a:latin typeface="Myriad Pro" pitchFamily="34" charset="0"/>
              </a:rPr>
              <a:t>2015 YILI BİRİM FAALİYET RAPORU</a:t>
            </a:r>
            <a:endParaRPr lang="tr-TR" sz="1600" dirty="0">
              <a:latin typeface="Myriad Pro" pitchFamily="34" charset="0"/>
            </a:endParaRPr>
          </a:p>
        </p:txBody>
      </p:sp>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9"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pic>
        <p:nvPicPr>
          <p:cNvPr id="1027" name="Picture 3" descr="C:\Users\HACCİALİ\Desktop\8.24-3 [Converted].png"/>
          <p:cNvPicPr>
            <a:picLocks noChangeAspect="1" noChangeArrowheads="1"/>
          </p:cNvPicPr>
          <p:nvPr/>
        </p:nvPicPr>
        <p:blipFill>
          <a:blip r:embed="rId3" cstate="print"/>
          <a:srcRect/>
          <a:stretch>
            <a:fillRect/>
          </a:stretch>
        </p:blipFill>
        <p:spPr bwMode="auto">
          <a:xfrm>
            <a:off x="152400" y="666750"/>
            <a:ext cx="1849102" cy="1722704"/>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02631"/>
            <a:ext cx="7772400" cy="1102519"/>
          </a:xfrm>
        </p:spPr>
        <p:txBody>
          <a:bodyPr>
            <a:normAutofit/>
          </a:bodyPr>
          <a:lstStyle/>
          <a:p>
            <a:r>
              <a:rPr lang="tr-TR" sz="3200" dirty="0" smtClean="0">
                <a:solidFill>
                  <a:schemeClr val="tx1">
                    <a:lumMod val="50000"/>
                    <a:lumOff val="50000"/>
                  </a:schemeClr>
                </a:solidFill>
              </a:rPr>
              <a:t>TEŞEKKÜRLER</a:t>
            </a:r>
            <a:endParaRPr lang="tr-TR" sz="3200" dirty="0">
              <a:solidFill>
                <a:schemeClr val="tx1">
                  <a:lumMod val="50000"/>
                  <a:lumOff val="50000"/>
                </a:schemeClr>
              </a:solidFill>
            </a:endParaRPr>
          </a:p>
        </p:txBody>
      </p:sp>
      <p:grpSp>
        <p:nvGrpSpPr>
          <p:cNvPr id="3" name="Group 5"/>
          <p:cNvGrpSpPr/>
          <p:nvPr/>
        </p:nvGrpSpPr>
        <p:grpSpPr>
          <a:xfrm>
            <a:off x="3124201" y="2162171"/>
            <a:ext cx="2920286" cy="762004"/>
            <a:chOff x="3373820" y="2387816"/>
            <a:chExt cx="2463087" cy="762004"/>
          </a:xfrm>
        </p:grpSpPr>
        <p:pic>
          <p:nvPicPr>
            <p:cNvPr id="4" name="Picture 3" descr="03_Braket_Single.png"/>
            <p:cNvPicPr>
              <a:picLocks noChangeAspect="1"/>
            </p:cNvPicPr>
            <p:nvPr/>
          </p:nvPicPr>
          <p:blipFill>
            <a:blip r:embed="rId3" cstate="print"/>
            <a:stretch>
              <a:fillRect/>
            </a:stretch>
          </p:blipFill>
          <p:spPr>
            <a:xfrm>
              <a:off x="3373820" y="2387816"/>
              <a:ext cx="100887" cy="762004"/>
            </a:xfrm>
            <a:prstGeom prst="rect">
              <a:avLst/>
            </a:prstGeom>
          </p:spPr>
        </p:pic>
        <p:pic>
          <p:nvPicPr>
            <p:cNvPr id="5" name="Picture 4" descr="03_Braket_Single.png"/>
            <p:cNvPicPr>
              <a:picLocks noChangeAspect="1"/>
            </p:cNvPicPr>
            <p:nvPr/>
          </p:nvPicPr>
          <p:blipFill>
            <a:blip r:embed="rId3" cstate="print"/>
            <a:stretch>
              <a:fillRect/>
            </a:stretch>
          </p:blipFill>
          <p:spPr>
            <a:xfrm rot="10800000">
              <a:off x="5736020" y="2387816"/>
              <a:ext cx="100887" cy="762004"/>
            </a:xfrm>
            <a:prstGeom prst="rect">
              <a:avLst/>
            </a:prstGeom>
          </p:spPr>
        </p:pic>
      </p:gr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1057275" y="1295400"/>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533" name="Rectangle 5"/>
          <p:cNvSpPr>
            <a:spLocks noChangeArrowheads="1"/>
          </p:cNvSpPr>
          <p:nvPr/>
        </p:nvSpPr>
        <p:spPr bwMode="auto">
          <a:xfrm>
            <a:off x="0" y="209550"/>
            <a:ext cx="8763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tab pos="449263" algn="l"/>
              </a:tabLst>
            </a:pP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Başkanlığımız 2547 sayılı Kanun’un 2880 sayılı Kanun’la değişik 46 ve 47’nci maddeleri uyarınca kurulmuş ve teşkilatlanması, yönetimi, çalışmaları, görevlilerin yetki ve sorumluluklarına ilişkin genel hükümler ilgili yönetmelikle belirlenmiştir.</a:t>
            </a:r>
          </a:p>
          <a:p>
            <a:pPr marL="0" marR="0" lvl="0" indent="449263" algn="just" defTabSz="914400" rtl="0" eaLnBrk="0" fontAlgn="base" latinLnBrk="0" hangingPunct="0">
              <a:lnSpc>
                <a:spcPct val="100000"/>
              </a:lnSpc>
              <a:spcBef>
                <a:spcPct val="0"/>
              </a:spcBef>
              <a:spcAft>
                <a:spcPct val="0"/>
              </a:spcAft>
              <a:buClrTx/>
              <a:buSzTx/>
              <a:buFontTx/>
              <a:buNone/>
              <a:tabLst>
                <a:tab pos="449263" algn="l"/>
              </a:tabLst>
            </a:pPr>
            <a:r>
              <a:rPr kumimoji="0" lang="tr-T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Yükseköğretim Kurumları </a:t>
            </a:r>
            <a:r>
              <a:rPr kumimoji="0" lang="tr-TR" sz="11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Mediko</a:t>
            </a:r>
            <a:r>
              <a:rPr kumimoji="0" lang="tr-T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-Sosyal Sağlık, Kültür ve Spor İşleri Dairesi Uygulama Yönetmeliği; 03.02.1984 tarih ve 18301 sayılı Resmi Gazetede yayınlanarak yürürlüğe girmiştir.</a:t>
            </a:r>
            <a:endPar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449263" algn="l"/>
              </a:tabLst>
            </a:pP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Mediko</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-Sosyal Kültür ve Spor İşleri Dairesi; Üniversitelerde hizmet verdiği kesimin bütünü için bir sağlık kuruluşu, öğrencilerin sosyal, kültürel danışma ve rehberlik ile spor ihtiyaçlarını karşılayan bir hizmet birimi ve aynı zamanda eğitim-öğretimin desteklenmesi amacıyla bu alanda uygulama ve araştırmaların yapıldığı bir uygulama dairesidir.  Öğrencilerimizin beslenme, barınma, sağlık, kültür ve spor faaliyetleri giderleri ile diğer giderler dediğimiz harcama kalemlerine ilişkin harcama yılı bütçesinin hazırlanması ve yıl içerisinde uygulaması işlemlerini takip eder. Sanatsal sergiler açar, konser, konferans, tiyatro ve benzeri sanat ve kültür alanlarında faaliyetler düzenler ve bu maksatla faaliyetlerde bulunan kuruluşlarla işbirliği yaparak, öğrencilerin daha geniş ölçüde sanat ve kültür faaliyetlerinden yararlanmalarını sağlar.  Öğrencilerin boş zamanlarında ilgi ve yeteneklerine göre sanat ve kültür çalışmaları yapmaları için resim, fotoğraf, el sanatları, halk oyunları, müzik ve benzeri faaliyet alanlarında kurslar açar, çalışma grupları oluşturur.Bu grupların üniversite içinde ve dışında konser, gösteri, sergi ve müsabaka gibi faaliyetlerde bulunmalarını veya bu tür etkinliklerde rol almalarını sağlar.</a:t>
            </a:r>
          </a:p>
          <a:p>
            <a:pPr marL="0" marR="0" lvl="0" indent="449263" algn="just" defTabSz="914400" rtl="0" eaLnBrk="0" fontAlgn="base" latinLnBrk="0" hangingPunct="0">
              <a:lnSpc>
                <a:spcPct val="100000"/>
              </a:lnSpc>
              <a:spcBef>
                <a:spcPct val="0"/>
              </a:spcBef>
              <a:spcAft>
                <a:spcPct val="0"/>
              </a:spcAft>
              <a:buClrTx/>
              <a:buSzTx/>
              <a:buFontTx/>
              <a:buNone/>
              <a:tabLst>
                <a:tab pos="449263" algn="l"/>
              </a:tabLst>
            </a:pP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5018 sayılı Kamu Mali Yönetimi ve Kontrol Kanununun 41’inci maddesi gereği hazırladığımız bu rapor Sağlık Kültür ve Spor Daire Başkanlığının faaliyet alanlarını kapsayan konularda planlama ve uygulamalar neticesinde elde edilen verilerin değerlendirilmesidir. İlerleyen süreçlerde daha iyi hizmet verebilmek adına yapabileceklerimizin neler olduğunu görmeyi ve daha sonrası için yapılacak plan ve uygulamaların bizi bir adım daha ileriye götürmesini amaçlamaktayız.</a:t>
            </a:r>
          </a:p>
          <a:p>
            <a:pPr marL="0" marR="0" lvl="0" indent="449263" algn="just" defTabSz="914400" rtl="0" eaLnBrk="0" fontAlgn="base" latinLnBrk="0" hangingPunct="0">
              <a:lnSpc>
                <a:spcPct val="100000"/>
              </a:lnSpc>
              <a:spcBef>
                <a:spcPct val="0"/>
              </a:spcBef>
              <a:spcAft>
                <a:spcPct val="0"/>
              </a:spcAft>
              <a:buClrTx/>
              <a:buSzTx/>
              <a:buFontTx/>
              <a:buNone/>
              <a:tabLst>
                <a:tab pos="449263" algn="l"/>
              </a:tabLst>
            </a:pP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Saygılarımla…</a:t>
            </a:r>
          </a:p>
          <a:p>
            <a:pPr marL="0" marR="0" lvl="0" indent="449263" algn="just" defTabSz="914400" rtl="0" eaLnBrk="0" fontAlgn="base" latinLnBrk="0" hangingPunct="0">
              <a:lnSpc>
                <a:spcPct val="100000"/>
              </a:lnSpc>
              <a:spcBef>
                <a:spcPct val="0"/>
              </a:spcBef>
              <a:spcAft>
                <a:spcPct val="0"/>
              </a:spcAft>
              <a:buClrTx/>
              <a:buSzTx/>
              <a:buFontTx/>
              <a:buNone/>
              <a:tabLst>
                <a:tab pos="449263" algn="l"/>
              </a:tabLst>
            </a:pP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449263" algn="just" defTabSz="914400" rtl="0" eaLnBrk="0" fontAlgn="base" latinLnBrk="0" hangingPunct="0">
              <a:lnSpc>
                <a:spcPct val="100000"/>
              </a:lnSpc>
              <a:spcBef>
                <a:spcPct val="0"/>
              </a:spcBef>
              <a:spcAft>
                <a:spcPct val="0"/>
              </a:spcAft>
              <a:buClrTx/>
              <a:buSzTx/>
              <a:buFontTx/>
              <a:buNone/>
              <a:tabLst>
                <a:tab pos="449263" algn="l"/>
              </a:tabLst>
            </a:pPr>
            <a:r>
              <a:rPr kumimoji="0" lang="tr-T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Selim KELEŞ</a:t>
            </a:r>
          </a:p>
          <a:p>
            <a:pPr marL="0" marR="0" lvl="0" indent="449263" algn="just" defTabSz="914400" rtl="0" eaLnBrk="0" fontAlgn="base" latinLnBrk="0" hangingPunct="0">
              <a:lnSpc>
                <a:spcPct val="100000"/>
              </a:lnSpc>
              <a:spcBef>
                <a:spcPct val="0"/>
              </a:spcBef>
              <a:spcAft>
                <a:spcPct val="0"/>
              </a:spcAft>
              <a:buClrTx/>
              <a:buSzTx/>
              <a:buFontTx/>
              <a:buNone/>
              <a:tabLst>
                <a:tab pos="449263" algn="l"/>
              </a:tabLst>
            </a:pPr>
            <a:r>
              <a:rPr lang="tr-TR" sz="1200" b="1" dirty="0" smtClean="0">
                <a:latin typeface="Arial" pitchFamily="34" charset="0"/>
                <a:cs typeface="Arial" pitchFamily="34" charset="0"/>
              </a:rPr>
              <a:t>   Daire Başkanı</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1219200" y="133350"/>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8 Tablo"/>
          <p:cNvGraphicFramePr>
            <a:graphicFrameLocks noGrp="1"/>
          </p:cNvGraphicFramePr>
          <p:nvPr>
            <p:extLst>
              <p:ext uri="{D42A27DB-BD31-4B8C-83A1-F6EECF244321}">
                <p14:modId xmlns:p14="http://schemas.microsoft.com/office/powerpoint/2010/main" xmlns="" val="2966750932"/>
              </p:ext>
            </p:extLst>
          </p:nvPr>
        </p:nvGraphicFramePr>
        <p:xfrm>
          <a:off x="457200" y="2952750"/>
          <a:ext cx="6019800" cy="1205340"/>
        </p:xfrm>
        <a:graphic>
          <a:graphicData uri="http://schemas.openxmlformats.org/drawingml/2006/table">
            <a:tbl>
              <a:tblPr/>
              <a:tblGrid>
                <a:gridCol w="675296"/>
                <a:gridCol w="3511792"/>
                <a:gridCol w="1832712"/>
              </a:tblGrid>
              <a:tr h="323232">
                <a:tc>
                  <a:txBody>
                    <a:bodyPr/>
                    <a:lstStyle/>
                    <a:p>
                      <a:pPr algn="ctr">
                        <a:lnSpc>
                          <a:spcPct val="115000"/>
                        </a:lnSpc>
                        <a:spcAft>
                          <a:spcPts val="0"/>
                        </a:spcAft>
                      </a:pPr>
                      <a:r>
                        <a:rPr lang="tr-TR" sz="1100" b="1" dirty="0" smtClean="0">
                          <a:solidFill>
                            <a:srgbClr val="FFFFFF"/>
                          </a:solidFill>
                          <a:latin typeface="Arial"/>
                          <a:ea typeface="Calibri"/>
                          <a:cs typeface="Times New Roman"/>
                        </a:rPr>
                        <a:t>SIRA NO</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tr-TR" sz="1100" b="1">
                          <a:solidFill>
                            <a:srgbClr val="FFFFFF"/>
                          </a:solidFill>
                          <a:latin typeface="Arial"/>
                          <a:ea typeface="Calibri"/>
                          <a:cs typeface="Times New Roman"/>
                        </a:rPr>
                        <a:t>KONUMU </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tr-TR" sz="1100" b="1" dirty="0">
                          <a:solidFill>
                            <a:srgbClr val="FFFFFF"/>
                          </a:solidFill>
                          <a:latin typeface="Arial"/>
                          <a:ea typeface="Calibri"/>
                          <a:cs typeface="Times New Roman"/>
                        </a:rPr>
                        <a:t>KİŞİ SAYISI</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273256">
                <a:tc>
                  <a:txBody>
                    <a:bodyPr/>
                    <a:lstStyle/>
                    <a:p>
                      <a:pPr algn="ctr">
                        <a:lnSpc>
                          <a:spcPct val="115000"/>
                        </a:lnSpc>
                        <a:spcAft>
                          <a:spcPts val="0"/>
                        </a:spcAft>
                      </a:pPr>
                      <a:r>
                        <a:rPr lang="tr-TR" sz="1100" dirty="0" smtClean="0">
                          <a:solidFill>
                            <a:srgbClr val="000000"/>
                          </a:solidFill>
                          <a:latin typeface="Arial"/>
                          <a:ea typeface="Calibri"/>
                          <a:cs typeface="Times New Roman"/>
                        </a:rPr>
                        <a:t>1</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solidFill>
                            <a:srgbClr val="000000"/>
                          </a:solidFill>
                          <a:latin typeface="Arial"/>
                          <a:ea typeface="Calibri"/>
                          <a:cs typeface="Times New Roman"/>
                        </a:rPr>
                        <a:t>657 S.K. Tabi Olarak Çalışan </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dirty="0" smtClean="0">
                          <a:solidFill>
                            <a:srgbClr val="000000"/>
                          </a:solidFill>
                          <a:latin typeface="Arial"/>
                          <a:ea typeface="Calibri"/>
                          <a:cs typeface="Times New Roman"/>
                        </a:rPr>
                        <a:t>31</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256">
                <a:tc>
                  <a:txBody>
                    <a:bodyPr/>
                    <a:lstStyle/>
                    <a:p>
                      <a:pPr algn="ctr">
                        <a:lnSpc>
                          <a:spcPct val="115000"/>
                        </a:lnSpc>
                        <a:spcAft>
                          <a:spcPts val="0"/>
                        </a:spcAft>
                      </a:pPr>
                      <a:r>
                        <a:rPr lang="tr-TR" sz="1100" smtClean="0">
                          <a:solidFill>
                            <a:srgbClr val="000000"/>
                          </a:solidFill>
                          <a:latin typeface="Arial"/>
                          <a:ea typeface="Calibri"/>
                          <a:cs typeface="Times New Roman"/>
                        </a:rPr>
                        <a:t>2</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solidFill>
                            <a:srgbClr val="000000"/>
                          </a:solidFill>
                          <a:latin typeface="Arial"/>
                          <a:ea typeface="Calibri"/>
                          <a:cs typeface="Times New Roman"/>
                        </a:rPr>
                        <a:t>Hizmet Alımı </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dirty="0" smtClean="0">
                          <a:solidFill>
                            <a:srgbClr val="000000"/>
                          </a:solidFill>
                          <a:latin typeface="Arial"/>
                          <a:ea typeface="Calibri"/>
                          <a:cs typeface="Times New Roman"/>
                        </a:rPr>
                        <a:t>41</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256">
                <a:tc gridSpan="2">
                  <a:txBody>
                    <a:bodyPr/>
                    <a:lstStyle/>
                    <a:p>
                      <a:pPr>
                        <a:lnSpc>
                          <a:spcPct val="115000"/>
                        </a:lnSpc>
                        <a:spcAft>
                          <a:spcPts val="0"/>
                        </a:spcAft>
                      </a:pPr>
                      <a:r>
                        <a:rPr lang="tr-TR" sz="1100" b="1" dirty="0" smtClean="0">
                          <a:solidFill>
                            <a:srgbClr val="000000"/>
                          </a:solidFill>
                          <a:latin typeface="Arial"/>
                          <a:ea typeface="Calibri"/>
                          <a:cs typeface="Times New Roman"/>
                        </a:rPr>
                        <a:t>TOPLAM </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15000"/>
                        </a:lnSpc>
                        <a:spcAft>
                          <a:spcPts val="0"/>
                        </a:spcAft>
                      </a:pPr>
                      <a:r>
                        <a:rPr lang="tr-TR" sz="1100" dirty="0" smtClean="0">
                          <a:solidFill>
                            <a:srgbClr val="000000"/>
                          </a:solidFill>
                          <a:latin typeface="Arial"/>
                          <a:ea typeface="Calibri"/>
                          <a:cs typeface="Times New Roman"/>
                        </a:rPr>
                        <a:t>72</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601" name="Rectangle 1"/>
          <p:cNvSpPr>
            <a:spLocks noChangeArrowheads="1"/>
          </p:cNvSpPr>
          <p:nvPr/>
        </p:nvSpPr>
        <p:spPr bwMode="auto">
          <a:xfrm>
            <a:off x="381000" y="133350"/>
            <a:ext cx="8534400" cy="26468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49263" algn="l"/>
              </a:tabLst>
            </a:pPr>
            <a:r>
              <a:rPr kumimoji="0" lang="tr-TR" sz="11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Örgüt Yapısı</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l"/>
              </a:tabLst>
            </a:pPr>
            <a:r>
              <a:rPr kumimoji="0" lang="tr-TR" sz="1800" b="1" i="1" u="none" strike="noStrike" cap="none" normalizeH="0" baseline="0" dirty="0" smtClean="0">
                <a:ln>
                  <a:noFill/>
                </a:ln>
                <a:solidFill>
                  <a:schemeClr val="tx1"/>
                </a:solidFill>
                <a:effectLst/>
                <a:latin typeface="Arial" pitchFamily="34" charset="0"/>
                <a:cs typeface="Arial" pitchFamily="34" charset="0"/>
              </a:rPr>
              <a:t>Başkanlığımız;</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l"/>
              </a:tabLst>
            </a:pPr>
            <a:r>
              <a:rPr kumimoji="0" lang="tr-TR" sz="1800" b="1" i="0" u="none" strike="noStrike" cap="none" normalizeH="0" baseline="0" dirty="0" smtClean="0">
                <a:ln>
                  <a:noFill/>
                </a:ln>
                <a:solidFill>
                  <a:srgbClr val="000000"/>
                </a:solidFill>
                <a:effectLst/>
                <a:latin typeface="Arial" pitchFamily="34" charset="0"/>
                <a:cs typeface="Arial" pitchFamily="34" charset="0"/>
              </a:rPr>
              <a:t>1</a:t>
            </a:r>
            <a:r>
              <a:rPr kumimoji="0" lang="tr-TR" sz="1800" b="0" i="0" u="none" strike="noStrike" cap="none" normalizeH="0" baseline="0" dirty="0" smtClean="0">
                <a:ln>
                  <a:noFill/>
                </a:ln>
                <a:solidFill>
                  <a:srgbClr val="000000"/>
                </a:solidFill>
                <a:effectLst/>
                <a:latin typeface="Arial" pitchFamily="34" charset="0"/>
                <a:cs typeface="Arial" pitchFamily="34" charset="0"/>
              </a:rPr>
              <a:t>- Beslenme Hizmetleri Birimi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l"/>
              </a:tabLst>
            </a:pPr>
            <a:r>
              <a:rPr kumimoji="0" lang="tr-TR" sz="1800" b="1" i="0" u="none" strike="noStrike" cap="none" normalizeH="0" baseline="0" dirty="0" smtClean="0">
                <a:ln>
                  <a:noFill/>
                </a:ln>
                <a:solidFill>
                  <a:schemeClr val="tx1"/>
                </a:solidFill>
                <a:effectLst/>
                <a:latin typeface="Arial" pitchFamily="34" charset="0"/>
                <a:cs typeface="Arial" pitchFamily="34" charset="0"/>
              </a:rPr>
              <a:t>2- </a:t>
            </a:r>
            <a:r>
              <a:rPr kumimoji="0" lang="tr-TR" sz="1800" b="0" i="0" u="none" strike="noStrike" cap="none" normalizeH="0" baseline="0" dirty="0" smtClean="0">
                <a:ln>
                  <a:noFill/>
                </a:ln>
                <a:solidFill>
                  <a:schemeClr val="tx1"/>
                </a:solidFill>
                <a:effectLst/>
                <a:latin typeface="Arial" pitchFamily="34" charset="0"/>
                <a:cs typeface="Arial" pitchFamily="34" charset="0"/>
              </a:rPr>
              <a:t>Kültür – Sanat ve Sosyal Hizmetler Birimi			</a:t>
            </a:r>
          </a:p>
          <a:p>
            <a:pPr marL="0" marR="0" lvl="0" indent="0" algn="l" defTabSz="914400" rtl="0" eaLnBrk="0" fontAlgn="base" latinLnBrk="0" hangingPunct="0">
              <a:lnSpc>
                <a:spcPct val="100000"/>
              </a:lnSpc>
              <a:spcBef>
                <a:spcPct val="0"/>
              </a:spcBef>
              <a:spcAft>
                <a:spcPct val="0"/>
              </a:spcAft>
              <a:buClrTx/>
              <a:buSzTx/>
              <a:buFontTx/>
              <a:buNone/>
              <a:tabLst>
                <a:tab pos="449263" algn="l"/>
              </a:tabLst>
            </a:pPr>
            <a:r>
              <a:rPr kumimoji="0" lang="tr-TR" sz="1800" b="1" i="0" u="none" strike="noStrike" cap="none" normalizeH="0" baseline="0" dirty="0" smtClean="0">
                <a:ln>
                  <a:noFill/>
                </a:ln>
                <a:solidFill>
                  <a:srgbClr val="000000"/>
                </a:solidFill>
                <a:effectLst/>
                <a:latin typeface="Arial" pitchFamily="34" charset="0"/>
                <a:cs typeface="Arial" pitchFamily="34" charset="0"/>
              </a:rPr>
              <a:t>3</a:t>
            </a:r>
            <a:r>
              <a:rPr kumimoji="0" lang="tr-TR" sz="1800" b="0" i="0" u="none" strike="noStrike" cap="none" normalizeH="0" baseline="0" dirty="0" smtClean="0">
                <a:ln>
                  <a:noFill/>
                </a:ln>
                <a:solidFill>
                  <a:srgbClr val="000000"/>
                </a:solidFill>
                <a:effectLst/>
                <a:latin typeface="Arial" pitchFamily="34" charset="0"/>
                <a:cs typeface="Arial" pitchFamily="34" charset="0"/>
              </a:rPr>
              <a:t>- Spor Hizmetleri Birimi</a:t>
            </a:r>
            <a:br>
              <a:rPr kumimoji="0" lang="tr-TR" sz="1800" b="0" i="0" u="none" strike="noStrike" cap="none" normalizeH="0" baseline="0" dirty="0" smtClean="0">
                <a:ln>
                  <a:noFill/>
                </a:ln>
                <a:solidFill>
                  <a:srgbClr val="000000"/>
                </a:solidFill>
                <a:effectLst/>
                <a:latin typeface="Arial" pitchFamily="34" charset="0"/>
                <a:cs typeface="Arial" pitchFamily="34" charset="0"/>
              </a:rPr>
            </a:br>
            <a:r>
              <a:rPr kumimoji="0" lang="tr-TR" sz="1800" b="1" i="0" u="none" strike="noStrike" cap="none" normalizeH="0" baseline="0" dirty="0" smtClean="0">
                <a:ln>
                  <a:noFill/>
                </a:ln>
                <a:solidFill>
                  <a:srgbClr val="000000"/>
                </a:solidFill>
                <a:effectLst/>
                <a:latin typeface="Arial" pitchFamily="34" charset="0"/>
                <a:cs typeface="Arial" pitchFamily="34" charset="0"/>
              </a:rPr>
              <a:t>4- </a:t>
            </a:r>
            <a:r>
              <a:rPr kumimoji="0" lang="tr-TR" sz="1800" b="0" i="0" u="none" strike="noStrike" cap="none" normalizeH="0" baseline="0" dirty="0" smtClean="0">
                <a:ln>
                  <a:noFill/>
                </a:ln>
                <a:solidFill>
                  <a:srgbClr val="000000"/>
                </a:solidFill>
                <a:effectLst/>
                <a:latin typeface="Arial" pitchFamily="34" charset="0"/>
                <a:cs typeface="Arial" pitchFamily="34" charset="0"/>
              </a:rPr>
              <a:t>Sağlık Hizmetleri Birimi</a:t>
            </a:r>
            <a:br>
              <a:rPr kumimoji="0" lang="tr-TR" sz="1800" b="0" i="0" u="none" strike="noStrike" cap="none" normalizeH="0" baseline="0" dirty="0" smtClean="0">
                <a:ln>
                  <a:noFill/>
                </a:ln>
                <a:solidFill>
                  <a:srgbClr val="000000"/>
                </a:solidFill>
                <a:effectLst/>
                <a:latin typeface="Arial" pitchFamily="34" charset="0"/>
                <a:cs typeface="Arial" pitchFamily="34" charset="0"/>
              </a:rPr>
            </a:br>
            <a:r>
              <a:rPr kumimoji="0" lang="tr-TR" sz="1800" b="1" i="0" u="none" strike="noStrike" cap="none" normalizeH="0" baseline="0" dirty="0" smtClean="0">
                <a:ln>
                  <a:noFill/>
                </a:ln>
                <a:solidFill>
                  <a:srgbClr val="000000"/>
                </a:solidFill>
                <a:effectLst/>
                <a:latin typeface="Arial" pitchFamily="34" charset="0"/>
                <a:cs typeface="Arial" pitchFamily="34" charset="0"/>
              </a:rPr>
              <a:t>5- </a:t>
            </a:r>
            <a:r>
              <a:rPr kumimoji="0" lang="tr-TR" sz="1800" b="0" i="0" u="none" strike="noStrike" cap="none" normalizeH="0" baseline="0" dirty="0" smtClean="0">
                <a:ln>
                  <a:noFill/>
                </a:ln>
                <a:solidFill>
                  <a:srgbClr val="000000"/>
                </a:solidFill>
                <a:effectLst/>
                <a:latin typeface="Arial" pitchFamily="34" charset="0"/>
                <a:cs typeface="Arial" pitchFamily="34" charset="0"/>
              </a:rPr>
              <a:t>Satın alma, Tahakkuk ve Ayniyat Birimi</a:t>
            </a:r>
            <a:br>
              <a:rPr kumimoji="0" lang="tr-TR" sz="1800" b="0" i="0" u="none" strike="noStrike" cap="none" normalizeH="0" baseline="0" dirty="0" smtClean="0">
                <a:ln>
                  <a:noFill/>
                </a:ln>
                <a:solidFill>
                  <a:srgbClr val="000000"/>
                </a:solidFill>
                <a:effectLst/>
                <a:latin typeface="Arial" pitchFamily="34" charset="0"/>
                <a:cs typeface="Arial" pitchFamily="34" charset="0"/>
              </a:rPr>
            </a:br>
            <a:r>
              <a:rPr kumimoji="0" lang="tr-TR" sz="1800" b="1" i="0" u="none" strike="noStrike" cap="none" normalizeH="0" baseline="0" dirty="0" smtClean="0">
                <a:ln>
                  <a:noFill/>
                </a:ln>
                <a:solidFill>
                  <a:srgbClr val="000000"/>
                </a:solidFill>
                <a:effectLst/>
                <a:latin typeface="Arial" pitchFamily="34" charset="0"/>
                <a:cs typeface="Arial" pitchFamily="34" charset="0"/>
              </a:rPr>
              <a:t>6-</a:t>
            </a:r>
            <a:r>
              <a:rPr kumimoji="0" lang="tr-TR" sz="1800" b="0" i="0" u="none" strike="noStrike" cap="none" normalizeH="0" baseline="0" dirty="0" smtClean="0">
                <a:ln>
                  <a:noFill/>
                </a:ln>
                <a:solidFill>
                  <a:srgbClr val="000000"/>
                </a:solidFill>
                <a:effectLst/>
                <a:latin typeface="Arial" pitchFamily="34" charset="0"/>
                <a:cs typeface="Arial" pitchFamily="34" charset="0"/>
              </a:rPr>
              <a:t> Öğrenci</a:t>
            </a:r>
            <a:r>
              <a:rPr kumimoji="0" lang="tr-TR" sz="1800" b="1" i="0" u="none" strike="noStrike" cap="none" normalizeH="0" baseline="0" dirty="0" smtClean="0">
                <a:ln>
                  <a:noFill/>
                </a:ln>
                <a:solidFill>
                  <a:srgbClr val="000000"/>
                </a:solidFill>
                <a:effectLst/>
                <a:latin typeface="Arial" pitchFamily="34" charset="0"/>
                <a:cs typeface="Arial" pitchFamily="34" charset="0"/>
              </a:rPr>
              <a:t> </a:t>
            </a:r>
            <a:r>
              <a:rPr kumimoji="0" lang="tr-TR" sz="1800" b="0" i="0" u="none" strike="noStrike" cap="none" normalizeH="0" baseline="0" dirty="0" smtClean="0">
                <a:ln>
                  <a:noFill/>
                </a:ln>
                <a:solidFill>
                  <a:srgbClr val="000000"/>
                </a:solidFill>
                <a:effectLst/>
                <a:latin typeface="Arial" pitchFamily="34" charset="0"/>
                <a:cs typeface="Arial" pitchFamily="34" charset="0"/>
              </a:rPr>
              <a:t>Yurtları Birimi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l"/>
              </a:tabLst>
            </a:pPr>
            <a:r>
              <a:rPr kumimoji="0" lang="tr-TR" sz="1800" b="0" i="0" u="none" strike="noStrike" cap="none" normalizeH="0" baseline="0" dirty="0" smtClean="0">
                <a:ln>
                  <a:noFill/>
                </a:ln>
                <a:solidFill>
                  <a:srgbClr val="000000"/>
                </a:solidFill>
                <a:effectLst/>
                <a:latin typeface="Arial" pitchFamily="34" charset="0"/>
                <a:cs typeface="Arial" pitchFamily="34" charset="0"/>
              </a:rPr>
              <a:t>7- Sosyal Tesisler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l"/>
              </a:tabLst>
            </a:pPr>
            <a:r>
              <a:rPr kumimoji="0" lang="tr-TR"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olmak üzere 7 birimden oluşmuştur.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1219200" y="0"/>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8 Tablo"/>
          <p:cNvGraphicFramePr>
            <a:graphicFrameLocks noGrp="1"/>
          </p:cNvGraphicFramePr>
          <p:nvPr/>
        </p:nvGraphicFramePr>
        <p:xfrm>
          <a:off x="609600" y="590550"/>
          <a:ext cx="5141225" cy="3299287"/>
        </p:xfrm>
        <a:graphic>
          <a:graphicData uri="http://schemas.openxmlformats.org/drawingml/2006/table">
            <a:tbl>
              <a:tblPr/>
              <a:tblGrid>
                <a:gridCol w="562797"/>
                <a:gridCol w="3132866"/>
                <a:gridCol w="1445562"/>
              </a:tblGrid>
              <a:tr h="203684">
                <a:tc>
                  <a:txBody>
                    <a:bodyPr/>
                    <a:lstStyle/>
                    <a:p>
                      <a:pPr algn="ctr">
                        <a:lnSpc>
                          <a:spcPct val="115000"/>
                        </a:lnSpc>
                        <a:spcAft>
                          <a:spcPts val="0"/>
                        </a:spcAft>
                      </a:pPr>
                      <a:r>
                        <a:rPr lang="tr-TR" sz="1100" b="1" dirty="0">
                          <a:solidFill>
                            <a:schemeClr val="tx1">
                              <a:lumMod val="95000"/>
                              <a:lumOff val="5000"/>
                            </a:schemeClr>
                          </a:solidFill>
                          <a:latin typeface="Arial"/>
                          <a:ea typeface="Calibri"/>
                          <a:cs typeface="Times New Roman"/>
                        </a:rPr>
                        <a:t>SIRA NO</a:t>
                      </a:r>
                      <a:endParaRPr lang="tr-TR" sz="1100" dirty="0">
                        <a:solidFill>
                          <a:schemeClr val="tx1">
                            <a:lumMod val="95000"/>
                            <a:lumOff val="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b="1" dirty="0">
                          <a:solidFill>
                            <a:schemeClr val="tx1">
                              <a:lumMod val="95000"/>
                              <a:lumOff val="5000"/>
                            </a:schemeClr>
                          </a:solidFill>
                          <a:latin typeface="Arial"/>
                          <a:ea typeface="Calibri"/>
                          <a:cs typeface="Times New Roman"/>
                        </a:rPr>
                        <a:t>KADRO </a:t>
                      </a:r>
                      <a:endParaRPr lang="tr-TR" sz="1100" dirty="0">
                        <a:solidFill>
                          <a:schemeClr val="tx1">
                            <a:lumMod val="95000"/>
                            <a:lumOff val="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b="1" dirty="0">
                          <a:solidFill>
                            <a:schemeClr val="tx1">
                              <a:lumMod val="95000"/>
                              <a:lumOff val="5000"/>
                            </a:schemeClr>
                          </a:solidFill>
                          <a:latin typeface="Arial"/>
                          <a:ea typeface="Calibri"/>
                          <a:cs typeface="Times New Roman"/>
                        </a:rPr>
                        <a:t>KİŞİ SAYISI</a:t>
                      </a:r>
                      <a:endParaRPr lang="tr-TR" sz="1100" dirty="0">
                        <a:solidFill>
                          <a:schemeClr val="tx1">
                            <a:lumMod val="95000"/>
                            <a:lumOff val="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494">
                <a:tc>
                  <a:txBody>
                    <a:bodyPr/>
                    <a:lstStyle/>
                    <a:p>
                      <a:pPr algn="ctr">
                        <a:lnSpc>
                          <a:spcPct val="115000"/>
                        </a:lnSpc>
                        <a:spcAft>
                          <a:spcPts val="0"/>
                        </a:spcAft>
                      </a:pPr>
                      <a:r>
                        <a:rPr lang="tr-TR" sz="1100">
                          <a:solidFill>
                            <a:srgbClr val="000000"/>
                          </a:solidFill>
                          <a:latin typeface="Arial"/>
                          <a:ea typeface="Calibri"/>
                          <a:cs typeface="Times New Roman"/>
                        </a:rPr>
                        <a:t>1</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solidFill>
                            <a:srgbClr val="000000"/>
                          </a:solidFill>
                          <a:latin typeface="Arial"/>
                          <a:ea typeface="Calibri"/>
                          <a:cs typeface="Times New Roman"/>
                        </a:rPr>
                        <a:t>Daire Başkanı </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dirty="0">
                          <a:solidFill>
                            <a:srgbClr val="000000"/>
                          </a:solidFill>
                          <a:latin typeface="Arial"/>
                          <a:ea typeface="Calibri"/>
                          <a:cs typeface="Times New Roman"/>
                        </a:rPr>
                        <a:t>1</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0">
                <a:tc>
                  <a:txBody>
                    <a:bodyPr/>
                    <a:lstStyle/>
                    <a:p>
                      <a:pPr algn="ctr">
                        <a:lnSpc>
                          <a:spcPct val="115000"/>
                        </a:lnSpc>
                        <a:spcAft>
                          <a:spcPts val="0"/>
                        </a:spcAft>
                      </a:pPr>
                      <a:r>
                        <a:rPr lang="tr-TR" sz="1100">
                          <a:solidFill>
                            <a:srgbClr val="000000"/>
                          </a:solidFill>
                          <a:latin typeface="Arial"/>
                          <a:ea typeface="Calibri"/>
                          <a:cs typeface="Times New Roman"/>
                        </a:rPr>
                        <a:t>2</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solidFill>
                            <a:srgbClr val="000000"/>
                          </a:solidFill>
                          <a:latin typeface="Arial"/>
                          <a:ea typeface="Calibri"/>
                          <a:cs typeface="Times New Roman"/>
                        </a:rPr>
                        <a:t>Şube Müdürü</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a:solidFill>
                            <a:srgbClr val="000000"/>
                          </a:solidFill>
                          <a:latin typeface="Arial"/>
                          <a:ea typeface="Calibri"/>
                          <a:cs typeface="Times New Roman"/>
                        </a:rPr>
                        <a:t>3</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596">
                <a:tc>
                  <a:txBody>
                    <a:bodyPr/>
                    <a:lstStyle/>
                    <a:p>
                      <a:pPr algn="ctr">
                        <a:lnSpc>
                          <a:spcPct val="115000"/>
                        </a:lnSpc>
                        <a:spcAft>
                          <a:spcPts val="0"/>
                        </a:spcAft>
                      </a:pPr>
                      <a:r>
                        <a:rPr lang="tr-TR" sz="1100">
                          <a:solidFill>
                            <a:srgbClr val="000000"/>
                          </a:solidFill>
                          <a:latin typeface="Arial"/>
                          <a:ea typeface="Calibri"/>
                          <a:cs typeface="Times New Roman"/>
                        </a:rPr>
                        <a:t>3</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solidFill>
                            <a:srgbClr val="000000"/>
                          </a:solidFill>
                          <a:latin typeface="Arial"/>
                          <a:ea typeface="Calibri"/>
                          <a:cs typeface="Times New Roman"/>
                        </a:rPr>
                        <a:t>Şef</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a:solidFill>
                            <a:srgbClr val="000000"/>
                          </a:solidFill>
                          <a:latin typeface="Arial"/>
                          <a:ea typeface="Calibri"/>
                          <a:cs typeface="Times New Roman"/>
                        </a:rPr>
                        <a:t>3</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algn="ctr">
                        <a:lnSpc>
                          <a:spcPct val="115000"/>
                        </a:lnSpc>
                        <a:spcAft>
                          <a:spcPts val="0"/>
                        </a:spcAft>
                      </a:pPr>
                      <a:r>
                        <a:rPr lang="tr-TR" sz="1100">
                          <a:solidFill>
                            <a:srgbClr val="000000"/>
                          </a:solidFill>
                          <a:latin typeface="Arial"/>
                          <a:ea typeface="Calibri"/>
                          <a:cs typeface="Times New Roman"/>
                        </a:rPr>
                        <a:t>4</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solidFill>
                            <a:srgbClr val="000000"/>
                          </a:solidFill>
                          <a:latin typeface="Arial"/>
                          <a:ea typeface="Calibri"/>
                          <a:cs typeface="Times New Roman"/>
                        </a:rPr>
                        <a:t>Memur </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a:solidFill>
                            <a:srgbClr val="000000"/>
                          </a:solidFill>
                          <a:latin typeface="Arial"/>
                          <a:ea typeface="Calibri"/>
                          <a:cs typeface="Times New Roman"/>
                        </a:rPr>
                        <a:t>6</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algn="ctr">
                        <a:lnSpc>
                          <a:spcPct val="115000"/>
                        </a:lnSpc>
                        <a:spcAft>
                          <a:spcPts val="0"/>
                        </a:spcAft>
                      </a:pPr>
                      <a:r>
                        <a:rPr lang="tr-TR" sz="1100">
                          <a:solidFill>
                            <a:srgbClr val="000000"/>
                          </a:solidFill>
                          <a:latin typeface="Arial"/>
                          <a:ea typeface="Calibri"/>
                          <a:cs typeface="Times New Roman"/>
                        </a:rPr>
                        <a:t>5</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solidFill>
                            <a:srgbClr val="000000"/>
                          </a:solidFill>
                          <a:latin typeface="Arial"/>
                          <a:ea typeface="Calibri"/>
                          <a:cs typeface="Times New Roman"/>
                        </a:rPr>
                        <a:t>Bilgisayar işletmeni </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a:solidFill>
                            <a:srgbClr val="000000"/>
                          </a:solidFill>
                          <a:latin typeface="Arial"/>
                          <a:ea typeface="Calibri"/>
                          <a:cs typeface="Times New Roman"/>
                        </a:rPr>
                        <a:t>8</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algn="ctr">
                        <a:lnSpc>
                          <a:spcPct val="115000"/>
                        </a:lnSpc>
                        <a:spcAft>
                          <a:spcPts val="0"/>
                        </a:spcAft>
                      </a:pPr>
                      <a:r>
                        <a:rPr lang="tr-TR" sz="1100">
                          <a:solidFill>
                            <a:srgbClr val="000000"/>
                          </a:solidFill>
                          <a:latin typeface="Arial"/>
                          <a:ea typeface="Calibri"/>
                          <a:cs typeface="Times New Roman"/>
                        </a:rPr>
                        <a:t>6</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solidFill>
                            <a:srgbClr val="000000"/>
                          </a:solidFill>
                          <a:latin typeface="Arial"/>
                          <a:ea typeface="Calibri"/>
                          <a:cs typeface="Times New Roman"/>
                        </a:rPr>
                        <a:t>Psikolog </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a:solidFill>
                            <a:srgbClr val="000000"/>
                          </a:solidFill>
                          <a:latin typeface="Arial"/>
                          <a:ea typeface="Calibri"/>
                          <a:cs typeface="Times New Roman"/>
                        </a:rPr>
                        <a:t>1</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algn="ctr">
                        <a:lnSpc>
                          <a:spcPct val="115000"/>
                        </a:lnSpc>
                        <a:spcAft>
                          <a:spcPts val="0"/>
                        </a:spcAft>
                      </a:pPr>
                      <a:r>
                        <a:rPr lang="tr-TR" sz="1100">
                          <a:solidFill>
                            <a:srgbClr val="000000"/>
                          </a:solidFill>
                          <a:latin typeface="Arial"/>
                          <a:ea typeface="Calibri"/>
                          <a:cs typeface="Times New Roman"/>
                        </a:rPr>
                        <a:t>7</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solidFill>
                            <a:srgbClr val="000000"/>
                          </a:solidFill>
                          <a:latin typeface="Arial"/>
                          <a:ea typeface="Calibri"/>
                          <a:cs typeface="Times New Roman"/>
                        </a:rPr>
                        <a:t>Aşçı </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a:solidFill>
                            <a:srgbClr val="000000"/>
                          </a:solidFill>
                          <a:latin typeface="Arial"/>
                          <a:ea typeface="Calibri"/>
                          <a:cs typeface="Times New Roman"/>
                        </a:rPr>
                        <a:t>1</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algn="ctr">
                        <a:lnSpc>
                          <a:spcPct val="115000"/>
                        </a:lnSpc>
                        <a:spcAft>
                          <a:spcPts val="0"/>
                        </a:spcAft>
                      </a:pPr>
                      <a:r>
                        <a:rPr lang="tr-TR" sz="1100">
                          <a:solidFill>
                            <a:srgbClr val="000000"/>
                          </a:solidFill>
                          <a:latin typeface="Arial"/>
                          <a:ea typeface="Calibri"/>
                          <a:cs typeface="Times New Roman"/>
                        </a:rPr>
                        <a:t>8</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solidFill>
                            <a:srgbClr val="000000"/>
                          </a:solidFill>
                          <a:latin typeface="Arial"/>
                          <a:ea typeface="Calibri"/>
                          <a:cs typeface="Times New Roman"/>
                        </a:rPr>
                        <a:t>Diyetisyen</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a:solidFill>
                            <a:srgbClr val="000000"/>
                          </a:solidFill>
                          <a:latin typeface="Arial"/>
                          <a:ea typeface="Calibri"/>
                          <a:cs typeface="Times New Roman"/>
                        </a:rPr>
                        <a:t>1</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algn="ctr">
                        <a:lnSpc>
                          <a:spcPct val="115000"/>
                        </a:lnSpc>
                        <a:spcAft>
                          <a:spcPts val="0"/>
                        </a:spcAft>
                      </a:pPr>
                      <a:r>
                        <a:rPr lang="tr-TR" sz="1100">
                          <a:solidFill>
                            <a:srgbClr val="000000"/>
                          </a:solidFill>
                          <a:latin typeface="Arial"/>
                          <a:ea typeface="Calibri"/>
                          <a:cs typeface="Times New Roman"/>
                        </a:rPr>
                        <a:t>9</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solidFill>
                            <a:srgbClr val="000000"/>
                          </a:solidFill>
                          <a:latin typeface="Arial"/>
                          <a:ea typeface="Calibri"/>
                          <a:cs typeface="Times New Roman"/>
                        </a:rPr>
                        <a:t>Antrenör</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a:solidFill>
                            <a:srgbClr val="000000"/>
                          </a:solidFill>
                          <a:latin typeface="Arial"/>
                          <a:ea typeface="Calibri"/>
                          <a:cs typeface="Times New Roman"/>
                        </a:rPr>
                        <a:t>1</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algn="ctr">
                        <a:lnSpc>
                          <a:spcPct val="115000"/>
                        </a:lnSpc>
                        <a:spcAft>
                          <a:spcPts val="0"/>
                        </a:spcAft>
                      </a:pPr>
                      <a:r>
                        <a:rPr lang="tr-TR" sz="1100">
                          <a:solidFill>
                            <a:srgbClr val="000000"/>
                          </a:solidFill>
                          <a:latin typeface="Arial"/>
                          <a:ea typeface="Calibri"/>
                          <a:cs typeface="Times New Roman"/>
                        </a:rPr>
                        <a:t>10</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solidFill>
                            <a:srgbClr val="000000"/>
                          </a:solidFill>
                          <a:latin typeface="Arial"/>
                          <a:ea typeface="Calibri"/>
                          <a:cs typeface="Times New Roman"/>
                        </a:rPr>
                        <a:t>Hemşire</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a:solidFill>
                            <a:srgbClr val="000000"/>
                          </a:solidFill>
                          <a:latin typeface="Arial"/>
                          <a:ea typeface="Calibri"/>
                          <a:cs typeface="Times New Roman"/>
                        </a:rPr>
                        <a:t>4</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algn="ctr">
                        <a:lnSpc>
                          <a:spcPct val="115000"/>
                        </a:lnSpc>
                        <a:spcAft>
                          <a:spcPts val="0"/>
                        </a:spcAft>
                      </a:pPr>
                      <a:r>
                        <a:rPr lang="tr-TR" sz="1100">
                          <a:solidFill>
                            <a:srgbClr val="000000"/>
                          </a:solidFill>
                          <a:latin typeface="Arial"/>
                          <a:ea typeface="Calibri"/>
                          <a:cs typeface="Times New Roman"/>
                        </a:rPr>
                        <a:t>11</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solidFill>
                            <a:srgbClr val="000000"/>
                          </a:solidFill>
                          <a:latin typeface="Arial"/>
                          <a:ea typeface="Calibri"/>
                          <a:cs typeface="Times New Roman"/>
                        </a:rPr>
                        <a:t>Sekreter</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a:solidFill>
                            <a:srgbClr val="000000"/>
                          </a:solidFill>
                          <a:latin typeface="Arial"/>
                          <a:ea typeface="Calibri"/>
                          <a:cs typeface="Times New Roman"/>
                        </a:rPr>
                        <a:t>1</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253">
                <a:tc>
                  <a:txBody>
                    <a:bodyPr/>
                    <a:lstStyle/>
                    <a:p>
                      <a:pPr algn="ctr">
                        <a:lnSpc>
                          <a:spcPct val="115000"/>
                        </a:lnSpc>
                        <a:spcAft>
                          <a:spcPts val="0"/>
                        </a:spcAft>
                      </a:pPr>
                      <a:r>
                        <a:rPr lang="tr-TR" sz="1100">
                          <a:solidFill>
                            <a:srgbClr val="000000"/>
                          </a:solidFill>
                          <a:latin typeface="Arial"/>
                          <a:ea typeface="Calibri"/>
                          <a:cs typeface="Times New Roman"/>
                        </a:rPr>
                        <a:t>12</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solidFill>
                            <a:srgbClr val="000000"/>
                          </a:solidFill>
                          <a:latin typeface="Arial"/>
                          <a:ea typeface="Calibri"/>
                          <a:cs typeface="Times New Roman"/>
                        </a:rPr>
                        <a:t>Hizmetli</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a:solidFill>
                            <a:srgbClr val="000000"/>
                          </a:solidFill>
                          <a:latin typeface="Arial"/>
                          <a:ea typeface="Calibri"/>
                          <a:cs typeface="Times New Roman"/>
                        </a:rPr>
                        <a:t>1</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076">
                <a:tc gridSpan="2">
                  <a:txBody>
                    <a:bodyPr/>
                    <a:lstStyle/>
                    <a:p>
                      <a:pPr>
                        <a:lnSpc>
                          <a:spcPct val="115000"/>
                        </a:lnSpc>
                        <a:spcAft>
                          <a:spcPts val="0"/>
                        </a:spcAft>
                      </a:pPr>
                      <a:r>
                        <a:rPr lang="tr-TR" sz="1100" b="1">
                          <a:solidFill>
                            <a:srgbClr val="000000"/>
                          </a:solidFill>
                          <a:latin typeface="Arial"/>
                          <a:ea typeface="Calibri"/>
                          <a:cs typeface="Times New Roman"/>
                        </a:rPr>
                        <a:t>TOPLAM </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15000"/>
                        </a:lnSpc>
                        <a:spcAft>
                          <a:spcPts val="0"/>
                        </a:spcAft>
                      </a:pPr>
                      <a:r>
                        <a:rPr lang="tr-TR" sz="1100" dirty="0">
                          <a:solidFill>
                            <a:srgbClr val="000000"/>
                          </a:solidFill>
                          <a:latin typeface="Arial"/>
                          <a:ea typeface="Calibri"/>
                          <a:cs typeface="Times New Roman"/>
                        </a:rPr>
                        <a:t>31</a:t>
                      </a:r>
                      <a:endParaRPr lang="tr-T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577" name="Rectangle 1"/>
          <p:cNvSpPr>
            <a:spLocks noChangeArrowheads="1"/>
          </p:cNvSpPr>
          <p:nvPr/>
        </p:nvSpPr>
        <p:spPr bwMode="auto">
          <a:xfrm>
            <a:off x="609600" y="0"/>
            <a:ext cx="3140603"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tr-TR" sz="1100" b="1" dirty="0" smtClean="0">
                <a:solidFill>
                  <a:srgbClr val="000000"/>
                </a:solidFill>
                <a:latin typeface="Arial" pitchFamily="34" charset="0"/>
                <a:ea typeface="Calibri" pitchFamily="34" charset="0"/>
                <a:cs typeface="Arial" pitchFamily="34" charset="0"/>
              </a:rPr>
              <a:t>    </a:t>
            </a:r>
            <a:r>
              <a:rPr kumimoji="0" lang="tr-TR" sz="11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Başkanlığımızda Çalışan Personel Listesi</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1143000" y="-9128"/>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553" name="Kuruluş Şeması 3"/>
          <p:cNvSpPr>
            <a:spLocks noChangeArrowheads="1"/>
          </p:cNvSpPr>
          <p:nvPr/>
        </p:nvSpPr>
        <p:spPr bwMode="auto">
          <a:xfrm>
            <a:off x="0" y="457200"/>
            <a:ext cx="6800850" cy="8124825"/>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3558" name="Yuvarlatılmış Dikdörtgen 4"/>
          <p:cNvSpPr>
            <a:spLocks noChangeArrowheads="1"/>
          </p:cNvSpPr>
          <p:nvPr/>
        </p:nvSpPr>
        <p:spPr bwMode="auto">
          <a:xfrm>
            <a:off x="3200400" y="0"/>
            <a:ext cx="2171700" cy="533400"/>
          </a:xfrm>
          <a:prstGeom prst="roundRect">
            <a:avLst>
              <a:gd name="adj" fmla="val 16667"/>
            </a:avLst>
          </a:prstGeom>
          <a:gradFill rotWithShape="1">
            <a:gsLst>
              <a:gs pos="0">
                <a:srgbClr val="9B2D2A"/>
              </a:gs>
              <a:gs pos="80000">
                <a:srgbClr val="CB3D3A"/>
              </a:gs>
              <a:gs pos="100000">
                <a:srgbClr val="CE3B37"/>
              </a:gs>
            </a:gsLst>
            <a:lin ang="16200000"/>
          </a:gradFill>
          <a:ln w="9525">
            <a:no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Prof. Dr. Galip BAKIR</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S.K.S. YÖNETİM KURULU BAŞKANI</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60" name="Yuvarlatılmış Dikdörtgen 5"/>
          <p:cNvSpPr>
            <a:spLocks noChangeArrowheads="1"/>
          </p:cNvSpPr>
          <p:nvPr/>
        </p:nvSpPr>
        <p:spPr bwMode="auto">
          <a:xfrm>
            <a:off x="762001" y="438150"/>
            <a:ext cx="1676400" cy="457200"/>
          </a:xfrm>
          <a:prstGeom prst="roundRect">
            <a:avLst>
              <a:gd name="adj" fmla="val 16667"/>
            </a:avLst>
          </a:prstGeom>
          <a:gradFill rotWithShape="1">
            <a:gsLst>
              <a:gs pos="0">
                <a:srgbClr val="9B2D2A"/>
              </a:gs>
              <a:gs pos="80000">
                <a:srgbClr val="CB3D3A"/>
              </a:gs>
              <a:gs pos="100000">
                <a:srgbClr val="CE3B37"/>
              </a:gs>
            </a:gsLst>
            <a:lin ang="16200000"/>
          </a:gradFill>
          <a:ln w="9525">
            <a:no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Yrd.Doç. Dr. Adnan MEMDUHOĞLU</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S.K.S. YÖNETİM KURULU ÜYESİ</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9" name="Yuvarlatılmış Dikdörtgen 6"/>
          <p:cNvSpPr>
            <a:spLocks noChangeArrowheads="1"/>
          </p:cNvSpPr>
          <p:nvPr/>
        </p:nvSpPr>
        <p:spPr bwMode="auto">
          <a:xfrm>
            <a:off x="5486400" y="438150"/>
            <a:ext cx="2362200" cy="533400"/>
          </a:xfrm>
          <a:prstGeom prst="roundRect">
            <a:avLst>
              <a:gd name="adj" fmla="val 16667"/>
            </a:avLst>
          </a:prstGeom>
          <a:gradFill rotWithShape="1">
            <a:gsLst>
              <a:gs pos="0">
                <a:srgbClr val="9B2D2A"/>
              </a:gs>
              <a:gs pos="80000">
                <a:srgbClr val="CB3D3A"/>
              </a:gs>
              <a:gs pos="100000">
                <a:srgbClr val="CE3B37"/>
              </a:gs>
            </a:gsLst>
            <a:lin ang="16200000"/>
          </a:gradFill>
          <a:ln w="9525">
            <a:no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Selim KELEŞ</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S.K.S. YÖNETİM KURULU ÜYESİ</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4" name="Yuvarlatılmış Dikdörtgen 7"/>
          <p:cNvSpPr>
            <a:spLocks noChangeArrowheads="1"/>
          </p:cNvSpPr>
          <p:nvPr/>
        </p:nvSpPr>
        <p:spPr bwMode="auto">
          <a:xfrm>
            <a:off x="3276600" y="971550"/>
            <a:ext cx="2133600" cy="457200"/>
          </a:xfrm>
          <a:prstGeom prst="roundRect">
            <a:avLst>
              <a:gd name="adj" fmla="val 16667"/>
            </a:avLst>
          </a:prstGeom>
          <a:gradFill rotWithShape="1">
            <a:gsLst>
              <a:gs pos="0">
                <a:srgbClr val="2787A0"/>
              </a:gs>
              <a:gs pos="80000">
                <a:srgbClr val="36B1D2"/>
              </a:gs>
              <a:gs pos="100000">
                <a:srgbClr val="34B3D6"/>
              </a:gs>
            </a:gsLst>
            <a:lin ang="16200000"/>
          </a:gradFill>
          <a:ln w="9525">
            <a:no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tr-TR" sz="1100" dirty="0" smtClean="0">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Selim KELEŞ</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S.K.S. DAİRE BAŞKANI</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7" name="Yuvarlatılmış Dikdörtgen 8"/>
          <p:cNvSpPr>
            <a:spLocks noChangeArrowheads="1"/>
          </p:cNvSpPr>
          <p:nvPr/>
        </p:nvSpPr>
        <p:spPr bwMode="auto">
          <a:xfrm>
            <a:off x="5257800" y="1733550"/>
            <a:ext cx="1371600" cy="381000"/>
          </a:xfrm>
          <a:prstGeom prst="roundRect">
            <a:avLst>
              <a:gd name="adj" fmla="val 16667"/>
            </a:avLst>
          </a:prstGeom>
          <a:gradFill rotWithShape="1">
            <a:gsLst>
              <a:gs pos="0">
                <a:srgbClr val="2787A0"/>
              </a:gs>
              <a:gs pos="80000">
                <a:srgbClr val="36B1D2"/>
              </a:gs>
              <a:gs pos="100000">
                <a:srgbClr val="34B3D6"/>
              </a:gs>
            </a:gsLst>
            <a:lin ang="16200000"/>
          </a:gradFill>
          <a:ln w="9525">
            <a:no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Özer Fethi ÇELEPÇIKAY</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Şube Müdürü</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64" name="Yuvarlatılmış Dikdörtgen 10"/>
          <p:cNvSpPr>
            <a:spLocks noChangeArrowheads="1"/>
          </p:cNvSpPr>
          <p:nvPr/>
        </p:nvSpPr>
        <p:spPr bwMode="auto">
          <a:xfrm>
            <a:off x="2819401" y="1657350"/>
            <a:ext cx="1600199" cy="457199"/>
          </a:xfrm>
          <a:prstGeom prst="roundRect">
            <a:avLst>
              <a:gd name="adj" fmla="val 16667"/>
            </a:avLst>
          </a:prstGeom>
          <a:gradFill rotWithShape="1">
            <a:gsLst>
              <a:gs pos="0">
                <a:srgbClr val="2787A0"/>
              </a:gs>
              <a:gs pos="80000">
                <a:srgbClr val="36B1D2"/>
              </a:gs>
              <a:gs pos="100000">
                <a:srgbClr val="34B3D6"/>
              </a:gs>
            </a:gsLst>
            <a:lin ang="16200000"/>
          </a:gradFill>
          <a:ln w="9525">
            <a:no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Emin ŞEN</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Şube Müdürü</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61" name="Yuvarlatılmış Dikdörtgen 11"/>
          <p:cNvSpPr>
            <a:spLocks noChangeArrowheads="1"/>
          </p:cNvSpPr>
          <p:nvPr/>
        </p:nvSpPr>
        <p:spPr bwMode="auto">
          <a:xfrm>
            <a:off x="7162800" y="2495550"/>
            <a:ext cx="1295400" cy="304800"/>
          </a:xfrm>
          <a:prstGeom prst="roundRect">
            <a:avLst>
              <a:gd name="adj" fmla="val 16667"/>
            </a:avLst>
          </a:prstGeom>
          <a:gradFill rotWithShape="1">
            <a:gsLst>
              <a:gs pos="0">
                <a:srgbClr val="769535"/>
              </a:gs>
              <a:gs pos="80000">
                <a:srgbClr val="9BC348"/>
              </a:gs>
              <a:gs pos="100000">
                <a:srgbClr val="9CC746"/>
              </a:gs>
            </a:gsLst>
            <a:lin ang="16200000"/>
          </a:gradFill>
          <a:ln w="9525">
            <a:no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Beslenme Hizmetleri Birimi</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63" name="Yuvarlatılmış Dikdörtgen 12"/>
          <p:cNvSpPr>
            <a:spLocks noChangeArrowheads="1"/>
          </p:cNvSpPr>
          <p:nvPr/>
        </p:nvSpPr>
        <p:spPr bwMode="auto">
          <a:xfrm>
            <a:off x="762000" y="3105150"/>
            <a:ext cx="1295400" cy="380999"/>
          </a:xfrm>
          <a:prstGeom prst="roundRect">
            <a:avLst>
              <a:gd name="adj" fmla="val 16667"/>
            </a:avLst>
          </a:prstGeom>
          <a:gradFill rotWithShape="1">
            <a:gsLst>
              <a:gs pos="0">
                <a:srgbClr val="769535"/>
              </a:gs>
              <a:gs pos="80000">
                <a:srgbClr val="9BC348"/>
              </a:gs>
              <a:gs pos="100000">
                <a:srgbClr val="9CC746"/>
              </a:gs>
            </a:gsLst>
            <a:lin ang="16200000"/>
          </a:gradFill>
          <a:ln w="9525">
            <a:no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Öğrenci Yurtları</a:t>
            </a:r>
            <a:endParaRPr kumimoji="0" lang="tr-TR" sz="800" i="0" u="none" strike="noStrike" cap="none" normalizeH="0" baseline="0" dirty="0" smtClean="0">
              <a:ln>
                <a:noFill/>
              </a:ln>
              <a:solidFill>
                <a:schemeClr val="tx1"/>
              </a:solidFill>
              <a:effectLst/>
              <a:latin typeface="Arial" pitchFamily="34" charset="0"/>
              <a:cs typeface="Arial" pitchFamily="34" charset="0"/>
            </a:endParaRPr>
          </a:p>
        </p:txBody>
      </p:sp>
      <p:sp>
        <p:nvSpPr>
          <p:cNvPr id="23562" name="Yuvarlatılmış Dikdörtgen 13"/>
          <p:cNvSpPr>
            <a:spLocks noChangeArrowheads="1"/>
          </p:cNvSpPr>
          <p:nvPr/>
        </p:nvSpPr>
        <p:spPr bwMode="auto">
          <a:xfrm>
            <a:off x="762000" y="2419350"/>
            <a:ext cx="1371600" cy="381000"/>
          </a:xfrm>
          <a:prstGeom prst="roundRect">
            <a:avLst>
              <a:gd name="adj" fmla="val 16667"/>
            </a:avLst>
          </a:prstGeom>
          <a:gradFill rotWithShape="1">
            <a:gsLst>
              <a:gs pos="0">
                <a:srgbClr val="769535"/>
              </a:gs>
              <a:gs pos="80000">
                <a:srgbClr val="9BC348"/>
              </a:gs>
              <a:gs pos="100000">
                <a:srgbClr val="9CC746"/>
              </a:gs>
            </a:gsLst>
            <a:lin ang="16200000"/>
          </a:gradFill>
          <a:ln w="9525">
            <a:no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Tahakkuk-</a:t>
            </a:r>
            <a:r>
              <a:rPr kumimoji="0" lang="tr-TR" sz="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Satınalma</a:t>
            </a: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-Ayniyat Birimi</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69" name="Yuvarlatılmış Dikdörtgen 14"/>
          <p:cNvSpPr>
            <a:spLocks noChangeArrowheads="1"/>
          </p:cNvSpPr>
          <p:nvPr/>
        </p:nvSpPr>
        <p:spPr bwMode="auto">
          <a:xfrm>
            <a:off x="3048000" y="2419350"/>
            <a:ext cx="1295400" cy="381000"/>
          </a:xfrm>
          <a:prstGeom prst="roundRect">
            <a:avLst>
              <a:gd name="adj" fmla="val 16667"/>
            </a:avLst>
          </a:prstGeom>
          <a:gradFill rotWithShape="1">
            <a:gsLst>
              <a:gs pos="0">
                <a:srgbClr val="769535"/>
              </a:gs>
              <a:gs pos="80000">
                <a:srgbClr val="9BC348"/>
              </a:gs>
              <a:gs pos="100000">
                <a:srgbClr val="9CC746"/>
              </a:gs>
            </a:gsLst>
            <a:lin ang="16200000"/>
          </a:gradFill>
          <a:ln w="9525">
            <a:no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Spor Tesisleri ve Spor Hizmetleri Birimi</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67" name="Yuvarlatılmış Dikdörtgen 15"/>
          <p:cNvSpPr>
            <a:spLocks noChangeArrowheads="1"/>
          </p:cNvSpPr>
          <p:nvPr/>
        </p:nvSpPr>
        <p:spPr bwMode="auto">
          <a:xfrm>
            <a:off x="5257800" y="2419350"/>
            <a:ext cx="1295400" cy="304800"/>
          </a:xfrm>
          <a:prstGeom prst="roundRect">
            <a:avLst>
              <a:gd name="adj" fmla="val 16667"/>
            </a:avLst>
          </a:prstGeom>
          <a:gradFill rotWithShape="1">
            <a:gsLst>
              <a:gs pos="0">
                <a:srgbClr val="769535"/>
              </a:gs>
              <a:gs pos="80000">
                <a:srgbClr val="9BC348"/>
              </a:gs>
              <a:gs pos="100000">
                <a:srgbClr val="9CC746"/>
              </a:gs>
            </a:gsLst>
            <a:lin ang="16200000"/>
          </a:gradFill>
          <a:ln w="9525">
            <a:no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algn="ctr"/>
            <a:r>
              <a:rPr lang="tr-TR" sz="800" dirty="0" smtClean="0"/>
              <a:t>Turizm ve Spor Eğitim Uygulama Merkezi </a:t>
            </a:r>
            <a:endParaRPr lang="tr-TR" sz="800" dirty="0"/>
          </a:p>
        </p:txBody>
      </p:sp>
      <p:sp>
        <p:nvSpPr>
          <p:cNvPr id="23566" name="Yuvarlatılmış Dikdörtgen 16"/>
          <p:cNvSpPr>
            <a:spLocks noChangeArrowheads="1"/>
          </p:cNvSpPr>
          <p:nvPr/>
        </p:nvSpPr>
        <p:spPr bwMode="auto">
          <a:xfrm>
            <a:off x="3048000" y="3714750"/>
            <a:ext cx="1219200" cy="304800"/>
          </a:xfrm>
          <a:prstGeom prst="roundRect">
            <a:avLst>
              <a:gd name="adj" fmla="val 16667"/>
            </a:avLst>
          </a:prstGeom>
          <a:gradFill rotWithShape="1">
            <a:gsLst>
              <a:gs pos="0">
                <a:srgbClr val="769535"/>
              </a:gs>
              <a:gs pos="80000">
                <a:srgbClr val="9BC348"/>
              </a:gs>
              <a:gs pos="100000">
                <a:srgbClr val="9CC746"/>
              </a:gs>
            </a:gsLst>
            <a:lin ang="16200000"/>
          </a:gradFill>
          <a:ln w="9525">
            <a:no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Sağlık Hizmetleri Birimi</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72" name="Yuvarlatılmış Dikdörtgen 17"/>
          <p:cNvSpPr>
            <a:spLocks noChangeArrowheads="1"/>
          </p:cNvSpPr>
          <p:nvPr/>
        </p:nvSpPr>
        <p:spPr bwMode="auto">
          <a:xfrm>
            <a:off x="3048000" y="3028950"/>
            <a:ext cx="1295400" cy="381000"/>
          </a:xfrm>
          <a:prstGeom prst="roundRect">
            <a:avLst>
              <a:gd name="adj" fmla="val 16667"/>
            </a:avLst>
          </a:prstGeom>
          <a:gradFill rotWithShape="1">
            <a:gsLst>
              <a:gs pos="0">
                <a:srgbClr val="769535"/>
              </a:gs>
              <a:gs pos="80000">
                <a:srgbClr val="9BC348"/>
              </a:gs>
              <a:gs pos="100000">
                <a:srgbClr val="9CC746"/>
              </a:gs>
            </a:gsLst>
            <a:lin ang="16200000"/>
          </a:gradFill>
          <a:ln w="9525">
            <a:no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Engelli Öğrenci ve Kültür Hizmetleri Birimi</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65" name="AutoShape 13"/>
          <p:cNvSpPr>
            <a:spLocks noChangeArrowheads="1"/>
          </p:cNvSpPr>
          <p:nvPr/>
        </p:nvSpPr>
        <p:spPr bwMode="auto">
          <a:xfrm>
            <a:off x="762001" y="1657351"/>
            <a:ext cx="1447799" cy="457199"/>
          </a:xfrm>
          <a:prstGeom prst="roundRect">
            <a:avLst>
              <a:gd name="adj" fmla="val 16667"/>
            </a:avLst>
          </a:prstGeom>
          <a:gradFill rotWithShape="1">
            <a:gsLst>
              <a:gs pos="0">
                <a:srgbClr val="2787A0"/>
              </a:gs>
              <a:gs pos="80000">
                <a:srgbClr val="36B1D2"/>
              </a:gs>
              <a:gs pos="100000">
                <a:srgbClr val="34B3D6"/>
              </a:gs>
            </a:gsLst>
            <a:lin ang="16200000"/>
          </a:gradFill>
          <a:ln w="9525">
            <a:no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Burhanettin</a:t>
            </a: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TAPİNÇ</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Şube Müdürü</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76" name="Line 24"/>
          <p:cNvSpPr>
            <a:spLocks noChangeShapeType="1"/>
          </p:cNvSpPr>
          <p:nvPr/>
        </p:nvSpPr>
        <p:spPr bwMode="auto">
          <a:xfrm>
            <a:off x="708025" y="5440022"/>
            <a:ext cx="0" cy="786153"/>
          </a:xfrm>
          <a:prstGeom prst="line">
            <a:avLst/>
          </a:prstGeom>
          <a:noFill/>
          <a:ln w="9525">
            <a:solidFill>
              <a:srgbClr val="4579B8"/>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3580" name="Line 28"/>
          <p:cNvSpPr>
            <a:spLocks noChangeShapeType="1"/>
          </p:cNvSpPr>
          <p:nvPr/>
        </p:nvSpPr>
        <p:spPr bwMode="auto">
          <a:xfrm>
            <a:off x="708025" y="6468398"/>
            <a:ext cx="0" cy="634078"/>
          </a:xfrm>
          <a:prstGeom prst="line">
            <a:avLst/>
          </a:prstGeom>
          <a:noFill/>
          <a:ln w="9525">
            <a:solidFill>
              <a:srgbClr val="4579B8"/>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3578" name="Line 26"/>
          <p:cNvSpPr>
            <a:spLocks noChangeShapeType="1"/>
          </p:cNvSpPr>
          <p:nvPr/>
        </p:nvSpPr>
        <p:spPr bwMode="auto">
          <a:xfrm>
            <a:off x="3044825" y="5543977"/>
            <a:ext cx="0" cy="515511"/>
          </a:xfrm>
          <a:prstGeom prst="line">
            <a:avLst/>
          </a:prstGeom>
          <a:noFill/>
          <a:ln w="9525">
            <a:solidFill>
              <a:srgbClr val="4579B8"/>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3596" name="Rectangle 44"/>
          <p:cNvSpPr>
            <a:spLocks noChangeArrowheads="1"/>
          </p:cNvSpPr>
          <p:nvPr/>
        </p:nvSpPr>
        <p:spPr bwMode="auto">
          <a:xfrm>
            <a:off x="0" y="858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3- İnsan Kaynakları</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AutoShape 6"/>
          <p:cNvSpPr>
            <a:spLocks noChangeArrowheads="1"/>
          </p:cNvSpPr>
          <p:nvPr/>
        </p:nvSpPr>
        <p:spPr bwMode="auto">
          <a:xfrm>
            <a:off x="7086600" y="1733550"/>
            <a:ext cx="1447800" cy="381000"/>
          </a:xfrm>
          <a:prstGeom prst="roundRect">
            <a:avLst>
              <a:gd name="adj" fmla="val 16667"/>
            </a:avLst>
          </a:prstGeom>
          <a:gradFill rotWithShape="1">
            <a:gsLst>
              <a:gs pos="0">
                <a:srgbClr val="2787A0"/>
              </a:gs>
              <a:gs pos="80000">
                <a:srgbClr val="36B1D2"/>
              </a:gs>
              <a:gs pos="100000">
                <a:srgbClr val="34B3D6"/>
              </a:gs>
            </a:gsLst>
            <a:lin ang="16200000"/>
          </a:gradFill>
          <a:ln w="9525">
            <a:no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err="1" smtClean="0">
                <a:ln>
                  <a:noFill/>
                </a:ln>
                <a:solidFill>
                  <a:schemeClr val="tx1"/>
                </a:solidFill>
                <a:effectLst/>
                <a:latin typeface="Calibri" pitchFamily="34" charset="0"/>
                <a:cs typeface="Arial" pitchFamily="34" charset="0"/>
              </a:rPr>
              <a:t>M.Abdulkadir</a:t>
            </a:r>
            <a:r>
              <a:rPr kumimoji="0" lang="tr-TR" sz="900" b="0" i="0" u="none" strike="noStrike" cap="none" normalizeH="0" baseline="0" dirty="0" smtClean="0">
                <a:ln>
                  <a:noFill/>
                </a:ln>
                <a:solidFill>
                  <a:schemeClr val="tx1"/>
                </a:solidFill>
                <a:effectLst/>
                <a:latin typeface="Calibri" pitchFamily="34" charset="0"/>
                <a:cs typeface="Arial" pitchFamily="34" charset="0"/>
              </a:rPr>
              <a:t> GÜLTEKİN</a:t>
            </a:r>
            <a:endParaRPr kumimoji="0" lang="tr-TR" sz="9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Calibri" pitchFamily="34" charset="0"/>
                <a:cs typeface="Arial" pitchFamily="34" charset="0"/>
              </a:rPr>
              <a:t>Şube Müdürü V.</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1371600" y="209550"/>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8 Tablo"/>
          <p:cNvGraphicFramePr>
            <a:graphicFrameLocks noGrp="1"/>
          </p:cNvGraphicFramePr>
          <p:nvPr/>
        </p:nvGraphicFramePr>
        <p:xfrm>
          <a:off x="685800" y="209550"/>
          <a:ext cx="6096000" cy="1913001"/>
        </p:xfrm>
        <a:graphic>
          <a:graphicData uri="http://schemas.openxmlformats.org/drawingml/2006/table">
            <a:tbl>
              <a:tblPr/>
              <a:tblGrid>
                <a:gridCol w="2029968"/>
                <a:gridCol w="2031187"/>
                <a:gridCol w="2034845"/>
              </a:tblGrid>
              <a:tr h="175260">
                <a:tc gridSpan="3">
                  <a:txBody>
                    <a:bodyPr/>
                    <a:lstStyle/>
                    <a:p>
                      <a:pPr algn="ctr">
                        <a:lnSpc>
                          <a:spcPct val="115000"/>
                        </a:lnSpc>
                        <a:spcAft>
                          <a:spcPts val="0"/>
                        </a:spcAft>
                      </a:pPr>
                      <a:r>
                        <a:rPr lang="tr-TR" sz="1100" b="1" dirty="0">
                          <a:latin typeface="Arial"/>
                          <a:ea typeface="Times New Roman"/>
                          <a:cs typeface="Times New Roman"/>
                        </a:rPr>
                        <a:t>YEMEKHANELER</a:t>
                      </a:r>
                      <a:endParaRPr lang="tr-TR" sz="1100" dirty="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tr-TR"/>
                    </a:p>
                  </a:txBody>
                  <a:tcPr/>
                </a:tc>
                <a:tc hMerge="1">
                  <a:txBody>
                    <a:bodyPr/>
                    <a:lstStyle/>
                    <a:p>
                      <a:endParaRPr lang="tr-TR"/>
                    </a:p>
                  </a:txBody>
                  <a:tcPr/>
                </a:tc>
              </a:tr>
              <a:tr h="167640">
                <a:tc>
                  <a:txBody>
                    <a:bodyPr/>
                    <a:lstStyle/>
                    <a:p>
                      <a:pPr algn="ctr">
                        <a:lnSpc>
                          <a:spcPct val="115000"/>
                        </a:lnSpc>
                        <a:spcAft>
                          <a:spcPts val="0"/>
                        </a:spcAft>
                      </a:pPr>
                      <a:r>
                        <a:rPr lang="tr-TR" sz="1100">
                          <a:latin typeface="Arial"/>
                          <a:ea typeface="Times New Roman"/>
                          <a:cs typeface="Times New Roman"/>
                        </a:rPr>
                        <a:t>Bölümler</a:t>
                      </a:r>
                      <a:endParaRPr lang="tr-TR" sz="11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tr-TR" sz="1100">
                          <a:latin typeface="Arial"/>
                          <a:ea typeface="Times New Roman"/>
                          <a:cs typeface="Times New Roman"/>
                        </a:rPr>
                        <a:t>Sayısı (Adet)</a:t>
                      </a:r>
                      <a:endParaRPr lang="tr-TR" sz="11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tr-TR" sz="1100">
                          <a:latin typeface="Arial"/>
                          <a:ea typeface="Times New Roman"/>
                          <a:cs typeface="Times New Roman"/>
                        </a:rPr>
                        <a:t>Kapasitesi (Kişi)</a:t>
                      </a:r>
                      <a:endParaRPr lang="tr-TR" sz="11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91770">
                <a:tc>
                  <a:txBody>
                    <a:bodyPr/>
                    <a:lstStyle/>
                    <a:p>
                      <a:pPr algn="l">
                        <a:lnSpc>
                          <a:spcPct val="115000"/>
                        </a:lnSpc>
                        <a:spcAft>
                          <a:spcPts val="0"/>
                        </a:spcAft>
                      </a:pPr>
                      <a:r>
                        <a:rPr lang="tr-TR" sz="1100">
                          <a:latin typeface="Arial"/>
                          <a:ea typeface="Calibri"/>
                          <a:cs typeface="Times New Roman"/>
                        </a:rPr>
                        <a:t>Öğrenci Yemekhanesi</a:t>
                      </a:r>
                      <a:endParaRPr lang="tr-TR"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a:latin typeface="Arial"/>
                          <a:ea typeface="Times New Roman"/>
                          <a:cs typeface="Times New Roman"/>
                        </a:rPr>
                        <a:t>3</a:t>
                      </a:r>
                      <a:endParaRPr lang="tr-TR"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dirty="0" smtClean="0">
                          <a:latin typeface="Arial"/>
                          <a:ea typeface="Times New Roman"/>
                          <a:cs typeface="Times New Roman"/>
                        </a:rPr>
                        <a:t>1000</a:t>
                      </a:r>
                      <a:endParaRPr lang="tr-TR" sz="1100" dirty="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285">
                <a:tc>
                  <a:txBody>
                    <a:bodyPr/>
                    <a:lstStyle/>
                    <a:p>
                      <a:pPr algn="l">
                        <a:lnSpc>
                          <a:spcPct val="115000"/>
                        </a:lnSpc>
                        <a:spcAft>
                          <a:spcPts val="0"/>
                        </a:spcAft>
                      </a:pPr>
                      <a:r>
                        <a:rPr lang="tr-TR" sz="1100" dirty="0" smtClean="0">
                          <a:latin typeface="Arial"/>
                          <a:ea typeface="Calibri"/>
                          <a:cs typeface="Times New Roman"/>
                        </a:rPr>
                        <a:t>İdari Personel </a:t>
                      </a:r>
                      <a:r>
                        <a:rPr lang="tr-TR" sz="1100" dirty="0">
                          <a:latin typeface="Arial"/>
                          <a:ea typeface="Calibri"/>
                          <a:cs typeface="Times New Roman"/>
                        </a:rPr>
                        <a:t>Yemekhanesi</a:t>
                      </a:r>
                      <a:endParaRPr lang="tr-TR" sz="1100" dirty="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100">
                          <a:latin typeface="Arial"/>
                          <a:ea typeface="Times New Roman"/>
                          <a:cs typeface="Times New Roman"/>
                        </a:rPr>
                        <a:t>2</a:t>
                      </a:r>
                      <a:endParaRPr lang="tr-TR"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100" dirty="0" smtClean="0">
                          <a:latin typeface="Arial"/>
                          <a:ea typeface="Times New Roman"/>
                          <a:cs typeface="Times New Roman"/>
                        </a:rPr>
                        <a:t>380</a:t>
                      </a:r>
                      <a:endParaRPr lang="tr-TR" sz="1100" dirty="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1770">
                <a:tc>
                  <a:txBody>
                    <a:bodyPr/>
                    <a:lstStyle/>
                    <a:p>
                      <a:pPr algn="l">
                        <a:lnSpc>
                          <a:spcPct val="115000"/>
                        </a:lnSpc>
                        <a:spcAft>
                          <a:spcPts val="0"/>
                        </a:spcAft>
                      </a:pPr>
                      <a:r>
                        <a:rPr lang="tr-TR" sz="1100" dirty="0">
                          <a:latin typeface="Arial"/>
                          <a:ea typeface="Calibri"/>
                          <a:cs typeface="Times New Roman"/>
                        </a:rPr>
                        <a:t>Akademik Personel Yemekhanesi</a:t>
                      </a:r>
                      <a:endParaRPr lang="tr-TR" sz="1100" dirty="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100" dirty="0">
                          <a:latin typeface="Arial"/>
                          <a:ea typeface="Calibri"/>
                          <a:cs typeface="Times New Roman"/>
                        </a:rPr>
                        <a:t>1</a:t>
                      </a:r>
                      <a:endParaRPr lang="tr-TR" sz="1100" dirty="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100" dirty="0" smtClean="0">
                          <a:latin typeface="Arial"/>
                          <a:ea typeface="Times New Roman"/>
                          <a:cs typeface="Times New Roman"/>
                        </a:rPr>
                        <a:t>300</a:t>
                      </a:r>
                      <a:endParaRPr lang="tr-TR" sz="1100" dirty="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3045">
                <a:tc>
                  <a:txBody>
                    <a:bodyPr/>
                    <a:lstStyle/>
                    <a:p>
                      <a:pPr algn="l">
                        <a:lnSpc>
                          <a:spcPct val="115000"/>
                        </a:lnSpc>
                        <a:spcAft>
                          <a:spcPts val="1000"/>
                        </a:spcAft>
                      </a:pPr>
                      <a:r>
                        <a:rPr lang="tr-TR" sz="1100" b="1">
                          <a:latin typeface="Arial"/>
                          <a:ea typeface="Calibri"/>
                          <a:cs typeface="Times New Roman"/>
                        </a:rPr>
                        <a:t>Toplam</a:t>
                      </a:r>
                      <a:endParaRPr lang="tr-TR"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tr-TR" sz="1100">
                          <a:latin typeface="Arial"/>
                          <a:ea typeface="Times New Roman"/>
                          <a:cs typeface="Times New Roman"/>
                        </a:rPr>
                        <a:t>7</a:t>
                      </a:r>
                      <a:endParaRPr lang="tr-TR"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tr-TR" sz="1100" dirty="0" smtClean="0">
                          <a:latin typeface="Arial"/>
                          <a:ea typeface="Times New Roman"/>
                          <a:cs typeface="Times New Roman"/>
                        </a:rPr>
                        <a:t>1.680</a:t>
                      </a:r>
                      <a:endParaRPr lang="tr-TR" sz="1100" dirty="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22529" name="Rectangle 1"/>
          <p:cNvSpPr>
            <a:spLocks noChangeArrowheads="1"/>
          </p:cNvSpPr>
          <p:nvPr/>
        </p:nvSpPr>
        <p:spPr bwMode="auto">
          <a:xfrm>
            <a:off x="152400" y="2114550"/>
            <a:ext cx="8458200" cy="23544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tr-TR" sz="12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Yemekhaneler</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indent="457200" eaLnBrk="0" fontAlgn="base" hangingPunct="0">
              <a:spcBef>
                <a:spcPct val="0"/>
              </a:spcBef>
              <a:spcAft>
                <a:spcPct val="0"/>
              </a:spcAft>
            </a:pPr>
            <a:r>
              <a:rPr kumimoji="0" lang="tr-TR"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lang="tr-TR" sz="1100" dirty="0" smtClean="0"/>
              <a:t>Üniversitemiz çalışanlarına ve öğrencilerine merkez </a:t>
            </a:r>
            <a:r>
              <a:rPr lang="tr-TR" sz="1100" dirty="0" err="1" smtClean="0"/>
              <a:t>kampüs</a:t>
            </a:r>
            <a:r>
              <a:rPr lang="tr-TR" sz="1100" dirty="0" smtClean="0"/>
              <a:t> ve </a:t>
            </a:r>
            <a:r>
              <a:rPr lang="tr-TR" sz="1100" dirty="0" err="1" smtClean="0"/>
              <a:t>kezer</a:t>
            </a:r>
            <a:r>
              <a:rPr lang="tr-TR" sz="1100" dirty="0" smtClean="0"/>
              <a:t> </a:t>
            </a:r>
            <a:r>
              <a:rPr lang="tr-TR" sz="1100" dirty="0" err="1" smtClean="0"/>
              <a:t>kampüsünde</a:t>
            </a:r>
            <a:r>
              <a:rPr lang="tr-TR" sz="1100" dirty="0" smtClean="0"/>
              <a:t> bulunan ayrı yemekhanelerde öğle yemeği verilmektedir.Yemekler 4 çeşit olarak verilmektedir. Yemeğin maliyetindeki girdiler dikkate alınarak Sağlık Kültür ve Spor Daire Başkanlığı Yönetim Kurulu'nca belirlenen miktarda katkı payı alınır. Üniversitemizde yemek menüleri, Rektörlük Makamının Onayı ile oluşturulan "Yemek Tespit Komisyonu" tarafından hazırlanmakta, yetişmiş aşçı ve personeller tarafından öğrencilerimize servisleri yapılmaktadır.Öğrenci ve çalışanlarımızın sağlıklı koşullarda hizmet alabilmeleri için yemekhaneler belli aralıklarla Başkanlığımız tarafından denetlenmektedir. Başkanlığımızın internet sayfası hazırlanmış ve yapılan faaliyetlerin duyurulması sağlanmıştır.Ayrıca “Haftalık Yemek Menüsü” internet ortamında yayınlanmaktadır.Bu hizmeti yürütmekte olduğumuz tesislerimizde işletme politikamız ticari olmayıp, tamamen sosyal amaçlıdır.Ayrıca 2015 yılında maddi durumu zayıf olan öğrenciler ile şehit ve gazi yakını olmak üzere 317 öğrenciye yemek bursu verilmiştir.2015 yılı içinde Kurtalan ve Eruh ilçeleri dahil olmak üzere yemekhanelerden elde edilen gelir toplamı:342.436,75-TL</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1066800" y="0"/>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9 Tablo"/>
          <p:cNvGraphicFramePr>
            <a:graphicFrameLocks noGrp="1"/>
          </p:cNvGraphicFramePr>
          <p:nvPr/>
        </p:nvGraphicFramePr>
        <p:xfrm>
          <a:off x="838200" y="0"/>
          <a:ext cx="6096001" cy="2308860"/>
        </p:xfrm>
        <a:graphic>
          <a:graphicData uri="http://schemas.openxmlformats.org/drawingml/2006/table">
            <a:tbl>
              <a:tblPr/>
              <a:tblGrid>
                <a:gridCol w="1046074"/>
                <a:gridCol w="1024128"/>
                <a:gridCol w="1027786"/>
                <a:gridCol w="1060704"/>
                <a:gridCol w="1060704"/>
                <a:gridCol w="876605"/>
              </a:tblGrid>
              <a:tr h="197865">
                <a:tc gridSpan="6">
                  <a:txBody>
                    <a:bodyPr/>
                    <a:lstStyle/>
                    <a:p>
                      <a:pPr algn="ctr">
                        <a:lnSpc>
                          <a:spcPct val="115000"/>
                        </a:lnSpc>
                        <a:spcAft>
                          <a:spcPts val="0"/>
                        </a:spcAft>
                      </a:pPr>
                      <a:r>
                        <a:rPr lang="tr-TR" sz="1100" b="1" dirty="0">
                          <a:latin typeface="Arial"/>
                          <a:ea typeface="Times New Roman"/>
                          <a:cs typeface="Times New Roman"/>
                        </a:rPr>
                        <a:t>SOSYAL </a:t>
                      </a:r>
                      <a:r>
                        <a:rPr lang="tr-TR" sz="1100" b="1" dirty="0" smtClean="0">
                          <a:latin typeface="Arial"/>
                          <a:ea typeface="Times New Roman"/>
                          <a:cs typeface="Times New Roman"/>
                        </a:rPr>
                        <a:t>TESİSLER</a:t>
                      </a:r>
                      <a:endParaRPr lang="tr-TR" sz="1100" dirty="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97865">
                <a:tc rowSpan="2">
                  <a:txBody>
                    <a:bodyPr/>
                    <a:lstStyle/>
                    <a:p>
                      <a:pPr algn="ctr">
                        <a:lnSpc>
                          <a:spcPct val="115000"/>
                        </a:lnSpc>
                        <a:spcAft>
                          <a:spcPts val="0"/>
                        </a:spcAft>
                      </a:pPr>
                      <a:r>
                        <a:rPr lang="tr-TR" sz="1100">
                          <a:latin typeface="Arial"/>
                          <a:ea typeface="Times New Roman"/>
                          <a:cs typeface="Times New Roman"/>
                        </a:rPr>
                        <a:t>Tesisin Adı</a:t>
                      </a:r>
                      <a:endParaRPr lang="tr-TR"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a:lnSpc>
                          <a:spcPct val="115000"/>
                        </a:lnSpc>
                        <a:spcAft>
                          <a:spcPts val="0"/>
                        </a:spcAft>
                      </a:pPr>
                      <a:r>
                        <a:rPr lang="tr-TR" sz="1100">
                          <a:latin typeface="Arial"/>
                          <a:ea typeface="Times New Roman"/>
                          <a:cs typeface="Times New Roman"/>
                        </a:rPr>
                        <a:t>Sayısı (Adet)</a:t>
                      </a:r>
                      <a:endParaRPr lang="tr-TR"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a:lnSpc>
                          <a:spcPct val="115000"/>
                        </a:lnSpc>
                        <a:spcAft>
                          <a:spcPts val="0"/>
                        </a:spcAft>
                      </a:pPr>
                      <a:r>
                        <a:rPr lang="tr-TR" sz="1100">
                          <a:latin typeface="Arial"/>
                          <a:ea typeface="Times New Roman"/>
                          <a:cs typeface="Times New Roman"/>
                        </a:rPr>
                        <a:t>Kapalı Alan (m</a:t>
                      </a:r>
                      <a:r>
                        <a:rPr lang="tr-TR" sz="1100" baseline="30000">
                          <a:latin typeface="Arial"/>
                          <a:ea typeface="Times New Roman"/>
                          <a:cs typeface="Times New Roman"/>
                        </a:rPr>
                        <a:t>2</a:t>
                      </a:r>
                      <a:r>
                        <a:rPr lang="tr-TR" sz="1100">
                          <a:latin typeface="Arial"/>
                          <a:ea typeface="Times New Roman"/>
                          <a:cs typeface="Times New Roman"/>
                        </a:rPr>
                        <a:t>)</a:t>
                      </a:r>
                      <a:endParaRPr lang="tr-TR"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3">
                  <a:txBody>
                    <a:bodyPr/>
                    <a:lstStyle/>
                    <a:p>
                      <a:pPr algn="ctr">
                        <a:lnSpc>
                          <a:spcPct val="115000"/>
                        </a:lnSpc>
                        <a:spcAft>
                          <a:spcPts val="0"/>
                        </a:spcAft>
                      </a:pPr>
                      <a:r>
                        <a:rPr lang="tr-TR" sz="1100" dirty="0">
                          <a:latin typeface="Arial"/>
                          <a:ea typeface="Times New Roman"/>
                          <a:cs typeface="Times New Roman"/>
                        </a:rPr>
                        <a:t>2014 YILI</a:t>
                      </a:r>
                      <a:endParaRPr lang="tr-TR" sz="1100" dirty="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r>
              <a:tr h="495175">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0"/>
                        </a:spcAft>
                      </a:pPr>
                      <a:r>
                        <a:rPr lang="tr-TR" sz="1100">
                          <a:latin typeface="Arial"/>
                          <a:ea typeface="Times New Roman"/>
                          <a:cs typeface="Times New Roman"/>
                        </a:rPr>
                        <a:t>Oda Sayısı</a:t>
                      </a:r>
                      <a:endParaRPr lang="tr-TR"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tr-TR" sz="1100">
                          <a:latin typeface="Arial"/>
                          <a:ea typeface="Times New Roman"/>
                          <a:cs typeface="Times New Roman"/>
                        </a:rPr>
                        <a:t>Yararlananların Sayısı</a:t>
                      </a:r>
                      <a:endParaRPr lang="tr-TR"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tr-TR" sz="1100">
                          <a:latin typeface="Arial"/>
                          <a:ea typeface="Times New Roman"/>
                          <a:cs typeface="Times New Roman"/>
                        </a:rPr>
                        <a:t>Tahsil Edilen Miktar</a:t>
                      </a:r>
                      <a:endParaRPr lang="tr-TR"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643831">
                <a:tc>
                  <a:txBody>
                    <a:bodyPr/>
                    <a:lstStyle/>
                    <a:p>
                      <a:pPr>
                        <a:lnSpc>
                          <a:spcPct val="115000"/>
                        </a:lnSpc>
                        <a:spcAft>
                          <a:spcPts val="0"/>
                        </a:spcAft>
                      </a:pPr>
                      <a:r>
                        <a:rPr lang="tr-TR" sz="1100" b="1">
                          <a:latin typeface="Arial"/>
                          <a:ea typeface="Calibri"/>
                          <a:cs typeface="Times New Roman"/>
                        </a:rPr>
                        <a:t> Turizm ve Spor Eğitim Uygulama Merkezi </a:t>
                      </a:r>
                      <a:endParaRPr lang="tr-TR" sz="1100">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a:latin typeface="Arial"/>
                          <a:ea typeface="Times New Roman"/>
                          <a:cs typeface="Times New Roman"/>
                        </a:rPr>
                        <a:t>1</a:t>
                      </a:r>
                      <a:endParaRPr lang="tr-TR" sz="11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a:latin typeface="Arial"/>
                          <a:ea typeface="Times New Roman"/>
                          <a:cs typeface="Times New Roman"/>
                        </a:rPr>
                        <a:t>2.500,00</a:t>
                      </a:r>
                      <a:endParaRPr lang="tr-TR" sz="11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a:latin typeface="Arial"/>
                          <a:ea typeface="Times New Roman"/>
                          <a:cs typeface="Times New Roman"/>
                        </a:rPr>
                        <a:t>38</a:t>
                      </a:r>
                      <a:endParaRPr lang="tr-TR" sz="11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dirty="0" smtClean="0">
                          <a:latin typeface="Arial"/>
                          <a:ea typeface="Calibri"/>
                          <a:cs typeface="Times New Roman"/>
                        </a:rPr>
                        <a:t>425</a:t>
                      </a:r>
                      <a:endParaRPr lang="tr-TR" sz="1100" dirty="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dirty="0" smtClean="0">
                          <a:latin typeface="Arial"/>
                          <a:ea typeface="Times New Roman"/>
                          <a:cs typeface="Times New Roman"/>
                        </a:rPr>
                        <a:t>194.610,00</a:t>
                      </a:r>
                      <a:endParaRPr lang="tr-TR" sz="1100" dirty="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865">
                <a:tc>
                  <a:txBody>
                    <a:bodyPr/>
                    <a:lstStyle/>
                    <a:p>
                      <a:pPr>
                        <a:lnSpc>
                          <a:spcPct val="115000"/>
                        </a:lnSpc>
                        <a:spcAft>
                          <a:spcPts val="0"/>
                        </a:spcAft>
                      </a:pPr>
                      <a:r>
                        <a:rPr lang="tr-TR" sz="1100" b="1">
                          <a:latin typeface="Arial"/>
                          <a:ea typeface="Calibri"/>
                          <a:cs typeface="Times New Roman"/>
                        </a:rPr>
                        <a:t>Toplam</a:t>
                      </a:r>
                      <a:endParaRPr lang="tr-TR" sz="11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tr-TR" sz="1100">
                          <a:latin typeface="Arial"/>
                          <a:ea typeface="Times New Roman"/>
                          <a:cs typeface="Times New Roman"/>
                        </a:rPr>
                        <a:t>1</a:t>
                      </a:r>
                      <a:endParaRPr lang="tr-TR" sz="11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tr-TR" sz="1100">
                          <a:latin typeface="Arial"/>
                          <a:ea typeface="Times New Roman"/>
                          <a:cs typeface="Times New Roman"/>
                        </a:rPr>
                        <a:t>2.500,00</a:t>
                      </a:r>
                      <a:endParaRPr lang="tr-TR" sz="11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tr-TR" sz="1100">
                          <a:latin typeface="Arial"/>
                          <a:ea typeface="Times New Roman"/>
                          <a:cs typeface="Times New Roman"/>
                        </a:rPr>
                        <a:t>38</a:t>
                      </a:r>
                      <a:endParaRPr lang="tr-TR" sz="11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tr-TR" sz="1100" dirty="0" smtClean="0">
                          <a:latin typeface="Arial"/>
                          <a:ea typeface="Times New Roman"/>
                          <a:cs typeface="Times New Roman"/>
                        </a:rPr>
                        <a:t>425</a:t>
                      </a:r>
                      <a:endParaRPr lang="tr-TR" sz="1100" dirty="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tr-TR" sz="1100" dirty="0" smtClean="0">
                          <a:latin typeface="Arial"/>
                          <a:ea typeface="Times New Roman"/>
                          <a:cs typeface="Times New Roman"/>
                        </a:rPr>
                        <a:t>194.610,00</a:t>
                      </a:r>
                      <a:endParaRPr lang="tr-TR" sz="1100" dirty="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21506" name="Rectangle 2"/>
          <p:cNvSpPr>
            <a:spLocks noChangeArrowheads="1"/>
          </p:cNvSpPr>
          <p:nvPr/>
        </p:nvSpPr>
        <p:spPr bwMode="auto">
          <a:xfrm>
            <a:off x="228600" y="2343150"/>
            <a:ext cx="86868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12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Turizm ve Spor Eğitim Uygulama Merkezi</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Kezer</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Yerleşkesinde bulunan Turizm ve Spor Eğitim Uygulama Merkezi</a:t>
            </a:r>
            <a:r>
              <a:rPr kumimoji="0" lang="tr-TR"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nde, konuklarımıza 7/24 esasına göre hizmet vermektedir. 2 </a:t>
            </a:r>
            <a:r>
              <a:rPr kumimoji="0" lang="tr-TR" sz="1200"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Suit</a:t>
            </a:r>
            <a:r>
              <a:rPr kumimoji="0" lang="tr-TR"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oda, 36 standart (iki kişilik) oda olmak üzere toplam 38 oda olup 72 tek kişilik ve 2 çift kişilik yatak kapasitelidir. Bu kapasite dahilinde aynı anda 76 kişi ağırlanabilmektedir. Misafirhanemizde aynı zamanda 2 adet konferans salonu,Yemekhane ve kafeterya bulunmaktadır.</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Odaların tamamında LCD TV (kablolu yayın), buzdolabı, kablolu ve kablosuz internet bağlantısı, 24 saat sıcak su, klima mevcuttur.Dinlenme salonunda, misafirlerimiz için LCD TV (Kablolu yayın) bulunmakta ve sabah kahvaltısı servisi verilmektedir.</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4933950"/>
            <a:ext cx="5867400" cy="209550"/>
          </a:xfrm>
          <a:prstGeom prst="rect">
            <a:avLst/>
          </a:prstGeom>
        </p:spPr>
        <p:txBody>
          <a:bodyPr vert="horz" lIns="91440" tIns="45720" rIns="91440" bIns="45720" rtlCol="0" anchor="ctr">
            <a:normAutofit fontScale="85000" lnSpcReduction="20000"/>
          </a:bodyPr>
          <a:lstStyle/>
          <a:p>
            <a:pPr>
              <a:spcBef>
                <a:spcPct val="0"/>
              </a:spcBef>
              <a:defRPr/>
            </a:pPr>
            <a:r>
              <a:rPr kumimoji="0" lang="en-US" sz="1100" i="0" u="none" strike="noStrike" kern="1200" cap="none" spc="0" normalizeH="0" baseline="0" noProof="0" dirty="0" smtClean="0">
                <a:ln>
                  <a:noFill/>
                </a:ln>
                <a:effectLst/>
                <a:uLnTx/>
                <a:uFillTx/>
                <a:latin typeface="+mj-lt"/>
                <a:ea typeface="+mj-ea"/>
                <a:cs typeface="+mj-cs"/>
              </a:rPr>
              <a:t>                 </a:t>
            </a:r>
            <a:r>
              <a:rPr kumimoji="0" lang="en-US" sz="1100" i="0" u="none" strike="noStrike" kern="1200" cap="none" spc="0" normalizeH="0" baseline="0" noProof="0" dirty="0" err="1" smtClean="0">
                <a:ln>
                  <a:noFill/>
                </a:ln>
                <a:effectLst/>
                <a:uLnTx/>
                <a:uFillTx/>
                <a:latin typeface="+mj-lt"/>
                <a:ea typeface="+mj-ea"/>
                <a:cs typeface="+mj-cs"/>
              </a:rPr>
              <a:t>siubasin</a:t>
            </a:r>
            <a:r>
              <a:rPr kumimoji="0" lang="en-US" sz="1100" i="0" u="none" strike="noStrike" kern="1200" cap="none" spc="0" normalizeH="0" baseline="0" noProof="0" dirty="0" smtClean="0">
                <a:ln>
                  <a:noFill/>
                </a:ln>
                <a:effectLst/>
                <a:uLnTx/>
                <a:uFillTx/>
                <a:latin typeface="+mj-lt"/>
                <a:ea typeface="+mj-ea"/>
                <a:cs typeface="+mj-cs"/>
              </a:rPr>
              <a:t>                                                                   </a:t>
            </a:r>
            <a:r>
              <a:rPr lang="en-US" sz="1100" dirty="0" err="1" smtClean="0"/>
              <a:t>siubasin</a:t>
            </a:r>
            <a:r>
              <a:rPr kumimoji="0" lang="en-US" sz="1100" i="0" u="none" strike="noStrike" kern="1200" cap="none" spc="0" normalizeH="0" baseline="0" noProof="0" dirty="0" smtClean="0">
                <a:ln>
                  <a:noFill/>
                </a:ln>
                <a:effectLst/>
                <a:uLnTx/>
                <a:uFillTx/>
                <a:latin typeface="+mj-lt"/>
                <a:ea typeface="+mj-ea"/>
                <a:cs typeface="+mj-cs"/>
              </a:rPr>
              <a:t>                                                           </a:t>
            </a:r>
            <a:r>
              <a:rPr lang="tr-TR" sz="1050" dirty="0" smtClean="0"/>
              <a:t>www.</a:t>
            </a:r>
            <a:r>
              <a:rPr lang="tr-TR" sz="1050" dirty="0" err="1" smtClean="0"/>
              <a:t>siirt</a:t>
            </a:r>
            <a:r>
              <a:rPr lang="tr-TR" sz="1050" dirty="0" smtClean="0"/>
              <a:t>.edu.tr</a:t>
            </a:r>
          </a:p>
          <a:p>
            <a:pPr lvl="0">
              <a:spcBef>
                <a:spcPct val="0"/>
              </a:spcBef>
              <a:defRPr/>
            </a:pPr>
            <a:endParaRPr kumimoji="0" lang="en-US" sz="1100" i="0" u="none" strike="noStrike" kern="1200" cap="none" spc="0" normalizeH="0" baseline="0" noProof="0" dirty="0" smtClean="0">
              <a:ln>
                <a:noFill/>
              </a:ln>
              <a:effectLst/>
              <a:uLnTx/>
              <a:uFillTx/>
              <a:latin typeface="+mj-lt"/>
              <a:ea typeface="+mj-ea"/>
              <a:cs typeface="+mj-cs"/>
            </a:endParaRPr>
          </a:p>
        </p:txBody>
      </p:sp>
      <p:grpSp>
        <p:nvGrpSpPr>
          <p:cNvPr id="2" name="Group 8"/>
          <p:cNvGrpSpPr/>
          <p:nvPr/>
        </p:nvGrpSpPr>
        <p:grpSpPr>
          <a:xfrm>
            <a:off x="8320411" y="4834100"/>
            <a:ext cx="714362" cy="171452"/>
            <a:chOff x="8215311" y="4781550"/>
            <a:chExt cx="714362" cy="171452"/>
          </a:xfrm>
        </p:grpSpPr>
        <p:sp>
          <p:nvSpPr>
            <p:cNvPr id="7" name="Title 1"/>
            <p:cNvSpPr txBox="1">
              <a:spLocks/>
            </p:cNvSpPr>
            <p:nvPr/>
          </p:nvSpPr>
          <p:spPr>
            <a:xfrm>
              <a:off x="8215311" y="4800602"/>
              <a:ext cx="5715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00" i="0" u="none" strike="noStrike" kern="1200" cap="none" spc="0" normalizeH="0" baseline="0" noProof="0" dirty="0" err="1" smtClean="0">
                  <a:ln>
                    <a:noFill/>
                  </a:ln>
                  <a:effectLst/>
                  <a:uLnTx/>
                  <a:uFillTx/>
                  <a:latin typeface="+mj-lt"/>
                  <a:ea typeface="+mj-ea"/>
                  <a:cs typeface="+mj-cs"/>
                </a:rPr>
                <a:t>Sayfa</a:t>
              </a:r>
              <a:r>
                <a:rPr kumimoji="0" lang="en-US" sz="700" i="0" u="none" strike="noStrike" kern="1200" cap="none" spc="0" normalizeH="0" baseline="0" noProof="0" dirty="0" smtClean="0">
                  <a:ln>
                    <a:noFill/>
                  </a:ln>
                  <a:effectLst/>
                  <a:uLnTx/>
                  <a:uFillTx/>
                  <a:latin typeface="+mj-lt"/>
                  <a:ea typeface="+mj-ea"/>
                  <a:cs typeface="+mj-cs"/>
                </a:rPr>
                <a:t> 1</a:t>
              </a:r>
            </a:p>
          </p:txBody>
        </p:sp>
        <p:sp>
          <p:nvSpPr>
            <p:cNvPr id="8" name="Title 1"/>
            <p:cNvSpPr txBox="1">
              <a:spLocks/>
            </p:cNvSpPr>
            <p:nvPr/>
          </p:nvSpPr>
          <p:spPr>
            <a:xfrm>
              <a:off x="8662975" y="4781550"/>
              <a:ext cx="266698"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accent6">
                      <a:lumMod val="50000"/>
                    </a:schemeClr>
                  </a:solidFill>
                  <a:effectLst/>
                  <a:uLnTx/>
                  <a:uFillTx/>
                  <a:latin typeface="+mj-lt"/>
                  <a:ea typeface="+mj-ea"/>
                  <a:cs typeface="+mj-cs"/>
                </a:rPr>
                <a:t>&gt;</a:t>
              </a:r>
            </a:p>
          </p:txBody>
        </p:sp>
      </p:grpSp>
      <p:cxnSp>
        <p:nvCxnSpPr>
          <p:cNvPr id="12" name="Straight Connector 75"/>
          <p:cNvCxnSpPr/>
          <p:nvPr/>
        </p:nvCxnSpPr>
        <p:spPr>
          <a:xfrm>
            <a:off x="1066800" y="133350"/>
            <a:ext cx="7004050" cy="9128"/>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8 Resim" descr="C:\Users\b0448@siu.edu\Desktop\TESİSLER\100NIKON\DSCN4819.JPG"/>
          <p:cNvPicPr/>
          <p:nvPr/>
        </p:nvPicPr>
        <p:blipFill>
          <a:blip r:embed="rId3" cstate="print"/>
          <a:srcRect/>
          <a:stretch>
            <a:fillRect/>
          </a:stretch>
        </p:blipFill>
        <p:spPr bwMode="auto">
          <a:xfrm>
            <a:off x="228600" y="133350"/>
            <a:ext cx="3886200" cy="4109701"/>
          </a:xfrm>
          <a:prstGeom prst="rect">
            <a:avLst/>
          </a:prstGeom>
          <a:noFill/>
          <a:ln w="9525">
            <a:noFill/>
            <a:miter lim="800000"/>
            <a:headEnd/>
            <a:tailEnd/>
          </a:ln>
        </p:spPr>
      </p:pic>
      <p:pic>
        <p:nvPicPr>
          <p:cNvPr id="10" name="9 Resim" descr="C:\Users\b0448@siu.edu\Desktop\KONUK EVİ YUNUS\DSCN3635.JPG"/>
          <p:cNvPicPr/>
          <p:nvPr/>
        </p:nvPicPr>
        <p:blipFill>
          <a:blip r:embed="rId4" cstate="print"/>
          <a:srcRect/>
          <a:stretch>
            <a:fillRect/>
          </a:stretch>
        </p:blipFill>
        <p:spPr bwMode="auto">
          <a:xfrm>
            <a:off x="4191000" y="133350"/>
            <a:ext cx="4800600" cy="4109701"/>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957</TotalTime>
  <Words>1723</Words>
  <Application>Microsoft Office PowerPoint</Application>
  <PresentationFormat>Ekran Gösterisi (16:9)</PresentationFormat>
  <Paragraphs>430</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Office Theme</vt:lpstr>
      <vt:lpstr>HOŞ GELDİNİZ</vt:lpstr>
      <vt:lpstr>   SAĞLIK KÜLTÜR SPOR DAİRE BAŞKANLIĞI   2015 YILI BİRİM FAALİYET RAPORU</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Admin</dc:creator>
  <cp:lastModifiedBy>Yönetici</cp:lastModifiedBy>
  <cp:revision>237</cp:revision>
  <cp:lastPrinted>2016-11-28T12:49:29Z</cp:lastPrinted>
  <dcterms:created xsi:type="dcterms:W3CDTF">2012-09-14T13:26:42Z</dcterms:created>
  <dcterms:modified xsi:type="dcterms:W3CDTF">2018-06-05T06:21:44Z</dcterms:modified>
</cp:coreProperties>
</file>