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3" r:id="rId3"/>
    <p:sldId id="423" r:id="rId4"/>
    <p:sldId id="452" r:id="rId5"/>
    <p:sldId id="413" r:id="rId6"/>
    <p:sldId id="414" r:id="rId7"/>
    <p:sldId id="415" r:id="rId8"/>
    <p:sldId id="416" r:id="rId9"/>
    <p:sldId id="424" r:id="rId10"/>
    <p:sldId id="418" r:id="rId11"/>
    <p:sldId id="419" r:id="rId12"/>
    <p:sldId id="420" r:id="rId13"/>
    <p:sldId id="421" r:id="rId14"/>
    <p:sldId id="442" r:id="rId15"/>
    <p:sldId id="450" r:id="rId16"/>
    <p:sldId id="440" r:id="rId17"/>
    <p:sldId id="422" r:id="rId18"/>
    <p:sldId id="441" r:id="rId19"/>
    <p:sldId id="449" r:id="rId20"/>
    <p:sldId id="426" r:id="rId21"/>
    <p:sldId id="455" r:id="rId22"/>
    <p:sldId id="456" r:id="rId23"/>
    <p:sldId id="457" r:id="rId24"/>
    <p:sldId id="458" r:id="rId25"/>
    <p:sldId id="459" r:id="rId26"/>
    <p:sldId id="460" r:id="rId27"/>
    <p:sldId id="461" r:id="rId28"/>
    <p:sldId id="427" r:id="rId29"/>
    <p:sldId id="428" r:id="rId30"/>
    <p:sldId id="429" r:id="rId31"/>
    <p:sldId id="432" r:id="rId32"/>
    <p:sldId id="433" r:id="rId33"/>
    <p:sldId id="434" r:id="rId34"/>
    <p:sldId id="454" r:id="rId35"/>
    <p:sldId id="462" r:id="rId36"/>
    <p:sldId id="463" r:id="rId37"/>
    <p:sldId id="437" r:id="rId38"/>
    <p:sldId id="438" r:id="rId39"/>
    <p:sldId id="408" r:id="rId40"/>
    <p:sldId id="409" r:id="rId41"/>
    <p:sldId id="412" r:id="rId42"/>
    <p:sldId id="394" r:id="rId43"/>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1" d="100"/>
          <a:sy n="91" d="100"/>
        </p:scale>
        <p:origin x="126"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20.02.2024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20.02.2024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20.02.2024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20.02.2024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20.02.2024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20.02.2024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20.02.2024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20.02.2024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20.02.2024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20.02.2024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20.02.2024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20.02.2024</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ksdb.siirt.edu.tr/"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200329"/>
          </a:xfrm>
          <a:prstGeom prst="rect">
            <a:avLst/>
          </a:prstGeom>
        </p:spPr>
        <p:txBody>
          <a:bodyPr wrap="square">
            <a:spAutoFit/>
          </a:bodyPr>
          <a:lstStyle/>
          <a:p>
            <a:pPr algn="ctr"/>
            <a:r>
              <a:rPr lang="tr-TR" sz="3600" b="1" dirty="0" smtClean="0">
                <a:solidFill>
                  <a:schemeClr val="tx1">
                    <a:lumMod val="85000"/>
                    <a:lumOff val="15000"/>
                  </a:schemeClr>
                </a:solidFill>
              </a:rPr>
              <a:t>SAĞLIK KÜLTÜR VE SPOR DAİRE BAŞKANLIĞI</a:t>
            </a:r>
          </a:p>
          <a:p>
            <a:pPr algn="ctr"/>
            <a:r>
              <a:rPr lang="tr-TR" sz="3600" b="1" dirty="0" smtClean="0">
                <a:solidFill>
                  <a:schemeClr val="tx1">
                    <a:lumMod val="85000"/>
                    <a:lumOff val="15000"/>
                  </a:schemeClr>
                </a:solidFill>
              </a:rPr>
              <a:t>2023 </a:t>
            </a:r>
            <a:r>
              <a:rPr lang="tr-TR" sz="3600" b="1" dirty="0" smtClean="0">
                <a:solidFill>
                  <a:schemeClr val="tx1">
                    <a:lumMod val="85000"/>
                    <a:lumOff val="15000"/>
                  </a:schemeClr>
                </a:solidFill>
              </a:rPr>
              <a:t>YILI BİRİM FAALİYET BRİFİNGİ</a:t>
            </a:r>
            <a:endParaRPr lang="tr-TR" sz="3600" b="1" dirty="0">
              <a:solidFill>
                <a:schemeClr val="tx1">
                  <a:lumMod val="85000"/>
                  <a:lumOff val="15000"/>
                </a:schemeClr>
              </a:solidFill>
            </a:endParaRPr>
          </a:p>
        </p:txBody>
      </p:sp>
    </p:spTree>
    <p:extLst>
      <p:ext uri="{BB962C8B-B14F-4D97-AF65-F5344CB8AC3E}">
        <p14:creationId xmlns:p14="http://schemas.microsoft.com/office/powerpoint/2010/main" val="2865460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330779" y="1053193"/>
            <a:ext cx="7576457" cy="5078313"/>
          </a:xfrm>
          <a:prstGeom prst="rect">
            <a:avLst/>
          </a:prstGeom>
          <a:noFill/>
        </p:spPr>
        <p:txBody>
          <a:bodyPr wrap="square" rtlCol="0">
            <a:spAutoFit/>
          </a:bodyPr>
          <a:lstStyle/>
          <a:p>
            <a:pPr lvl="0" indent="449263" algn="just" fontAlgn="base">
              <a:spcBef>
                <a:spcPct val="0"/>
              </a:spcBef>
              <a:spcAft>
                <a:spcPct val="0"/>
              </a:spcAft>
              <a:tabLst>
                <a:tab pos="449263" algn="l"/>
              </a:tabLst>
            </a:pPr>
            <a:r>
              <a:rPr lang="tr-TR" sz="1200" dirty="0" smtClean="0">
                <a:latin typeface="Arial" pitchFamily="34" charset="0"/>
                <a:ea typeface="Times New Roman" pitchFamily="18" charset="0"/>
                <a:cs typeface="Arial" pitchFamily="34" charset="0"/>
              </a:rPr>
              <a:t>Başkanlığımız </a:t>
            </a:r>
            <a:r>
              <a:rPr lang="tr-TR" sz="1200" dirty="0">
                <a:latin typeface="Arial" pitchFamily="34" charset="0"/>
                <a:ea typeface="Times New Roman" pitchFamily="18" charset="0"/>
                <a:cs typeface="Arial" pitchFamily="34" charset="0"/>
              </a:rPr>
              <a:t>2547 sayılı Kanun’un 2880 sayılı Kanun’la değişik 46 ve 47’nci maddeleri uyarınca kurulmuş ve teşkilatlanması, yönetimi, çalışmaları, görevlilerin yetki ve sorumluluklarına ilişkin genel hükümler ilgili yönetmelikle belirlenmiştir.</a:t>
            </a:r>
          </a:p>
          <a:p>
            <a:pPr lvl="0" indent="449263" algn="just" eaLnBrk="0" fontAlgn="base" hangingPunct="0">
              <a:spcBef>
                <a:spcPct val="0"/>
              </a:spcBef>
              <a:spcAft>
                <a:spcPct val="0"/>
              </a:spcAft>
              <a:tabLst>
                <a:tab pos="449263" algn="l"/>
              </a:tabLst>
            </a:pPr>
            <a:r>
              <a:rPr lang="tr-TR" sz="1200" b="1" dirty="0">
                <a:latin typeface="Arial" pitchFamily="34" charset="0"/>
                <a:ea typeface="Times New Roman" pitchFamily="18" charset="0"/>
                <a:cs typeface="Arial" pitchFamily="34" charset="0"/>
              </a:rPr>
              <a:t>Yükseköğretim Kurumları </a:t>
            </a:r>
            <a:r>
              <a:rPr lang="tr-TR" sz="1200" b="1" dirty="0" err="1">
                <a:latin typeface="Arial" pitchFamily="34" charset="0"/>
                <a:ea typeface="Times New Roman" pitchFamily="18" charset="0"/>
                <a:cs typeface="Arial" pitchFamily="34" charset="0"/>
              </a:rPr>
              <a:t>Mediko</a:t>
            </a:r>
            <a:r>
              <a:rPr lang="tr-TR" sz="1200" b="1" dirty="0">
                <a:latin typeface="Arial" pitchFamily="34" charset="0"/>
                <a:ea typeface="Times New Roman" pitchFamily="18" charset="0"/>
                <a:cs typeface="Arial" pitchFamily="34" charset="0"/>
              </a:rPr>
              <a:t>-Sosyal Sağlık, Kültür ve Spor İşleri Dairesi Uygulama Yönetmeliği; 03.02.1984 tarih ve 18301 sayılı Resmi Gazetede yayınlanarak yürürlüğe girmiştir.</a:t>
            </a:r>
            <a:endParaRPr lang="tr-TR" sz="1200" dirty="0">
              <a:latin typeface="Arial" pitchFamily="34" charset="0"/>
              <a:ea typeface="Times New Roman" pitchFamily="18" charset="0"/>
              <a:cs typeface="Arial" pitchFamily="34" charset="0"/>
            </a:endParaRPr>
          </a:p>
          <a:p>
            <a:pPr lvl="0" indent="449263" algn="just" eaLnBrk="0" fontAlgn="base" hangingPunct="0">
              <a:spcBef>
                <a:spcPct val="0"/>
              </a:spcBef>
              <a:spcAft>
                <a:spcPct val="0"/>
              </a:spcAft>
              <a:tabLst>
                <a:tab pos="449263" algn="l"/>
              </a:tabLst>
            </a:pPr>
            <a:r>
              <a:rPr lang="tr-TR" sz="1200" dirty="0" err="1">
                <a:latin typeface="Arial" pitchFamily="34" charset="0"/>
                <a:ea typeface="Times New Roman" pitchFamily="18" charset="0"/>
                <a:cs typeface="Arial" pitchFamily="34" charset="0"/>
              </a:rPr>
              <a:t>Mediko</a:t>
            </a:r>
            <a:r>
              <a:rPr lang="tr-TR" sz="1200" dirty="0">
                <a:latin typeface="Arial" pitchFamily="34" charset="0"/>
                <a:ea typeface="Times New Roman" pitchFamily="18" charset="0"/>
                <a:cs typeface="Arial" pitchFamily="34" charset="0"/>
              </a:rPr>
              <a:t>-Sosyal Kültür ve Spor İşleri Dairesi; Üniversitelerde hizmet verdiği kesimin bütünü için bir sağlık kuruluşu, öğrencilerin sosyal, kültürel danışma ve rehberlik ile spor ihtiyaçlarını karşılayan bir hizmet birimi ve aynı zamanda eğitim-öğretimin desteklenmesi amacıyla bu alanda uygulama ve araştırmaların yapıldığı bir uygulama dairesidir.  Öğrencilerimizin beslenme, barınma, sağlık, kültür ve spor faaliyetleri giderleri ile diğer giderler dediğimiz harcama kalemlerine ilişkin harcama yılı bütçesinin hazırlanması ve yıl içerisinde uygulaması işlemlerini takip eder. Sanatsal sergiler açar, konser, konferans, tiyatro ve benzeri sanat ve kültür alanlarında faaliyetler düzenler ve bu maksatla faaliyetlerde bulunan kuruluşlarla işbirliği yaparak, öğrencilerin daha geniş ölçüde sanat ve kültür faaliyetlerinden yararlanmalarını sağlar.  Öğrencilerin boş zamanlarında ilgi ve yeteneklerine göre sanat ve kültür çalışmaları yapmaları için resim, fotoğraf, el sanatları, halk oyunları, müzik ve benzeri faaliyet alanlarında kurslar açar, çalışma grupları oluşturur</a:t>
            </a:r>
            <a:r>
              <a:rPr lang="tr-TR" sz="1200" dirty="0" smtClean="0">
                <a:latin typeface="Arial" pitchFamily="34" charset="0"/>
                <a:ea typeface="Times New Roman" pitchFamily="18" charset="0"/>
                <a:cs typeface="Arial" pitchFamily="34" charset="0"/>
              </a:rPr>
              <a:t>. Bu </a:t>
            </a:r>
            <a:r>
              <a:rPr lang="tr-TR" sz="1200" dirty="0">
                <a:latin typeface="Arial" pitchFamily="34" charset="0"/>
                <a:ea typeface="Times New Roman" pitchFamily="18" charset="0"/>
                <a:cs typeface="Arial" pitchFamily="34" charset="0"/>
              </a:rPr>
              <a:t>grupların üniversite içinde ve dışında konser, gösteri, sergi ve müsabaka gibi faaliyetlerde bulunmalarını veya bu tür etkinliklerde rol almalarını sağlar.</a:t>
            </a:r>
          </a:p>
          <a:p>
            <a:pPr lvl="0" indent="449263" algn="just" eaLnBrk="0" fontAlgn="base" hangingPunct="0">
              <a:spcBef>
                <a:spcPct val="0"/>
              </a:spcBef>
              <a:spcAft>
                <a:spcPct val="0"/>
              </a:spcAft>
              <a:tabLst>
                <a:tab pos="449263" algn="l"/>
              </a:tabLst>
            </a:pPr>
            <a:r>
              <a:rPr lang="tr-TR" sz="1200" dirty="0">
                <a:latin typeface="Arial" pitchFamily="34" charset="0"/>
                <a:ea typeface="Times New Roman" pitchFamily="18" charset="0"/>
                <a:cs typeface="Arial" pitchFamily="34" charset="0"/>
              </a:rPr>
              <a:t>5018 sayılı Kamu Mali Yönetimi ve Kontrol Kanununun 41’inci maddesi gereği hazırladığımız bu rapor Sağlık Kültür ve Spor Daire Başkanlığının faaliyet alanlarını kapsayan konularda planlama ve uygulamalar neticesinde elde edilen verilerin değerlendirilmesidir. İlerleyen süreçlerde daha iyi hizmet verebilmek adına yapabileceklerimizin neler olduğunu görmeyi ve daha sonrası için yapılacak plan ve uygulamaların bizi bir adım daha ileriye götürmesini amaçlamaktayız.</a:t>
            </a:r>
          </a:p>
          <a:p>
            <a:pPr lvl="0" indent="449263" algn="just" eaLnBrk="0" fontAlgn="base" hangingPunct="0">
              <a:spcBef>
                <a:spcPct val="0"/>
              </a:spcBef>
              <a:spcAft>
                <a:spcPct val="0"/>
              </a:spcAft>
              <a:tabLst>
                <a:tab pos="449263" algn="l"/>
              </a:tabLst>
            </a:pPr>
            <a:r>
              <a:rPr lang="tr-TR" sz="1200" dirty="0">
                <a:latin typeface="Arial" pitchFamily="34" charset="0"/>
                <a:ea typeface="Times New Roman" pitchFamily="18" charset="0"/>
                <a:cs typeface="Arial" pitchFamily="34" charset="0"/>
              </a:rPr>
              <a:t>Saygılarımla…</a:t>
            </a:r>
          </a:p>
          <a:p>
            <a:pPr lvl="0" indent="449263" algn="just" eaLnBrk="0" fontAlgn="base" hangingPunct="0">
              <a:spcBef>
                <a:spcPct val="0"/>
              </a:spcBef>
              <a:spcAft>
                <a:spcPct val="0"/>
              </a:spcAft>
              <a:tabLst>
                <a:tab pos="449263" algn="l"/>
              </a:tabLst>
            </a:pPr>
            <a:r>
              <a:rPr lang="tr-TR" sz="1200" dirty="0">
                <a:latin typeface="Arial" pitchFamily="34" charset="0"/>
                <a:ea typeface="Times New Roman" pitchFamily="18" charset="0"/>
                <a:cs typeface="Arial" pitchFamily="34" charset="0"/>
              </a:rPr>
              <a:t>	</a:t>
            </a:r>
          </a:p>
          <a:p>
            <a:pPr lvl="0" indent="449263" algn="just" eaLnBrk="0" fontAlgn="base" hangingPunct="0">
              <a:spcBef>
                <a:spcPct val="0"/>
              </a:spcBef>
              <a:spcAft>
                <a:spcPct val="0"/>
              </a:spcAft>
              <a:tabLst>
                <a:tab pos="449263" algn="l"/>
              </a:tabLst>
            </a:pPr>
            <a:r>
              <a:rPr lang="tr-TR" sz="1200" b="1" dirty="0">
                <a:latin typeface="Arial" pitchFamily="34" charset="0"/>
                <a:ea typeface="Times New Roman" pitchFamily="18" charset="0"/>
                <a:cs typeface="Arial" pitchFamily="34" charset="0"/>
              </a:rPr>
              <a:t>   </a:t>
            </a:r>
            <a:r>
              <a:rPr lang="tr-TR" sz="1200" b="1" dirty="0" smtClean="0">
                <a:latin typeface="Arial" pitchFamily="34" charset="0"/>
                <a:ea typeface="Times New Roman" pitchFamily="18" charset="0"/>
                <a:cs typeface="Arial" pitchFamily="34" charset="0"/>
              </a:rPr>
              <a:t>					</a:t>
            </a:r>
            <a:r>
              <a:rPr lang="tr-TR" sz="1200" b="1" dirty="0">
                <a:latin typeface="Arial" pitchFamily="34" charset="0"/>
                <a:ea typeface="Times New Roman" pitchFamily="18" charset="0"/>
                <a:cs typeface="Arial" pitchFamily="34" charset="0"/>
              </a:rPr>
              <a:t> </a:t>
            </a:r>
            <a:r>
              <a:rPr lang="tr-TR" sz="1200" b="1" dirty="0" smtClean="0">
                <a:latin typeface="Arial" pitchFamily="34" charset="0"/>
                <a:ea typeface="Times New Roman" pitchFamily="18" charset="0"/>
                <a:cs typeface="Arial" pitchFamily="34" charset="0"/>
              </a:rPr>
              <a:t>               Burhanettin TAPİNÇ</a:t>
            </a:r>
            <a:endParaRPr lang="tr-TR" sz="1200" b="1" dirty="0">
              <a:latin typeface="Arial" pitchFamily="34" charset="0"/>
              <a:ea typeface="Times New Roman" pitchFamily="18" charset="0"/>
              <a:cs typeface="Arial" pitchFamily="34" charset="0"/>
            </a:endParaRPr>
          </a:p>
          <a:p>
            <a:pPr lvl="0" indent="449263" algn="just" eaLnBrk="0" fontAlgn="base" hangingPunct="0">
              <a:spcBef>
                <a:spcPct val="0"/>
              </a:spcBef>
              <a:spcAft>
                <a:spcPct val="0"/>
              </a:spcAft>
              <a:tabLst>
                <a:tab pos="449263" algn="l"/>
              </a:tabLst>
            </a:pPr>
            <a:r>
              <a:rPr lang="tr-TR" sz="1200" b="1" dirty="0">
                <a:latin typeface="Arial" pitchFamily="34" charset="0"/>
                <a:cs typeface="Arial" pitchFamily="34" charset="0"/>
              </a:rPr>
              <a:t> </a:t>
            </a:r>
            <a:r>
              <a:rPr lang="tr-TR" sz="1200" b="1" dirty="0" smtClean="0">
                <a:latin typeface="Arial" pitchFamily="34" charset="0"/>
                <a:cs typeface="Arial" pitchFamily="34" charset="0"/>
              </a:rPr>
              <a:t>				</a:t>
            </a:r>
            <a:r>
              <a:rPr lang="tr-TR" sz="1200" b="1" dirty="0">
                <a:latin typeface="Arial" pitchFamily="34" charset="0"/>
                <a:cs typeface="Arial" pitchFamily="34" charset="0"/>
              </a:rPr>
              <a:t> </a:t>
            </a:r>
            <a:r>
              <a:rPr lang="tr-TR" sz="1200" b="1" dirty="0" smtClean="0">
                <a:latin typeface="Arial" pitchFamily="34" charset="0"/>
                <a:cs typeface="Arial" pitchFamily="34" charset="0"/>
              </a:rPr>
              <a:t>                                       Daire Başkanı V.</a:t>
            </a:r>
            <a:endParaRPr lang="tr-TR" sz="1200" dirty="0">
              <a:latin typeface="Arial" pitchFamily="34" charset="0"/>
              <a:cs typeface="Arial" pitchFamily="34" charset="0"/>
            </a:endParaRPr>
          </a:p>
        </p:txBody>
      </p:sp>
    </p:spTree>
    <p:extLst>
      <p:ext uri="{BB962C8B-B14F-4D97-AF65-F5344CB8AC3E}">
        <p14:creationId xmlns:p14="http://schemas.microsoft.com/office/powerpoint/2010/main" val="1860997063"/>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1011730"/>
          </a:xfrm>
        </p:spPr>
        <p:txBody>
          <a:bodyPr/>
          <a:lstStyle/>
          <a:p>
            <a:endParaRPr lang="tr-TR" dirty="0"/>
          </a:p>
        </p:txBody>
      </p:sp>
      <p:sp>
        <p:nvSpPr>
          <p:cNvPr id="3" name="2 İçerik Yer Tutucusu"/>
          <p:cNvSpPr>
            <a:spLocks noGrp="1"/>
          </p:cNvSpPr>
          <p:nvPr>
            <p:ph idx="1"/>
          </p:nvPr>
        </p:nvSpPr>
        <p:spPr/>
        <p:txBody>
          <a:bodyPr/>
          <a:lstStyle/>
          <a:p>
            <a:r>
              <a:rPr lang="tr-TR" sz="2400" b="1" dirty="0" smtClean="0"/>
              <a:t>BAŞKANLIK TEŞKİLAT YAPISI</a:t>
            </a:r>
          </a:p>
          <a:p>
            <a:pPr lvl="0" eaLnBrk="0" fontAlgn="base" hangingPunct="0">
              <a:spcBef>
                <a:spcPct val="0"/>
              </a:spcBef>
              <a:spcAft>
                <a:spcPct val="0"/>
              </a:spcAft>
              <a:tabLst>
                <a:tab pos="449263" algn="l"/>
              </a:tabLst>
            </a:pPr>
            <a:r>
              <a:rPr lang="tr-TR" b="1" i="1" dirty="0" smtClean="0">
                <a:latin typeface="Arial" pitchFamily="34" charset="0"/>
                <a:cs typeface="Arial" pitchFamily="34" charset="0"/>
              </a:rPr>
              <a:t>Başkanlığımız;</a:t>
            </a:r>
            <a:endParaRPr lang="tr-TR" dirty="0" smtClean="0">
              <a:latin typeface="Arial" pitchFamily="34" charset="0"/>
              <a:cs typeface="Arial" pitchFamily="34" charset="0"/>
            </a:endParaRPr>
          </a:p>
          <a:p>
            <a:pPr lvl="0" eaLnBrk="0" fontAlgn="base" hangingPunct="0">
              <a:spcBef>
                <a:spcPct val="0"/>
              </a:spcBef>
              <a:spcAft>
                <a:spcPct val="0"/>
              </a:spcAft>
              <a:tabLst>
                <a:tab pos="449263" algn="l"/>
              </a:tabLst>
            </a:pPr>
            <a:r>
              <a:rPr lang="tr-TR" b="1" dirty="0" smtClean="0">
                <a:solidFill>
                  <a:srgbClr val="000000"/>
                </a:solidFill>
                <a:latin typeface="Arial" pitchFamily="34" charset="0"/>
                <a:cs typeface="Arial" pitchFamily="34" charset="0"/>
              </a:rPr>
              <a:t>1</a:t>
            </a:r>
            <a:r>
              <a:rPr lang="tr-TR" dirty="0" smtClean="0">
                <a:solidFill>
                  <a:srgbClr val="000000"/>
                </a:solidFill>
                <a:latin typeface="Arial" pitchFamily="34" charset="0"/>
                <a:cs typeface="Arial" pitchFamily="34" charset="0"/>
              </a:rPr>
              <a:t>- Beslenme Hizmetleri Birimi </a:t>
            </a:r>
            <a:endParaRPr lang="tr-TR" dirty="0" smtClean="0">
              <a:latin typeface="Arial" pitchFamily="34" charset="0"/>
              <a:cs typeface="Arial" pitchFamily="34" charset="0"/>
            </a:endParaRPr>
          </a:p>
          <a:p>
            <a:pPr lvl="0" eaLnBrk="0" fontAlgn="base" hangingPunct="0">
              <a:spcBef>
                <a:spcPct val="0"/>
              </a:spcBef>
              <a:spcAft>
                <a:spcPct val="0"/>
              </a:spcAft>
              <a:tabLst>
                <a:tab pos="449263" algn="l"/>
              </a:tabLst>
            </a:pPr>
            <a:r>
              <a:rPr lang="tr-TR" b="1" dirty="0" smtClean="0">
                <a:latin typeface="Arial" pitchFamily="34" charset="0"/>
                <a:cs typeface="Arial" pitchFamily="34" charset="0"/>
              </a:rPr>
              <a:t>2- </a:t>
            </a:r>
            <a:r>
              <a:rPr lang="tr-TR" dirty="0" smtClean="0">
                <a:latin typeface="Arial" pitchFamily="34" charset="0"/>
                <a:cs typeface="Arial" pitchFamily="34" charset="0"/>
              </a:rPr>
              <a:t>Kültür – Sanat ve Sosyal Hizmetler Birimi</a:t>
            </a:r>
          </a:p>
          <a:p>
            <a:pPr lvl="0" eaLnBrk="0" fontAlgn="base" hangingPunct="0">
              <a:spcBef>
                <a:spcPct val="0"/>
              </a:spcBef>
              <a:spcAft>
                <a:spcPct val="0"/>
              </a:spcAft>
              <a:tabLst>
                <a:tab pos="449263" algn="l"/>
              </a:tabLst>
            </a:pPr>
            <a:r>
              <a:rPr lang="tr-TR" b="1" dirty="0" smtClean="0">
                <a:solidFill>
                  <a:srgbClr val="000000"/>
                </a:solidFill>
                <a:latin typeface="Arial" pitchFamily="34" charset="0"/>
                <a:cs typeface="Arial" pitchFamily="34" charset="0"/>
              </a:rPr>
              <a:t>3</a:t>
            </a:r>
            <a:r>
              <a:rPr lang="tr-TR" dirty="0" smtClean="0">
                <a:solidFill>
                  <a:srgbClr val="000000"/>
                </a:solidFill>
                <a:latin typeface="Arial" pitchFamily="34" charset="0"/>
                <a:cs typeface="Arial" pitchFamily="34" charset="0"/>
              </a:rPr>
              <a:t>- Spor Hizmetleri Birimi</a:t>
            </a:r>
            <a:br>
              <a:rPr lang="tr-TR" dirty="0" smtClean="0">
                <a:solidFill>
                  <a:srgbClr val="000000"/>
                </a:solidFill>
                <a:latin typeface="Arial" pitchFamily="34" charset="0"/>
                <a:cs typeface="Arial" pitchFamily="34" charset="0"/>
              </a:rPr>
            </a:br>
            <a:r>
              <a:rPr lang="tr-TR" b="1" dirty="0" smtClean="0">
                <a:solidFill>
                  <a:srgbClr val="000000"/>
                </a:solidFill>
                <a:latin typeface="Arial" pitchFamily="34" charset="0"/>
                <a:cs typeface="Arial" pitchFamily="34" charset="0"/>
              </a:rPr>
              <a:t>4- </a:t>
            </a:r>
            <a:r>
              <a:rPr lang="tr-TR" dirty="0" smtClean="0">
                <a:solidFill>
                  <a:srgbClr val="000000"/>
                </a:solidFill>
                <a:latin typeface="Arial" pitchFamily="34" charset="0"/>
                <a:cs typeface="Arial" pitchFamily="34" charset="0"/>
              </a:rPr>
              <a:t>Sağlık Hizmetleri Birimi</a:t>
            </a:r>
            <a:br>
              <a:rPr lang="tr-TR" dirty="0" smtClean="0">
                <a:solidFill>
                  <a:srgbClr val="000000"/>
                </a:solidFill>
                <a:latin typeface="Arial" pitchFamily="34" charset="0"/>
                <a:cs typeface="Arial" pitchFamily="34" charset="0"/>
              </a:rPr>
            </a:br>
            <a:r>
              <a:rPr lang="tr-TR" b="1" dirty="0" smtClean="0">
                <a:solidFill>
                  <a:srgbClr val="000000"/>
                </a:solidFill>
                <a:latin typeface="Arial" pitchFamily="34" charset="0"/>
                <a:cs typeface="Arial" pitchFamily="34" charset="0"/>
              </a:rPr>
              <a:t>5- </a:t>
            </a:r>
            <a:r>
              <a:rPr lang="tr-TR" dirty="0" smtClean="0">
                <a:solidFill>
                  <a:srgbClr val="000000"/>
                </a:solidFill>
                <a:latin typeface="Arial" pitchFamily="34" charset="0"/>
                <a:cs typeface="Arial" pitchFamily="34" charset="0"/>
              </a:rPr>
              <a:t>Satın alma, Tahakkuk ve Ayniyat Birimi</a:t>
            </a:r>
            <a:br>
              <a:rPr lang="tr-TR" dirty="0" smtClean="0">
                <a:solidFill>
                  <a:srgbClr val="000000"/>
                </a:solidFill>
                <a:latin typeface="Arial" pitchFamily="34" charset="0"/>
                <a:cs typeface="Arial" pitchFamily="34" charset="0"/>
              </a:rPr>
            </a:br>
            <a:r>
              <a:rPr lang="tr-TR" b="1" dirty="0">
                <a:solidFill>
                  <a:srgbClr val="000000"/>
                </a:solidFill>
                <a:latin typeface="Arial" pitchFamily="34" charset="0"/>
                <a:cs typeface="Arial" pitchFamily="34" charset="0"/>
              </a:rPr>
              <a:t>6</a:t>
            </a:r>
            <a:r>
              <a:rPr lang="tr-TR" b="1" dirty="0" smtClean="0">
                <a:solidFill>
                  <a:srgbClr val="000000"/>
                </a:solidFill>
                <a:latin typeface="Arial" pitchFamily="34" charset="0"/>
                <a:cs typeface="Arial" pitchFamily="34" charset="0"/>
              </a:rPr>
              <a:t>-</a:t>
            </a:r>
            <a:r>
              <a:rPr lang="tr-TR" dirty="0" smtClean="0">
                <a:solidFill>
                  <a:srgbClr val="000000"/>
                </a:solidFill>
                <a:latin typeface="Arial" pitchFamily="34" charset="0"/>
                <a:cs typeface="Arial" pitchFamily="34" charset="0"/>
              </a:rPr>
              <a:t> Sosyal Tesisler</a:t>
            </a:r>
            <a:endParaRPr lang="tr-TR" dirty="0" smtClean="0">
              <a:latin typeface="Arial" pitchFamily="34" charset="0"/>
              <a:cs typeface="Arial" pitchFamily="34" charset="0"/>
            </a:endParaRPr>
          </a:p>
          <a:p>
            <a:pPr lvl="0" eaLnBrk="0" fontAlgn="base" hangingPunct="0">
              <a:spcBef>
                <a:spcPct val="0"/>
              </a:spcBef>
              <a:spcAft>
                <a:spcPct val="0"/>
              </a:spcAft>
              <a:tabLst>
                <a:tab pos="449263" algn="l"/>
              </a:tabLst>
            </a:pPr>
            <a:r>
              <a:rPr lang="tr-TR" dirty="0" smtClean="0">
                <a:solidFill>
                  <a:srgbClr val="000000"/>
                </a:solidFill>
                <a:latin typeface="Arial" pitchFamily="34" charset="0"/>
                <a:ea typeface="Calibri" pitchFamily="34" charset="0"/>
                <a:cs typeface="Arial" pitchFamily="34" charset="0"/>
              </a:rPr>
              <a:t>olmak üzere 6 birimden oluşmuştur.</a:t>
            </a:r>
          </a:p>
          <a:p>
            <a:endParaRPr lang="tr-T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BAŞKANLIK TEŞKİLAT YAPISI</a:t>
            </a:r>
            <a:endParaRPr lang="tr-TR" sz="2400" b="1" dirty="0"/>
          </a:p>
        </p:txBody>
      </p:sp>
      <p:pic>
        <p:nvPicPr>
          <p:cNvPr id="59" name="Resim 5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9325" y="1085119"/>
            <a:ext cx="6210565" cy="4950080"/>
          </a:xfrm>
          <a:prstGeom prst="rect">
            <a:avLst/>
          </a:prstGeom>
        </p:spPr>
      </p:pic>
    </p:spTree>
    <p:extLst>
      <p:ext uri="{BB962C8B-B14F-4D97-AF65-F5344CB8AC3E}">
        <p14:creationId xmlns:p14="http://schemas.microsoft.com/office/powerpoint/2010/main" val="27947295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85606"/>
          </a:xfrm>
        </p:spPr>
        <p:txBody>
          <a:bodyPr>
            <a:normAutofit/>
          </a:bodyPr>
          <a:lstStyle/>
          <a:p>
            <a:r>
              <a:rPr lang="tr-TR" sz="3200" dirty="0" smtClean="0"/>
              <a:t>        BİRİM FAALİYETLERİ</a:t>
            </a:r>
            <a:endParaRPr lang="tr-TR" sz="3200" dirty="0"/>
          </a:p>
        </p:txBody>
      </p:sp>
      <p:sp>
        <p:nvSpPr>
          <p:cNvPr id="3" name="2 İçerik Yer Tutucusu"/>
          <p:cNvSpPr>
            <a:spLocks noGrp="1"/>
          </p:cNvSpPr>
          <p:nvPr>
            <p:ph idx="1"/>
          </p:nvPr>
        </p:nvSpPr>
        <p:spPr>
          <a:xfrm>
            <a:off x="838200" y="1229710"/>
            <a:ext cx="10515600" cy="4947253"/>
          </a:xfrm>
        </p:spPr>
        <p:txBody>
          <a:bodyPr>
            <a:normAutofit fontScale="47500" lnSpcReduction="20000"/>
          </a:bodyPr>
          <a:lstStyle/>
          <a:p>
            <a:pPr>
              <a:buNone/>
            </a:pPr>
            <a:r>
              <a:rPr lang="tr-TR" sz="3800" b="1" u="sng" dirty="0" smtClean="0"/>
              <a:t>İdari Hizmetler</a:t>
            </a:r>
            <a:endParaRPr lang="tr-TR" sz="3800" u="sng" dirty="0" smtClean="0"/>
          </a:p>
          <a:p>
            <a:pPr>
              <a:buNone/>
            </a:pPr>
            <a:r>
              <a:rPr lang="tr-TR" sz="2900" dirty="0" smtClean="0"/>
              <a:t>       Başkanlığımız;</a:t>
            </a:r>
          </a:p>
          <a:p>
            <a:r>
              <a:rPr lang="tr-TR" sz="2900" dirty="0" smtClean="0"/>
              <a:t>1- Her türlü sağlık hizmetini yürütür.</a:t>
            </a:r>
          </a:p>
          <a:p>
            <a:r>
              <a:rPr lang="tr-TR" sz="2900" dirty="0" smtClean="0"/>
              <a:t>2- Güzel sanatlar ve spor alanlarında çalışmalar ve gösteriler düzenler.</a:t>
            </a:r>
          </a:p>
          <a:p>
            <a:r>
              <a:rPr lang="tr-TR" sz="2900" dirty="0" smtClean="0"/>
              <a:t>3- Öğrencilere burs, beslenme, çalışma, dinlenme, boş zamanlarını değerlendirme ve iş bulma alanlarında yardımcı olacak hizmetlerde bulunur.</a:t>
            </a:r>
          </a:p>
          <a:p>
            <a:r>
              <a:rPr lang="tr-TR" sz="2900" dirty="0" smtClean="0"/>
              <a:t>4- Psikolojik danışmanlık ve rehberlik hizmetleri yapar, öğrencilerin kişisel ve ailevi sorunlarını çözümlemeye çalışır.</a:t>
            </a:r>
          </a:p>
          <a:p>
            <a:r>
              <a:rPr lang="tr-TR" sz="2900" dirty="0" smtClean="0"/>
              <a:t>5- Hizmet alanına giren konularda araştırma ve uygulamalar yapar, yaptırır, gerekli gördüklerini yayınlar.</a:t>
            </a:r>
          </a:p>
          <a:p>
            <a:r>
              <a:rPr lang="tr-TR" sz="2900" dirty="0" smtClean="0"/>
              <a:t>6- Bütün bu hizmetlerin görülmesi için gerekli olan öğrenci kantin, toplantı ve tiyatro salonları, spor salon ve sahalarını işletir veya işlettirir.</a:t>
            </a:r>
          </a:p>
          <a:p>
            <a:r>
              <a:rPr lang="tr-TR" sz="2900" dirty="0" smtClean="0"/>
              <a:t>7- Başkanlığımız bünyesinde kurulan öğrenci topluluklarının projelerinde onlara yardımcı olur, ihtiyaçlarını karşılar.</a:t>
            </a:r>
          </a:p>
          <a:p>
            <a:pPr>
              <a:buNone/>
            </a:pPr>
            <a:r>
              <a:rPr lang="tr-TR" sz="2900" dirty="0" smtClean="0"/>
              <a:t> </a:t>
            </a:r>
          </a:p>
          <a:p>
            <a:pPr>
              <a:buNone/>
            </a:pPr>
            <a:r>
              <a:rPr lang="tr-TR" sz="3800" b="1" u="sng" dirty="0" smtClean="0"/>
              <a:t>Sağlık Hizmetleri</a:t>
            </a:r>
          </a:p>
          <a:p>
            <a:pPr algn="just"/>
            <a:r>
              <a:rPr lang="tr-TR" sz="3400" dirty="0" smtClean="0"/>
              <a:t>Üniversitemiz </a:t>
            </a:r>
            <a:r>
              <a:rPr lang="tr-TR" sz="3400" dirty="0" err="1" smtClean="0"/>
              <a:t>kezer</a:t>
            </a:r>
            <a:r>
              <a:rPr lang="tr-TR" sz="3400" dirty="0" smtClean="0"/>
              <a:t> </a:t>
            </a:r>
            <a:r>
              <a:rPr lang="tr-TR" sz="3400" dirty="0" err="1" smtClean="0"/>
              <a:t>kampüsü</a:t>
            </a:r>
            <a:r>
              <a:rPr lang="tr-TR" sz="3400" dirty="0" smtClean="0"/>
              <a:t> İdari binasında bulunan Hayati Akbaş Aile Sağlığı Merkezinde ve </a:t>
            </a:r>
            <a:r>
              <a:rPr lang="tr-TR" sz="3400" dirty="0" err="1" smtClean="0"/>
              <a:t>mediko</a:t>
            </a:r>
            <a:r>
              <a:rPr lang="tr-TR" sz="3400" dirty="0" smtClean="0"/>
              <a:t> sağlık biriminde sağlık hizmetleri  yürütülmektedir. </a:t>
            </a:r>
            <a:r>
              <a:rPr lang="tr-TR" sz="3400" dirty="0" err="1" smtClean="0"/>
              <a:t>Kezerde</a:t>
            </a:r>
            <a:r>
              <a:rPr lang="tr-TR" sz="3400" dirty="0" smtClean="0"/>
              <a:t> bulunan öğrencilerimiz, çalışanlarımız ve yakınları için sağlık hizmetleri Sağlık Kültür ve Spor Daire Başkanlığı tarafından bu sağlık biriminde verilmektedir. Sağlık Birimimizde, Yüksek Öğretim Kurulunca belirlenen "Yüksek Öğretim Öğrencilerinin Sağlık Hizmetlerinden Yararlandırılmasına İlişkin Uygulama Esasları"na uyulmaktadır. Başkanlığımız bünyesinde bulunan Sağlık Hizmetleri Biriminde 1 psikolog </a:t>
            </a:r>
            <a:r>
              <a:rPr lang="tr-TR" sz="3400" dirty="0" smtClean="0"/>
              <a:t>1 </a:t>
            </a:r>
            <a:r>
              <a:rPr lang="tr-TR" sz="3400" dirty="0" smtClean="0"/>
              <a:t>diş hekimi ve 4 Hemşire  ile hizmet verilmektedir.Ayrıca Sağlık Bakanlığı tarafından idari binamızda Aile Hekimi görevlendirilmesi yapılmış olup öğrenci ve personelimize Aile Hekimliğince sağlık hizmeti verilmektedir.</a:t>
            </a:r>
          </a:p>
          <a:p>
            <a:endParaRPr lang="tr-T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732154"/>
          </a:xfrm>
        </p:spPr>
        <p:txBody>
          <a:bodyPr>
            <a:normAutofit/>
          </a:bodyPr>
          <a:lstStyle/>
          <a:p>
            <a:endParaRPr lang="tr-TR" dirty="0"/>
          </a:p>
        </p:txBody>
      </p:sp>
      <p:sp>
        <p:nvSpPr>
          <p:cNvPr id="3" name="2 İçerik Yer Tutucusu"/>
          <p:cNvSpPr>
            <a:spLocks noGrp="1"/>
          </p:cNvSpPr>
          <p:nvPr>
            <p:ph idx="1"/>
          </p:nvPr>
        </p:nvSpPr>
        <p:spPr/>
        <p:txBody>
          <a:bodyPr>
            <a:normAutofit/>
          </a:bodyPr>
          <a:lstStyle/>
          <a:p>
            <a:pPr>
              <a:buNone/>
            </a:pPr>
            <a:r>
              <a:rPr lang="tr-TR" b="1" u="sng" dirty="0" smtClean="0"/>
              <a:t>Konaklama </a:t>
            </a:r>
            <a:r>
              <a:rPr lang="tr-TR" b="1" u="sng" dirty="0" smtClean="0"/>
              <a:t>Hizmetleri</a:t>
            </a:r>
          </a:p>
          <a:p>
            <a:pPr algn="just"/>
            <a:r>
              <a:rPr lang="tr-TR" sz="1500" dirty="0" err="1" smtClean="0"/>
              <a:t>Kezer</a:t>
            </a:r>
            <a:r>
              <a:rPr lang="tr-TR" sz="1500" dirty="0" smtClean="0"/>
              <a:t> Yerleşkesinde bulunan Turizm ve Spor Eğitim Uygulama Merkezinde, konuklarımıza 7/24 esasına göre hizmet vermektedir. 2 </a:t>
            </a:r>
            <a:r>
              <a:rPr lang="tr-TR" sz="1500" dirty="0" err="1" smtClean="0"/>
              <a:t>Suit</a:t>
            </a:r>
            <a:r>
              <a:rPr lang="tr-TR" sz="1500" dirty="0" smtClean="0"/>
              <a:t> oda, 37 standart (iki kişilik) oda olmak üzere toplam 39 oda olup 74 tek kişilik ve 2 çift kişilik yatak kapasitelidir. Bu kapasite dahilinde aynı anda 78 kişi ağırlanabilmektedir. Misafirhanemizde aynı zamanda 2 adet konferans salonu, Yemekhane ve kafeterya bulunmaktadır.</a:t>
            </a:r>
          </a:p>
          <a:p>
            <a:pPr algn="just"/>
            <a:r>
              <a:rPr lang="tr-TR" sz="1500" dirty="0" smtClean="0"/>
              <a:t>Odaların tamamında LCD TV (kablolu yayın), buzdolabı, kablolu ve kablosuz internet bağlantısı, 24 saat sıcak su, klima mevcuttur. Dinlenme salonunda, misafirlerimiz için LCD TV (Kablolu yayın) bulunmakta ve sabah kahvaltısı servisi verilmektedir.</a:t>
            </a:r>
          </a:p>
          <a:p>
            <a:pPr algn="just">
              <a:buNone/>
            </a:pPr>
            <a:r>
              <a:rPr lang="tr-TR" sz="2600" dirty="0" smtClean="0"/>
              <a:t> </a:t>
            </a:r>
            <a:r>
              <a:rPr lang="tr-TR" sz="2600" b="1" dirty="0" smtClean="0"/>
              <a:t> </a:t>
            </a:r>
            <a:r>
              <a:rPr lang="tr-TR" sz="2600" b="1" u="sng" dirty="0" smtClean="0"/>
              <a:t>Burs Hizmetleri</a:t>
            </a:r>
          </a:p>
          <a:p>
            <a:pPr algn="just">
              <a:buNone/>
            </a:pPr>
            <a:r>
              <a:rPr lang="tr-TR" sz="2600" dirty="0" smtClean="0"/>
              <a:t> </a:t>
            </a:r>
            <a:r>
              <a:rPr lang="tr-TR" sz="1600" dirty="0" smtClean="0"/>
              <a:t>Başkanlığımız tarafından, ihtiyaç sahibi öğrencilere ücretsiz yemek bursu verilmektedir. </a:t>
            </a:r>
            <a:r>
              <a:rPr lang="tr-TR" sz="1600" dirty="0" smtClean="0"/>
              <a:t>2023 </a:t>
            </a:r>
            <a:r>
              <a:rPr lang="tr-TR" sz="1600" dirty="0" smtClean="0"/>
              <a:t>yılında </a:t>
            </a:r>
            <a:r>
              <a:rPr lang="tr-TR" sz="1600" dirty="0" smtClean="0"/>
              <a:t>313 </a:t>
            </a:r>
            <a:r>
              <a:rPr lang="tr-TR" sz="1600" dirty="0" smtClean="0"/>
              <a:t>öğrenciye burs verilmiştir.</a:t>
            </a:r>
          </a:p>
          <a:p>
            <a:endParaRPr lang="tr-T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5"/>
            <a:ext cx="10515600" cy="807459"/>
          </a:xfrm>
        </p:spPr>
        <p:txBody>
          <a:bodyPr/>
          <a:lstStyle/>
          <a:p>
            <a:endParaRPr lang="tr-TR" dirty="0"/>
          </a:p>
        </p:txBody>
      </p:sp>
      <p:sp>
        <p:nvSpPr>
          <p:cNvPr id="3" name="2 İçerik Yer Tutucusu"/>
          <p:cNvSpPr>
            <a:spLocks noGrp="1"/>
          </p:cNvSpPr>
          <p:nvPr>
            <p:ph idx="1"/>
          </p:nvPr>
        </p:nvSpPr>
        <p:spPr/>
        <p:txBody>
          <a:bodyPr>
            <a:normAutofit fontScale="55000" lnSpcReduction="20000"/>
          </a:bodyPr>
          <a:lstStyle/>
          <a:p>
            <a:pPr>
              <a:buNone/>
            </a:pPr>
            <a:r>
              <a:rPr lang="tr-TR" sz="2900" b="1" u="sng" dirty="0" smtClean="0"/>
              <a:t>Spor, Kültür ve Sanat Etkinlikleri.</a:t>
            </a:r>
            <a:endParaRPr lang="tr-TR" sz="2900" u="sng" dirty="0" smtClean="0"/>
          </a:p>
          <a:p>
            <a:pPr algn="just"/>
            <a:r>
              <a:rPr lang="tr-TR" sz="2900" dirty="0" smtClean="0"/>
              <a:t>Siirt Üniversitesi Merkez Kampüs Rektörlük binasında 400 kişilik konferans salonu, </a:t>
            </a:r>
            <a:r>
              <a:rPr lang="tr-TR" sz="2900" dirty="0" err="1" smtClean="0"/>
              <a:t>Kezer</a:t>
            </a:r>
            <a:r>
              <a:rPr lang="tr-TR" sz="2900" dirty="0" smtClean="0"/>
              <a:t> </a:t>
            </a:r>
            <a:r>
              <a:rPr lang="tr-TR" sz="2900" dirty="0" smtClean="0"/>
              <a:t>kampüsü Mühendislik Mimarlık Fakültesinde 250 kişilik konferans salonlarında toplantı, sempozyum, konferans, tiyatro, konser ve diğer etkinlikler yapılmakta olup, öğrenci ve akademisyenlerimizin sık kullandığı yerlerdir.</a:t>
            </a:r>
          </a:p>
          <a:p>
            <a:pPr algn="just"/>
            <a:r>
              <a:rPr lang="tr-TR" sz="2900" dirty="0" smtClean="0"/>
              <a:t>Her yıl Bahar şenliğinde hafta boyunca ünlü sanatçıların yer aldığı konserler, öğrenci gruplarının düzenlediği gösteriler ve çeşitli spor dallarında turnuvalar düzenlenmekte, mezuniyet töreni ve aşure günü etkinlikleri yapılmaktadır.</a:t>
            </a:r>
          </a:p>
          <a:p>
            <a:endParaRPr lang="tr-TR" sz="2900" dirty="0" smtClean="0"/>
          </a:p>
          <a:p>
            <a:r>
              <a:rPr lang="tr-TR" sz="2900" b="1" dirty="0" smtClean="0"/>
              <a:t> </a:t>
            </a:r>
            <a:r>
              <a:rPr lang="tr-TR" sz="2900" b="1" u="sng" dirty="0" smtClean="0"/>
              <a:t>Spor Faaliyetleri</a:t>
            </a:r>
            <a:endParaRPr lang="tr-TR" sz="2900" dirty="0" smtClean="0"/>
          </a:p>
          <a:p>
            <a:pPr algn="just"/>
            <a:r>
              <a:rPr lang="tr-TR" sz="2900" dirty="0" smtClean="0"/>
              <a:t>Çağdaş bir üniversitenin, iyi bir eğitim yanında sosyal, kültürel ve sportif etkinlikler yoluyla ilerleyebileceğinin bilincinde olan üniversitemiz, bu doğrultuda birçok etkinlik düzenlemektedir. Üniversitemizin önde gelen amaçlarından birisi de, öğrenim gören öğrencilerimizin ders dışı zamanlarını en iyi şekilde değerlendirmelerini sağlamak, güzel sanatlara yönelik etkinlikler düzenleyerek onların bu etkinliklere katılmalarını temin etmektir. Aynı zamanda bu tür katılımların eğitimin bir parçası olduğuna olan inancımız tamdır. Üniversitemiz Halk oyunları, Futbol, Voleybol, Basketbol, Hentbol, Güreş, Futsal, Atletizm Takımları aktif olarak faaliyette olup Üniversitelerarası müsabakalara katılmaktadır.</a:t>
            </a:r>
          </a:p>
          <a:p>
            <a:pPr algn="just"/>
            <a:r>
              <a:rPr lang="tr-TR" sz="2900" dirty="0" smtClean="0"/>
              <a:t>Bilimsel, sosyal ve kültürel alanlarda toplantı, panel ve konferanslar düzenleyerek alanlarında uzman bilim adamları Üniversitemize davet edilmektedir. Öğrenci topluluklarının yaptığı sosyal, kültürel, sportif etkinlikler de Üniversitemiz tarafından desteklenmektedir. Öğrencilerimizden gelen istekler doğrultusunda değişik alanlarda yeni öğrenci topluluklarının kurulması teşvik edilmektedir. Bahar Şenlikleri kapsamında personel ile öğrenci birimleri arasında Futbol, Voleybol Turnuvaları başarılı bir şekilde yapılmıştır.</a:t>
            </a:r>
          </a:p>
          <a:p>
            <a:endParaRPr lang="tr-T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Personel Bilgileri</a:t>
            </a:r>
            <a:br>
              <a:rPr lang="tr-TR" dirty="0" smtClean="0"/>
            </a:br>
            <a:r>
              <a:rPr lang="tr-TR" sz="2000" b="1" dirty="0" smtClean="0"/>
              <a:t>İdari Personel</a:t>
            </a:r>
            <a:endParaRPr lang="tr-TR" sz="2000" b="1" dirty="0"/>
          </a:p>
        </p:txBody>
      </p:sp>
      <p:graphicFrame>
        <p:nvGraphicFramePr>
          <p:cNvPr id="5" name="İçerik Yer Tutucusu 4"/>
          <p:cNvGraphicFramePr>
            <a:graphicFrameLocks noGrp="1"/>
          </p:cNvGraphicFramePr>
          <p:nvPr>
            <p:ph idx="1"/>
          </p:nvPr>
        </p:nvGraphicFramePr>
        <p:xfrm>
          <a:off x="838200" y="1862360"/>
          <a:ext cx="10515599" cy="4277868"/>
        </p:xfrm>
        <a:graphic>
          <a:graphicData uri="http://schemas.openxmlformats.org/drawingml/2006/table">
            <a:tbl>
              <a:tblPr firstRow="1" firstCol="1" bandRow="1">
                <a:tableStyleId>{5C22544A-7EE6-4342-B048-85BDC9FD1C3A}</a:tableStyleId>
              </a:tblPr>
              <a:tblGrid>
                <a:gridCol w="2021098">
                  <a:extLst>
                    <a:ext uri="{9D8B030D-6E8A-4147-A177-3AD203B41FA5}">
                      <a16:colId xmlns:a16="http://schemas.microsoft.com/office/drawing/2014/main" val="232791859"/>
                    </a:ext>
                  </a:extLst>
                </a:gridCol>
                <a:gridCol w="2109429">
                  <a:extLst>
                    <a:ext uri="{9D8B030D-6E8A-4147-A177-3AD203B41FA5}">
                      <a16:colId xmlns:a16="http://schemas.microsoft.com/office/drawing/2014/main" val="3336743872"/>
                    </a:ext>
                  </a:extLst>
                </a:gridCol>
                <a:gridCol w="2210379">
                  <a:extLst>
                    <a:ext uri="{9D8B030D-6E8A-4147-A177-3AD203B41FA5}">
                      <a16:colId xmlns:a16="http://schemas.microsoft.com/office/drawing/2014/main" val="1647392907"/>
                    </a:ext>
                  </a:extLst>
                </a:gridCol>
                <a:gridCol w="4174693">
                  <a:extLst>
                    <a:ext uri="{9D8B030D-6E8A-4147-A177-3AD203B41FA5}">
                      <a16:colId xmlns:a16="http://schemas.microsoft.com/office/drawing/2014/main" val="743712562"/>
                    </a:ext>
                  </a:extLst>
                </a:gridCol>
              </a:tblGrid>
              <a:tr h="0">
                <a:tc>
                  <a:txBody>
                    <a:bodyPr/>
                    <a:lstStyle/>
                    <a:p>
                      <a:pPr>
                        <a:lnSpc>
                          <a:spcPct val="115000"/>
                        </a:lnSpc>
                        <a:spcAft>
                          <a:spcPts val="1000"/>
                        </a:spcAft>
                      </a:pPr>
                      <a:r>
                        <a:rPr lang="tr-TR" sz="11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SIRA</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ADI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SOYADI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GÖREVİ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74079374"/>
                  </a:ext>
                </a:extLst>
              </a:tr>
              <a:tr h="277495">
                <a:tc>
                  <a:txBody>
                    <a:bodyPr/>
                    <a:lstStyle/>
                    <a:p>
                      <a:pPr>
                        <a:lnSpc>
                          <a:spcPct val="115000"/>
                        </a:lnSpc>
                        <a:spcAft>
                          <a:spcPts val="1000"/>
                        </a:spcAft>
                      </a:pPr>
                      <a:r>
                        <a:rPr lang="tr-TR" sz="1100" b="1">
                          <a:effectLst/>
                          <a:latin typeface="Calibri" panose="020F0502020204030204" pitchFamily="34" charset="0"/>
                          <a:ea typeface="Calibri" panose="020F0502020204030204" pitchFamily="34" charset="0"/>
                          <a:cs typeface="Times New Roman" panose="02020603050405020304" pitchFamily="18" charset="0"/>
                        </a:rPr>
                        <a:t>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BURHANETTİN</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TAPİNÇ</a:t>
                      </a:r>
                    </a:p>
                  </a:txBody>
                  <a:tcPr marL="68580" marR="68580" marT="0" marB="0"/>
                </a:tc>
                <a:tc>
                  <a:txBody>
                    <a:bodyPr/>
                    <a:lstStyle/>
                    <a:p>
                      <a:pPr>
                        <a:lnSpc>
                          <a:spcPct val="115000"/>
                        </a:lnSpc>
                        <a:spcAft>
                          <a:spcPts val="1000"/>
                        </a:spcAft>
                        <a:tabLst>
                          <a:tab pos="1162050" algn="l"/>
                        </a:tabLst>
                      </a:pPr>
                      <a:r>
                        <a:rPr lang="tr-TR" sz="1100">
                          <a:effectLst/>
                          <a:latin typeface="Calibri" panose="020F0502020204030204" pitchFamily="34" charset="0"/>
                          <a:ea typeface="Calibri" panose="020F0502020204030204" pitchFamily="34" charset="0"/>
                          <a:cs typeface="Times New Roman" panose="02020603050405020304" pitchFamily="18" charset="0"/>
                        </a:rPr>
                        <a:t>DAİRE BAŞKANI V.</a:t>
                      </a:r>
                    </a:p>
                  </a:txBody>
                  <a:tcPr marL="68580" marR="68580" marT="0" marB="0"/>
                </a:tc>
                <a:extLst>
                  <a:ext uri="{0D108BD9-81ED-4DB2-BD59-A6C34878D82A}">
                    <a16:rowId xmlns:a16="http://schemas.microsoft.com/office/drawing/2014/main" val="2068935096"/>
                  </a:ext>
                </a:extLst>
              </a:tr>
              <a:tr h="303530">
                <a:tc>
                  <a:txBody>
                    <a:bodyPr/>
                    <a:lstStyle/>
                    <a:p>
                      <a:pPr>
                        <a:lnSpc>
                          <a:spcPct val="115000"/>
                        </a:lnSpc>
                        <a:spcAft>
                          <a:spcPts val="1000"/>
                        </a:spcAft>
                        <a:tabLst>
                          <a:tab pos="857250" algn="l"/>
                        </a:tabLst>
                      </a:pPr>
                      <a:r>
                        <a:rPr lang="tr-TR" sz="1100" b="1">
                          <a:effectLst/>
                          <a:latin typeface="Calibri" panose="020F0502020204030204" pitchFamily="34" charset="0"/>
                          <a:ea typeface="Calibri" panose="020F0502020204030204" pitchFamily="34" charset="0"/>
                          <a:cs typeface="Times New Roman" panose="02020603050405020304" pitchFamily="18" charset="0"/>
                        </a:rPr>
                        <a:t>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EMİN</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ŞEN</a:t>
                      </a:r>
                    </a:p>
                  </a:txBody>
                  <a:tcPr marL="68580" marR="68580" marT="0" marB="0"/>
                </a:tc>
                <a:tc>
                  <a:txBody>
                    <a:bodyPr/>
                    <a:lstStyle/>
                    <a:p>
                      <a:pPr>
                        <a:lnSpc>
                          <a:spcPct val="115000"/>
                        </a:lnSpc>
                        <a:spcAft>
                          <a:spcPts val="1000"/>
                        </a:spcAft>
                        <a:tabLst>
                          <a:tab pos="1266825" algn="l"/>
                          <a:tab pos="1647825" algn="l"/>
                        </a:tabLst>
                      </a:pPr>
                      <a:r>
                        <a:rPr lang="tr-TR" sz="1100">
                          <a:effectLst/>
                          <a:latin typeface="Calibri" panose="020F0502020204030204" pitchFamily="34" charset="0"/>
                          <a:ea typeface="Calibri" panose="020F0502020204030204" pitchFamily="34" charset="0"/>
                          <a:cs typeface="Times New Roman" panose="02020603050405020304" pitchFamily="18" charset="0"/>
                        </a:rPr>
                        <a:t>ŞUBE MÜDÜRÜ		</a:t>
                      </a:r>
                    </a:p>
                  </a:txBody>
                  <a:tcPr marL="68580" marR="68580" marT="0" marB="0"/>
                </a:tc>
                <a:extLst>
                  <a:ext uri="{0D108BD9-81ED-4DB2-BD59-A6C34878D82A}">
                    <a16:rowId xmlns:a16="http://schemas.microsoft.com/office/drawing/2014/main" val="725883272"/>
                  </a:ext>
                </a:extLst>
              </a:tr>
              <a:tr h="0">
                <a:tc>
                  <a:txBody>
                    <a:bodyPr/>
                    <a:lstStyle/>
                    <a:p>
                      <a:pPr>
                        <a:lnSpc>
                          <a:spcPct val="115000"/>
                        </a:lnSpc>
                        <a:spcAft>
                          <a:spcPts val="1000"/>
                        </a:spcAft>
                      </a:pPr>
                      <a:r>
                        <a:rPr lang="tr-TR" sz="1100" b="1">
                          <a:effectLst/>
                          <a:latin typeface="Calibri" panose="020F0502020204030204" pitchFamily="34" charset="0"/>
                          <a:ea typeface="Calibri" panose="020F0502020204030204" pitchFamily="34" charset="0"/>
                          <a:cs typeface="Times New Roman" panose="02020603050405020304" pitchFamily="18" charset="0"/>
                        </a:rPr>
                        <a:t>3</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ABDULKADİR</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GÜLTEKİN</a:t>
                      </a:r>
                    </a:p>
                  </a:txBody>
                  <a:tcPr marL="68580" marR="68580" marT="0" marB="0"/>
                </a:tc>
                <a:tc>
                  <a:txBody>
                    <a:bodyPr/>
                    <a:lstStyle/>
                    <a:p>
                      <a:pPr>
                        <a:lnSpc>
                          <a:spcPct val="115000"/>
                        </a:lnSpc>
                        <a:spcAft>
                          <a:spcPts val="1000"/>
                        </a:spcAft>
                        <a:tabLst>
                          <a:tab pos="1276350" algn="l"/>
                        </a:tabLst>
                      </a:pPr>
                      <a:r>
                        <a:rPr lang="tr-TR" sz="1100">
                          <a:effectLst/>
                          <a:latin typeface="Calibri" panose="020F0502020204030204" pitchFamily="34" charset="0"/>
                          <a:ea typeface="Calibri" panose="020F0502020204030204" pitchFamily="34" charset="0"/>
                          <a:cs typeface="Times New Roman" panose="02020603050405020304" pitchFamily="18" charset="0"/>
                        </a:rPr>
                        <a:t>ŞUBE MÜDÜRÜ V.	</a:t>
                      </a:r>
                    </a:p>
                  </a:txBody>
                  <a:tcPr marL="68580" marR="68580" marT="0" marB="0"/>
                </a:tc>
                <a:extLst>
                  <a:ext uri="{0D108BD9-81ED-4DB2-BD59-A6C34878D82A}">
                    <a16:rowId xmlns:a16="http://schemas.microsoft.com/office/drawing/2014/main" val="3100224187"/>
                  </a:ext>
                </a:extLst>
              </a:tr>
              <a:tr h="0">
                <a:tc>
                  <a:txBody>
                    <a:bodyPr/>
                    <a:lstStyle/>
                    <a:p>
                      <a:pPr>
                        <a:lnSpc>
                          <a:spcPct val="115000"/>
                        </a:lnSpc>
                        <a:spcAft>
                          <a:spcPts val="1000"/>
                        </a:spcAft>
                      </a:pPr>
                      <a:r>
                        <a:rPr lang="tr-TR" sz="1100" b="1">
                          <a:effectLst/>
                          <a:latin typeface="Calibri" panose="020F0502020204030204" pitchFamily="34" charset="0"/>
                          <a:ea typeface="Calibri" panose="020F0502020204030204" pitchFamily="34" charset="0"/>
                          <a:cs typeface="Times New Roman" panose="02020603050405020304" pitchFamily="18" charset="0"/>
                        </a:rPr>
                        <a:t>4</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M. EMİN</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ATAKER</a:t>
                      </a:r>
                    </a:p>
                  </a:txBody>
                  <a:tcPr marL="68580" marR="68580" marT="0" marB="0"/>
                </a:tc>
                <a:tc>
                  <a:txBody>
                    <a:bodyPr/>
                    <a:lstStyle/>
                    <a:p>
                      <a:pPr>
                        <a:lnSpc>
                          <a:spcPct val="115000"/>
                        </a:lnSpc>
                        <a:spcAft>
                          <a:spcPts val="1000"/>
                        </a:spcAft>
                        <a:tabLst>
                          <a:tab pos="1581150" algn="l"/>
                        </a:tabLst>
                      </a:pPr>
                      <a:r>
                        <a:rPr lang="tr-TR" sz="1100">
                          <a:effectLst/>
                          <a:latin typeface="Calibri" panose="020F0502020204030204" pitchFamily="34" charset="0"/>
                          <a:ea typeface="Calibri" panose="020F0502020204030204" pitchFamily="34" charset="0"/>
                          <a:cs typeface="Times New Roman" panose="02020603050405020304" pitchFamily="18" charset="0"/>
                        </a:rPr>
                        <a:t>ŞUBE MÜDÜRÜ V.	</a:t>
                      </a:r>
                    </a:p>
                  </a:txBody>
                  <a:tcPr marL="68580" marR="68580" marT="0" marB="0"/>
                </a:tc>
                <a:extLst>
                  <a:ext uri="{0D108BD9-81ED-4DB2-BD59-A6C34878D82A}">
                    <a16:rowId xmlns:a16="http://schemas.microsoft.com/office/drawing/2014/main" val="2840682608"/>
                  </a:ext>
                </a:extLst>
              </a:tr>
              <a:tr h="0">
                <a:tc>
                  <a:txBody>
                    <a:bodyPr/>
                    <a:lstStyle/>
                    <a:p>
                      <a:pPr>
                        <a:lnSpc>
                          <a:spcPct val="115000"/>
                        </a:lnSpc>
                        <a:spcAft>
                          <a:spcPts val="1000"/>
                        </a:spcAft>
                      </a:pPr>
                      <a:r>
                        <a:rPr lang="tr-TR" sz="1100" b="1">
                          <a:effectLst/>
                          <a:latin typeface="Calibri" panose="020F0502020204030204" pitchFamily="34" charset="0"/>
                          <a:ea typeface="Calibri" panose="020F0502020204030204" pitchFamily="34" charset="0"/>
                          <a:cs typeface="Times New Roman" panose="02020603050405020304" pitchFamily="18" charset="0"/>
                        </a:rPr>
                        <a:t>5</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FADIL</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ÜRE</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ŞEF</a:t>
                      </a:r>
                    </a:p>
                  </a:txBody>
                  <a:tcPr marL="68580" marR="68580" marT="0" marB="0"/>
                </a:tc>
                <a:extLst>
                  <a:ext uri="{0D108BD9-81ED-4DB2-BD59-A6C34878D82A}">
                    <a16:rowId xmlns:a16="http://schemas.microsoft.com/office/drawing/2014/main" val="2883709187"/>
                  </a:ext>
                </a:extLst>
              </a:tr>
              <a:tr h="0">
                <a:tc>
                  <a:txBody>
                    <a:bodyPr/>
                    <a:lstStyle/>
                    <a:p>
                      <a:pPr>
                        <a:lnSpc>
                          <a:spcPct val="115000"/>
                        </a:lnSpc>
                        <a:spcAft>
                          <a:spcPts val="1000"/>
                        </a:spcAft>
                      </a:pPr>
                      <a:r>
                        <a:rPr lang="tr-TR" sz="1100" b="1">
                          <a:effectLst/>
                          <a:latin typeface="Calibri" panose="020F0502020204030204" pitchFamily="34" charset="0"/>
                          <a:ea typeface="Calibri" panose="020F0502020204030204" pitchFamily="34" charset="0"/>
                          <a:cs typeface="Times New Roman" panose="02020603050405020304" pitchFamily="18" charset="0"/>
                        </a:rPr>
                        <a:t>6</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MUHAMMED </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SANCAR</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BİLGİSAYAR İŞLETMENİ</a:t>
                      </a:r>
                    </a:p>
                  </a:txBody>
                  <a:tcPr marL="68580" marR="68580" marT="0" marB="0"/>
                </a:tc>
                <a:extLst>
                  <a:ext uri="{0D108BD9-81ED-4DB2-BD59-A6C34878D82A}">
                    <a16:rowId xmlns:a16="http://schemas.microsoft.com/office/drawing/2014/main" val="2526132438"/>
                  </a:ext>
                </a:extLst>
              </a:tr>
              <a:tr h="0">
                <a:tc>
                  <a:txBody>
                    <a:bodyPr/>
                    <a:lstStyle/>
                    <a:p>
                      <a:pPr>
                        <a:lnSpc>
                          <a:spcPct val="115000"/>
                        </a:lnSpc>
                        <a:spcAft>
                          <a:spcPts val="1000"/>
                        </a:spcAft>
                      </a:pPr>
                      <a:r>
                        <a:rPr lang="tr-TR" sz="1100" b="1">
                          <a:effectLst/>
                          <a:latin typeface="Calibri" panose="020F0502020204030204" pitchFamily="34" charset="0"/>
                          <a:ea typeface="Calibri" panose="020F0502020204030204" pitchFamily="34" charset="0"/>
                          <a:cs typeface="Times New Roman" panose="02020603050405020304" pitchFamily="18" charset="0"/>
                        </a:rPr>
                        <a:t>7</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İLHAMİ</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YİĞİT</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BİLGİSAYAR İŞLETMENİ</a:t>
                      </a:r>
                    </a:p>
                  </a:txBody>
                  <a:tcPr marL="68580" marR="68580" marT="0" marB="0"/>
                </a:tc>
                <a:extLst>
                  <a:ext uri="{0D108BD9-81ED-4DB2-BD59-A6C34878D82A}">
                    <a16:rowId xmlns:a16="http://schemas.microsoft.com/office/drawing/2014/main" val="2912854595"/>
                  </a:ext>
                </a:extLst>
              </a:tr>
              <a:tr h="0">
                <a:tc>
                  <a:txBody>
                    <a:bodyPr/>
                    <a:lstStyle/>
                    <a:p>
                      <a:pPr>
                        <a:lnSpc>
                          <a:spcPct val="115000"/>
                        </a:lnSpc>
                        <a:spcAft>
                          <a:spcPts val="1000"/>
                        </a:spcAft>
                      </a:pPr>
                      <a:r>
                        <a:rPr lang="tr-TR" sz="1100" b="1">
                          <a:effectLst/>
                          <a:latin typeface="Calibri" panose="020F0502020204030204" pitchFamily="34" charset="0"/>
                          <a:ea typeface="Calibri" panose="020F0502020204030204" pitchFamily="34" charset="0"/>
                          <a:cs typeface="Times New Roman" panose="02020603050405020304" pitchFamily="18" charset="0"/>
                        </a:rPr>
                        <a:t>8</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EMİN </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BAĞAÇ</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ŞUBE MÜDÜRÜ V.</a:t>
                      </a:r>
                    </a:p>
                  </a:txBody>
                  <a:tcPr marL="68580" marR="68580" marT="0" marB="0"/>
                </a:tc>
                <a:extLst>
                  <a:ext uri="{0D108BD9-81ED-4DB2-BD59-A6C34878D82A}">
                    <a16:rowId xmlns:a16="http://schemas.microsoft.com/office/drawing/2014/main" val="525648264"/>
                  </a:ext>
                </a:extLst>
              </a:tr>
              <a:tr h="0">
                <a:tc>
                  <a:txBody>
                    <a:bodyPr/>
                    <a:lstStyle/>
                    <a:p>
                      <a:pPr>
                        <a:lnSpc>
                          <a:spcPct val="115000"/>
                        </a:lnSpc>
                        <a:spcAft>
                          <a:spcPts val="1000"/>
                        </a:spcAft>
                      </a:pPr>
                      <a:r>
                        <a:rPr lang="tr-TR" sz="1100" b="1">
                          <a:effectLst/>
                          <a:latin typeface="Calibri" panose="020F0502020204030204" pitchFamily="34" charset="0"/>
                          <a:ea typeface="Calibri" panose="020F0502020204030204" pitchFamily="34" charset="0"/>
                          <a:cs typeface="Times New Roman" panose="02020603050405020304" pitchFamily="18" charset="0"/>
                        </a:rPr>
                        <a:t>9</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VAHİDE</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BAŞKAN</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BİLGİSAYAR İŞLETMENİ</a:t>
                      </a:r>
                    </a:p>
                  </a:txBody>
                  <a:tcPr marL="68580" marR="68580" marT="0" marB="0"/>
                </a:tc>
                <a:extLst>
                  <a:ext uri="{0D108BD9-81ED-4DB2-BD59-A6C34878D82A}">
                    <a16:rowId xmlns:a16="http://schemas.microsoft.com/office/drawing/2014/main" val="4215133202"/>
                  </a:ext>
                </a:extLst>
              </a:tr>
              <a:tr h="0">
                <a:tc>
                  <a:txBody>
                    <a:bodyPr/>
                    <a:lstStyle/>
                    <a:p>
                      <a:pPr>
                        <a:lnSpc>
                          <a:spcPct val="115000"/>
                        </a:lnSpc>
                        <a:spcAft>
                          <a:spcPts val="1000"/>
                        </a:spcAft>
                      </a:pPr>
                      <a:r>
                        <a:rPr lang="tr-TR" sz="1100" b="1">
                          <a:effectLst/>
                          <a:latin typeface="Calibri" panose="020F0502020204030204" pitchFamily="34" charset="0"/>
                          <a:ea typeface="Calibri" panose="020F0502020204030204" pitchFamily="34" charset="0"/>
                          <a:cs typeface="Times New Roman" panose="02020603050405020304" pitchFamily="18" charset="0"/>
                        </a:rPr>
                        <a:t>10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ZEYNEP </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BERBER</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HEMŞİRE</a:t>
                      </a:r>
                    </a:p>
                  </a:txBody>
                  <a:tcPr marL="68580" marR="68580" marT="0" marB="0"/>
                </a:tc>
                <a:extLst>
                  <a:ext uri="{0D108BD9-81ED-4DB2-BD59-A6C34878D82A}">
                    <a16:rowId xmlns:a16="http://schemas.microsoft.com/office/drawing/2014/main" val="2151857122"/>
                  </a:ext>
                </a:extLst>
              </a:tr>
              <a:tr h="0">
                <a:tc>
                  <a:txBody>
                    <a:bodyPr/>
                    <a:lstStyle/>
                    <a:p>
                      <a:pPr>
                        <a:lnSpc>
                          <a:spcPct val="115000"/>
                        </a:lnSpc>
                        <a:spcAft>
                          <a:spcPts val="1000"/>
                        </a:spcAft>
                      </a:pPr>
                      <a:r>
                        <a:rPr lang="tr-TR" sz="1100" b="1">
                          <a:effectLst/>
                          <a:latin typeface="Calibri" panose="020F0502020204030204" pitchFamily="34" charset="0"/>
                          <a:ea typeface="Calibri" panose="020F0502020204030204" pitchFamily="34" charset="0"/>
                          <a:cs typeface="Times New Roman" panose="02020603050405020304" pitchFamily="18" charset="0"/>
                        </a:rPr>
                        <a:t>11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IŞIK</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YILMAZ ALTINOK</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HEMŞİRE</a:t>
                      </a:r>
                    </a:p>
                  </a:txBody>
                  <a:tcPr marL="68580" marR="68580" marT="0" marB="0"/>
                </a:tc>
                <a:extLst>
                  <a:ext uri="{0D108BD9-81ED-4DB2-BD59-A6C34878D82A}">
                    <a16:rowId xmlns:a16="http://schemas.microsoft.com/office/drawing/2014/main" val="4133464422"/>
                  </a:ext>
                </a:extLst>
              </a:tr>
              <a:tr h="0">
                <a:tc>
                  <a:txBody>
                    <a:bodyPr/>
                    <a:lstStyle/>
                    <a:p>
                      <a:pPr>
                        <a:lnSpc>
                          <a:spcPct val="115000"/>
                        </a:lnSpc>
                        <a:spcAft>
                          <a:spcPts val="1000"/>
                        </a:spcAft>
                      </a:pPr>
                      <a:r>
                        <a:rPr lang="tr-TR" sz="1100" b="1">
                          <a:effectLst/>
                          <a:latin typeface="Calibri" panose="020F0502020204030204" pitchFamily="34" charset="0"/>
                          <a:ea typeface="Calibri" panose="020F0502020204030204" pitchFamily="34" charset="0"/>
                          <a:cs typeface="Times New Roman" panose="02020603050405020304" pitchFamily="18" charset="0"/>
                        </a:rPr>
                        <a:t>12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MELEK</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YILMAZ</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SAĞLIK TEKNİSYENİ</a:t>
                      </a:r>
                    </a:p>
                  </a:txBody>
                  <a:tcPr marL="68580" marR="68580" marT="0" marB="0"/>
                </a:tc>
                <a:extLst>
                  <a:ext uri="{0D108BD9-81ED-4DB2-BD59-A6C34878D82A}">
                    <a16:rowId xmlns:a16="http://schemas.microsoft.com/office/drawing/2014/main" val="1877173768"/>
                  </a:ext>
                </a:extLst>
              </a:tr>
              <a:tr h="0">
                <a:tc>
                  <a:txBody>
                    <a:bodyPr/>
                    <a:lstStyle/>
                    <a:p>
                      <a:pPr>
                        <a:lnSpc>
                          <a:spcPct val="115000"/>
                        </a:lnSpc>
                        <a:spcAft>
                          <a:spcPts val="1000"/>
                        </a:spcAft>
                      </a:pPr>
                      <a:r>
                        <a:rPr lang="tr-TR" sz="1100" b="1">
                          <a:effectLst/>
                          <a:latin typeface="Calibri" panose="020F0502020204030204" pitchFamily="34" charset="0"/>
                          <a:ea typeface="Calibri" panose="020F0502020204030204" pitchFamily="34" charset="0"/>
                          <a:cs typeface="Times New Roman" panose="02020603050405020304" pitchFamily="18" charset="0"/>
                        </a:rPr>
                        <a:t>13</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SELDA</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TAŞAN AKSU</a:t>
                      </a:r>
                    </a:p>
                  </a:txBody>
                  <a:tcPr marL="68580" marR="68580" marT="0" marB="0"/>
                </a:tc>
                <a:tc>
                  <a:txBody>
                    <a:bodyPr/>
                    <a:lstStyle/>
                    <a:p>
                      <a:pPr>
                        <a:lnSpc>
                          <a:spcPct val="115000"/>
                        </a:lnSpc>
                        <a:spcAft>
                          <a:spcPts val="1000"/>
                        </a:spcAft>
                      </a:pPr>
                      <a:r>
                        <a:rPr lang="tr-TR" sz="1100" dirty="0">
                          <a:effectLst/>
                          <a:latin typeface="Calibri" panose="020F0502020204030204" pitchFamily="34" charset="0"/>
                          <a:ea typeface="Calibri" panose="020F0502020204030204" pitchFamily="34" charset="0"/>
                          <a:cs typeface="Times New Roman" panose="02020603050405020304" pitchFamily="18" charset="0"/>
                        </a:rPr>
                        <a:t>HEMŞİRE</a:t>
                      </a:r>
                    </a:p>
                  </a:txBody>
                  <a:tcPr marL="68580" marR="68580" marT="0" marB="0"/>
                </a:tc>
                <a:extLst>
                  <a:ext uri="{0D108BD9-81ED-4DB2-BD59-A6C34878D82A}">
                    <a16:rowId xmlns:a16="http://schemas.microsoft.com/office/drawing/2014/main" val="1649594123"/>
                  </a:ext>
                </a:extLst>
              </a:tr>
              <a:tr h="0">
                <a:tc>
                  <a:txBody>
                    <a:bodyPr/>
                    <a:lstStyle/>
                    <a:p>
                      <a:pPr>
                        <a:lnSpc>
                          <a:spcPct val="115000"/>
                        </a:lnSpc>
                        <a:spcAft>
                          <a:spcPts val="1000"/>
                        </a:spcAft>
                      </a:pPr>
                      <a:r>
                        <a:rPr lang="tr-TR" sz="1100" b="1">
                          <a:effectLst/>
                          <a:latin typeface="Calibri" panose="020F0502020204030204" pitchFamily="34" charset="0"/>
                          <a:ea typeface="Calibri" panose="020F0502020204030204" pitchFamily="34" charset="0"/>
                          <a:cs typeface="Times New Roman" panose="02020603050405020304" pitchFamily="18" charset="0"/>
                        </a:rPr>
                        <a:t>14</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AHMET</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KARAKUZU</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PSİKOLOG</a:t>
                      </a:r>
                    </a:p>
                  </a:txBody>
                  <a:tcPr marL="68580" marR="68580" marT="0" marB="0"/>
                </a:tc>
                <a:extLst>
                  <a:ext uri="{0D108BD9-81ED-4DB2-BD59-A6C34878D82A}">
                    <a16:rowId xmlns:a16="http://schemas.microsoft.com/office/drawing/2014/main" val="407376111"/>
                  </a:ext>
                </a:extLst>
              </a:tr>
              <a:tr h="0">
                <a:tc>
                  <a:txBody>
                    <a:bodyPr/>
                    <a:lstStyle/>
                    <a:p>
                      <a:pPr>
                        <a:lnSpc>
                          <a:spcPct val="115000"/>
                        </a:lnSpc>
                        <a:spcAft>
                          <a:spcPts val="1000"/>
                        </a:spcAft>
                      </a:pPr>
                      <a:r>
                        <a:rPr lang="tr-TR" sz="1100" b="1">
                          <a:effectLst/>
                          <a:latin typeface="Calibri" panose="020F0502020204030204" pitchFamily="34" charset="0"/>
                          <a:ea typeface="Calibri" panose="020F0502020204030204" pitchFamily="34" charset="0"/>
                          <a:cs typeface="Times New Roman" panose="02020603050405020304" pitchFamily="18" charset="0"/>
                        </a:rPr>
                        <a:t>15</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NEVZET </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ERDEM</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HİZMETLİ</a:t>
                      </a:r>
                    </a:p>
                  </a:txBody>
                  <a:tcPr marL="68580" marR="68580" marT="0" marB="0"/>
                </a:tc>
                <a:extLst>
                  <a:ext uri="{0D108BD9-81ED-4DB2-BD59-A6C34878D82A}">
                    <a16:rowId xmlns:a16="http://schemas.microsoft.com/office/drawing/2014/main" val="3438542040"/>
                  </a:ext>
                </a:extLst>
              </a:tr>
              <a:tr h="0">
                <a:tc>
                  <a:txBody>
                    <a:bodyPr/>
                    <a:lstStyle/>
                    <a:p>
                      <a:pPr>
                        <a:lnSpc>
                          <a:spcPct val="115000"/>
                        </a:lnSpc>
                        <a:spcAft>
                          <a:spcPts val="1000"/>
                        </a:spcAft>
                      </a:pPr>
                      <a:r>
                        <a:rPr lang="tr-TR" sz="1100" b="1">
                          <a:effectLst/>
                          <a:latin typeface="Calibri" panose="020F0502020204030204" pitchFamily="34" charset="0"/>
                          <a:ea typeface="Calibri" panose="020F0502020204030204" pitchFamily="34" charset="0"/>
                          <a:cs typeface="Times New Roman" panose="02020603050405020304" pitchFamily="18" charset="0"/>
                        </a:rPr>
                        <a:t>16</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AHMET</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ASUS</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HİZMETLİ</a:t>
                      </a:r>
                    </a:p>
                  </a:txBody>
                  <a:tcPr marL="68580" marR="68580" marT="0" marB="0"/>
                </a:tc>
                <a:extLst>
                  <a:ext uri="{0D108BD9-81ED-4DB2-BD59-A6C34878D82A}">
                    <a16:rowId xmlns:a16="http://schemas.microsoft.com/office/drawing/2014/main" val="3785428689"/>
                  </a:ext>
                </a:extLst>
              </a:tr>
              <a:tr h="226695">
                <a:tc>
                  <a:txBody>
                    <a:bodyPr/>
                    <a:lstStyle/>
                    <a:p>
                      <a:pPr>
                        <a:lnSpc>
                          <a:spcPct val="115000"/>
                        </a:lnSpc>
                        <a:spcAft>
                          <a:spcPts val="1000"/>
                        </a:spcAft>
                      </a:pPr>
                      <a:r>
                        <a:rPr lang="tr-TR" sz="1100" b="1">
                          <a:effectLst/>
                          <a:latin typeface="Calibri" panose="020F0502020204030204" pitchFamily="34" charset="0"/>
                          <a:ea typeface="Calibri" panose="020F0502020204030204" pitchFamily="34" charset="0"/>
                          <a:cs typeface="Times New Roman" panose="02020603050405020304" pitchFamily="18" charset="0"/>
                        </a:rPr>
                        <a:t>17</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MEHMET EMİN</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DEMİR</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BİLGİSAYAR İŞLETMENİ</a:t>
                      </a:r>
                    </a:p>
                  </a:txBody>
                  <a:tcPr marL="68580" marR="68580" marT="0" marB="0"/>
                </a:tc>
                <a:extLst>
                  <a:ext uri="{0D108BD9-81ED-4DB2-BD59-A6C34878D82A}">
                    <a16:rowId xmlns:a16="http://schemas.microsoft.com/office/drawing/2014/main" val="1884594440"/>
                  </a:ext>
                </a:extLst>
              </a:tr>
              <a:tr h="0">
                <a:tc>
                  <a:txBody>
                    <a:bodyPr/>
                    <a:lstStyle/>
                    <a:p>
                      <a:pPr>
                        <a:lnSpc>
                          <a:spcPct val="115000"/>
                        </a:lnSpc>
                        <a:spcAft>
                          <a:spcPts val="1000"/>
                        </a:spcAft>
                      </a:pPr>
                      <a:r>
                        <a:rPr lang="tr-TR" sz="1100" b="1">
                          <a:effectLst/>
                          <a:latin typeface="Calibri" panose="020F0502020204030204" pitchFamily="34" charset="0"/>
                          <a:ea typeface="Calibri" panose="020F0502020204030204" pitchFamily="34" charset="0"/>
                          <a:cs typeface="Times New Roman" panose="02020603050405020304" pitchFamily="18" charset="0"/>
                        </a:rPr>
                        <a:t>18</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ÜMRAN</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GÖĞÜN</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MEMUR</a:t>
                      </a:r>
                    </a:p>
                  </a:txBody>
                  <a:tcPr marL="68580" marR="68580" marT="0" marB="0"/>
                </a:tc>
                <a:extLst>
                  <a:ext uri="{0D108BD9-81ED-4DB2-BD59-A6C34878D82A}">
                    <a16:rowId xmlns:a16="http://schemas.microsoft.com/office/drawing/2014/main" val="2173875288"/>
                  </a:ext>
                </a:extLst>
              </a:tr>
              <a:tr h="0">
                <a:tc>
                  <a:txBody>
                    <a:bodyPr/>
                    <a:lstStyle/>
                    <a:p>
                      <a:pPr>
                        <a:lnSpc>
                          <a:spcPct val="115000"/>
                        </a:lnSpc>
                        <a:spcAft>
                          <a:spcPts val="1000"/>
                        </a:spcAft>
                      </a:pPr>
                      <a:r>
                        <a:rPr lang="tr-TR" sz="1100" b="1">
                          <a:effectLst/>
                          <a:latin typeface="Calibri" panose="020F0502020204030204" pitchFamily="34" charset="0"/>
                          <a:ea typeface="Calibri" panose="020F0502020204030204" pitchFamily="34" charset="0"/>
                          <a:cs typeface="Times New Roman" panose="02020603050405020304" pitchFamily="18" charset="0"/>
                        </a:rPr>
                        <a:t>19</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ASİYE GÜLER</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KARA</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HEMŞİRE</a:t>
                      </a:r>
                    </a:p>
                  </a:txBody>
                  <a:tcPr marL="68580" marR="68580" marT="0" marB="0"/>
                </a:tc>
                <a:extLst>
                  <a:ext uri="{0D108BD9-81ED-4DB2-BD59-A6C34878D82A}">
                    <a16:rowId xmlns:a16="http://schemas.microsoft.com/office/drawing/2014/main" val="1181309728"/>
                  </a:ext>
                </a:extLst>
              </a:tr>
              <a:tr h="0">
                <a:tc>
                  <a:txBody>
                    <a:bodyPr/>
                    <a:lstStyle/>
                    <a:p>
                      <a:pPr>
                        <a:lnSpc>
                          <a:spcPct val="115000"/>
                        </a:lnSpc>
                        <a:spcAft>
                          <a:spcPts val="1000"/>
                        </a:spcAft>
                      </a:pPr>
                      <a:r>
                        <a:rPr lang="tr-TR" sz="1100" b="1">
                          <a:effectLst/>
                          <a:latin typeface="Calibri" panose="020F0502020204030204" pitchFamily="34" charset="0"/>
                          <a:ea typeface="Calibri" panose="020F0502020204030204" pitchFamily="34" charset="0"/>
                          <a:cs typeface="Times New Roman" panose="02020603050405020304" pitchFamily="18" charset="0"/>
                        </a:rPr>
                        <a:t>20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İNAN </a:t>
                      </a:r>
                    </a:p>
                  </a:txBody>
                  <a:tcPr marL="68580" marR="68580" marT="0" marB="0"/>
                </a:tc>
                <a:tc>
                  <a:txBody>
                    <a:bodyPr/>
                    <a:lstStyle/>
                    <a:p>
                      <a:pPr>
                        <a:lnSpc>
                          <a:spcPct val="115000"/>
                        </a:lnSpc>
                        <a:spcAft>
                          <a:spcPts val="1000"/>
                        </a:spcAft>
                      </a:pPr>
                      <a:r>
                        <a:rPr lang="tr-TR" sz="1100">
                          <a:effectLst/>
                          <a:latin typeface="Calibri" panose="020F0502020204030204" pitchFamily="34" charset="0"/>
                          <a:ea typeface="Calibri" panose="020F0502020204030204" pitchFamily="34" charset="0"/>
                          <a:cs typeface="Times New Roman" panose="02020603050405020304" pitchFamily="18" charset="0"/>
                        </a:rPr>
                        <a:t>TATLI</a:t>
                      </a:r>
                    </a:p>
                  </a:txBody>
                  <a:tcPr marL="68580" marR="68580" marT="0" marB="0"/>
                </a:tc>
                <a:tc>
                  <a:txBody>
                    <a:bodyPr/>
                    <a:lstStyle/>
                    <a:p>
                      <a:pPr>
                        <a:lnSpc>
                          <a:spcPct val="115000"/>
                        </a:lnSpc>
                        <a:spcAft>
                          <a:spcPts val="1000"/>
                        </a:spcAft>
                      </a:pPr>
                      <a:r>
                        <a:rPr lang="tr-TR" sz="1100" dirty="0">
                          <a:effectLst/>
                          <a:latin typeface="Calibri" panose="020F0502020204030204" pitchFamily="34" charset="0"/>
                          <a:ea typeface="Calibri" panose="020F0502020204030204" pitchFamily="34" charset="0"/>
                          <a:cs typeface="Times New Roman" panose="02020603050405020304" pitchFamily="18" charset="0"/>
                        </a:rPr>
                        <a:t>DİŞ TABİBİ</a:t>
                      </a:r>
                    </a:p>
                  </a:txBody>
                  <a:tcPr marL="68580" marR="68580" marT="0" marB="0"/>
                </a:tc>
                <a:extLst>
                  <a:ext uri="{0D108BD9-81ED-4DB2-BD59-A6C34878D82A}">
                    <a16:rowId xmlns:a16="http://schemas.microsoft.com/office/drawing/2014/main" val="2191437780"/>
                  </a:ext>
                </a:extLst>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33054"/>
          </a:xfrm>
        </p:spPr>
        <p:txBody>
          <a:bodyPr>
            <a:normAutofit/>
          </a:bodyPr>
          <a:lstStyle/>
          <a:p>
            <a:r>
              <a:rPr lang="tr-TR" sz="2400" dirty="0" smtClean="0"/>
              <a:t>          Sürekli İşçi</a:t>
            </a:r>
            <a:endParaRPr lang="tr-TR" sz="2400" dirty="0"/>
          </a:p>
        </p:txBody>
      </p:sp>
      <p:graphicFrame>
        <p:nvGraphicFramePr>
          <p:cNvPr id="6" name="Tablo 5"/>
          <p:cNvGraphicFramePr>
            <a:graphicFrameLocks noGrp="1"/>
          </p:cNvGraphicFramePr>
          <p:nvPr>
            <p:extLst>
              <p:ext uri="{D42A27DB-BD31-4B8C-83A1-F6EECF244321}">
                <p14:modId xmlns:p14="http://schemas.microsoft.com/office/powerpoint/2010/main" val="767561792"/>
              </p:ext>
            </p:extLst>
          </p:nvPr>
        </p:nvGraphicFramePr>
        <p:xfrm>
          <a:off x="1152200" y="1194138"/>
          <a:ext cx="7592407" cy="4810574"/>
        </p:xfrm>
        <a:graphic>
          <a:graphicData uri="http://schemas.openxmlformats.org/drawingml/2006/table">
            <a:tbl>
              <a:tblPr firstRow="1" firstCol="1" bandRow="1">
                <a:tableStyleId>{5C22544A-7EE6-4342-B048-85BDC9FD1C3A}</a:tableStyleId>
              </a:tblPr>
              <a:tblGrid>
                <a:gridCol w="945878">
                  <a:extLst>
                    <a:ext uri="{9D8B030D-6E8A-4147-A177-3AD203B41FA5}">
                      <a16:colId xmlns:a16="http://schemas.microsoft.com/office/drawing/2014/main" val="697952165"/>
                    </a:ext>
                  </a:extLst>
                </a:gridCol>
                <a:gridCol w="3485341">
                  <a:extLst>
                    <a:ext uri="{9D8B030D-6E8A-4147-A177-3AD203B41FA5}">
                      <a16:colId xmlns:a16="http://schemas.microsoft.com/office/drawing/2014/main" val="3413771587"/>
                    </a:ext>
                  </a:extLst>
                </a:gridCol>
                <a:gridCol w="3161188">
                  <a:extLst>
                    <a:ext uri="{9D8B030D-6E8A-4147-A177-3AD203B41FA5}">
                      <a16:colId xmlns:a16="http://schemas.microsoft.com/office/drawing/2014/main" val="3900518225"/>
                    </a:ext>
                  </a:extLst>
                </a:gridCol>
              </a:tblGrid>
              <a:tr h="153701">
                <a:tc>
                  <a:txBody>
                    <a:bodyPr/>
                    <a:lstStyle/>
                    <a:p>
                      <a:pPr algn="ctr">
                        <a:lnSpc>
                          <a:spcPct val="115000"/>
                        </a:lnSpc>
                        <a:spcAft>
                          <a:spcPts val="1000"/>
                        </a:spcAft>
                      </a:pPr>
                      <a:r>
                        <a:rPr lang="tr-TR" sz="900" dirty="0">
                          <a:effectLst/>
                        </a:rPr>
                        <a:t>SIRA NO</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ADI SOYADI</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a:effectLst/>
                        </a:rPr>
                        <a:t>ÜNVANI</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3481082071"/>
                  </a:ext>
                </a:extLst>
              </a:tr>
              <a:tr h="157896">
                <a:tc>
                  <a:txBody>
                    <a:bodyPr/>
                    <a:lstStyle/>
                    <a:p>
                      <a:pPr algn="ctr">
                        <a:lnSpc>
                          <a:spcPct val="115000"/>
                        </a:lnSpc>
                        <a:spcAft>
                          <a:spcPts val="1000"/>
                        </a:spcAft>
                      </a:pPr>
                      <a:r>
                        <a:rPr lang="tr-TR" sz="900" dirty="0">
                          <a:effectLst/>
                        </a:rPr>
                        <a:t>1</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a:effectLst/>
                        </a:rPr>
                        <a:t>AHMET YILMAZ</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a:effectLst/>
                        </a:rPr>
                        <a:t>SÜREKLİ İŞÇİ</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202321445"/>
                  </a:ext>
                </a:extLst>
              </a:tr>
              <a:tr h="162512">
                <a:tc>
                  <a:txBody>
                    <a:bodyPr/>
                    <a:lstStyle/>
                    <a:p>
                      <a:pPr algn="ctr">
                        <a:lnSpc>
                          <a:spcPct val="115000"/>
                        </a:lnSpc>
                        <a:spcAft>
                          <a:spcPts val="1000"/>
                        </a:spcAft>
                      </a:pPr>
                      <a:r>
                        <a:rPr lang="tr-TR" sz="900" dirty="0">
                          <a:effectLst/>
                        </a:rPr>
                        <a:t>2</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AYDIN BULGAZ</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a:effectLst/>
                        </a:rPr>
                        <a:t>SÜREKLİ İŞÇİ</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4217393617"/>
                  </a:ext>
                </a:extLst>
              </a:tr>
              <a:tr h="157896">
                <a:tc>
                  <a:txBody>
                    <a:bodyPr/>
                    <a:lstStyle/>
                    <a:p>
                      <a:pPr algn="ctr">
                        <a:lnSpc>
                          <a:spcPct val="115000"/>
                        </a:lnSpc>
                        <a:spcAft>
                          <a:spcPts val="1000"/>
                        </a:spcAft>
                      </a:pPr>
                      <a:r>
                        <a:rPr lang="tr-TR" sz="900">
                          <a:effectLst/>
                        </a:rPr>
                        <a:t>3</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AYHAN GÖKMEN</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a:effectLst/>
                        </a:rPr>
                        <a:t>SÜREKLİ İŞÇİ</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2497545701"/>
                  </a:ext>
                </a:extLst>
              </a:tr>
              <a:tr h="162512">
                <a:tc>
                  <a:txBody>
                    <a:bodyPr/>
                    <a:lstStyle/>
                    <a:p>
                      <a:pPr algn="ctr">
                        <a:lnSpc>
                          <a:spcPct val="115000"/>
                        </a:lnSpc>
                        <a:spcAft>
                          <a:spcPts val="1000"/>
                        </a:spcAft>
                      </a:pPr>
                      <a:r>
                        <a:rPr lang="tr-TR" sz="900">
                          <a:effectLst/>
                        </a:rPr>
                        <a:t>4</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AYŞE GÜNDÜZ</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a:effectLst/>
                        </a:rPr>
                        <a:t>SÜREKLİ İŞÇİ</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3788717836"/>
                  </a:ext>
                </a:extLst>
              </a:tr>
              <a:tr h="162512">
                <a:tc>
                  <a:txBody>
                    <a:bodyPr/>
                    <a:lstStyle/>
                    <a:p>
                      <a:pPr algn="ctr">
                        <a:lnSpc>
                          <a:spcPct val="115000"/>
                        </a:lnSpc>
                        <a:spcAft>
                          <a:spcPts val="1000"/>
                        </a:spcAft>
                      </a:pPr>
                      <a:r>
                        <a:rPr lang="tr-TR" sz="900">
                          <a:effectLst/>
                        </a:rPr>
                        <a:t>5</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ENVER SEDAT AKTAŞ</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a:effectLst/>
                        </a:rPr>
                        <a:t>SÜREKLİ İŞÇİ</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3671905024"/>
                  </a:ext>
                </a:extLst>
              </a:tr>
              <a:tr h="157896">
                <a:tc>
                  <a:txBody>
                    <a:bodyPr/>
                    <a:lstStyle/>
                    <a:p>
                      <a:pPr algn="ctr">
                        <a:lnSpc>
                          <a:spcPct val="115000"/>
                        </a:lnSpc>
                        <a:spcAft>
                          <a:spcPts val="1000"/>
                        </a:spcAft>
                      </a:pPr>
                      <a:r>
                        <a:rPr lang="tr-TR" sz="900">
                          <a:effectLst/>
                        </a:rPr>
                        <a:t>6</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HASAN HARMAN</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a:effectLst/>
                        </a:rPr>
                        <a:t>SÜREKLİ İŞÇİ</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1835285345"/>
                  </a:ext>
                </a:extLst>
              </a:tr>
              <a:tr h="162512">
                <a:tc>
                  <a:txBody>
                    <a:bodyPr/>
                    <a:lstStyle/>
                    <a:p>
                      <a:pPr algn="ctr">
                        <a:lnSpc>
                          <a:spcPct val="115000"/>
                        </a:lnSpc>
                        <a:spcAft>
                          <a:spcPts val="1000"/>
                        </a:spcAft>
                      </a:pPr>
                      <a:r>
                        <a:rPr lang="tr-TR" sz="900">
                          <a:effectLst/>
                        </a:rPr>
                        <a:t>7</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HÜLYA AKKURT</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a:effectLst/>
                        </a:rPr>
                        <a:t>SÜREKLİ İŞÇİ</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518127081"/>
                  </a:ext>
                </a:extLst>
              </a:tr>
              <a:tr h="157896">
                <a:tc>
                  <a:txBody>
                    <a:bodyPr/>
                    <a:lstStyle/>
                    <a:p>
                      <a:pPr algn="ctr">
                        <a:lnSpc>
                          <a:spcPct val="115000"/>
                        </a:lnSpc>
                        <a:spcAft>
                          <a:spcPts val="1000"/>
                        </a:spcAft>
                      </a:pPr>
                      <a:r>
                        <a:rPr lang="tr-TR" sz="900">
                          <a:effectLst/>
                        </a:rPr>
                        <a:t>8</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HÜSEYİN ÇELİK</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a:effectLst/>
                        </a:rPr>
                        <a:t>SÜREKLİ İŞÇİ</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577723599"/>
                  </a:ext>
                </a:extLst>
              </a:tr>
              <a:tr h="162512">
                <a:tc>
                  <a:txBody>
                    <a:bodyPr/>
                    <a:lstStyle/>
                    <a:p>
                      <a:pPr algn="ctr">
                        <a:lnSpc>
                          <a:spcPct val="115000"/>
                        </a:lnSpc>
                        <a:spcAft>
                          <a:spcPts val="1000"/>
                        </a:spcAft>
                      </a:pPr>
                      <a:r>
                        <a:rPr lang="tr-TR" sz="900">
                          <a:effectLst/>
                        </a:rPr>
                        <a:t>9</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KASIM KADRİ ERDOĞAN</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a:effectLst/>
                        </a:rPr>
                        <a:t>SÜREKLİ İŞÇİ</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1916725676"/>
                  </a:ext>
                </a:extLst>
              </a:tr>
              <a:tr h="157896">
                <a:tc>
                  <a:txBody>
                    <a:bodyPr/>
                    <a:lstStyle/>
                    <a:p>
                      <a:pPr algn="ctr">
                        <a:lnSpc>
                          <a:spcPct val="115000"/>
                        </a:lnSpc>
                        <a:spcAft>
                          <a:spcPts val="1000"/>
                        </a:spcAft>
                      </a:pPr>
                      <a:r>
                        <a:rPr lang="tr-TR" sz="900">
                          <a:effectLst/>
                        </a:rPr>
                        <a:t>10</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LOKMAN ERBEK</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a:effectLst/>
                        </a:rPr>
                        <a:t>SÜREKLİ İŞÇİ</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540357440"/>
                  </a:ext>
                </a:extLst>
              </a:tr>
              <a:tr h="162512">
                <a:tc>
                  <a:txBody>
                    <a:bodyPr/>
                    <a:lstStyle/>
                    <a:p>
                      <a:pPr algn="ctr">
                        <a:lnSpc>
                          <a:spcPct val="115000"/>
                        </a:lnSpc>
                        <a:spcAft>
                          <a:spcPts val="1000"/>
                        </a:spcAft>
                      </a:pPr>
                      <a:r>
                        <a:rPr lang="tr-TR" sz="900">
                          <a:effectLst/>
                        </a:rPr>
                        <a:t>11</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MEHMET ASLAN</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a:effectLst/>
                        </a:rPr>
                        <a:t>SÜREKLİ İŞÇİ</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843274808"/>
                  </a:ext>
                </a:extLst>
              </a:tr>
              <a:tr h="162512">
                <a:tc>
                  <a:txBody>
                    <a:bodyPr/>
                    <a:lstStyle/>
                    <a:p>
                      <a:pPr algn="ctr">
                        <a:lnSpc>
                          <a:spcPct val="115000"/>
                        </a:lnSpc>
                        <a:spcAft>
                          <a:spcPts val="1000"/>
                        </a:spcAft>
                      </a:pPr>
                      <a:r>
                        <a:rPr lang="tr-TR" sz="900">
                          <a:effectLst/>
                        </a:rPr>
                        <a:t>12</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MEHMET FATİH DEMİR</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a:effectLst/>
                        </a:rPr>
                        <a:t>SÜREKLİ İŞÇİ</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2777030954"/>
                  </a:ext>
                </a:extLst>
              </a:tr>
              <a:tr h="157896">
                <a:tc>
                  <a:txBody>
                    <a:bodyPr/>
                    <a:lstStyle/>
                    <a:p>
                      <a:pPr algn="ctr">
                        <a:lnSpc>
                          <a:spcPct val="115000"/>
                        </a:lnSpc>
                        <a:spcAft>
                          <a:spcPts val="1000"/>
                        </a:spcAft>
                      </a:pPr>
                      <a:r>
                        <a:rPr lang="tr-TR" sz="900">
                          <a:effectLst/>
                        </a:rPr>
                        <a:t>13</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MEHMET KİLİS</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dirty="0">
                          <a:effectLst/>
                        </a:rPr>
                        <a:t>SÜREKLİ İŞÇİ</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2997412713"/>
                  </a:ext>
                </a:extLst>
              </a:tr>
              <a:tr h="162512">
                <a:tc>
                  <a:txBody>
                    <a:bodyPr/>
                    <a:lstStyle/>
                    <a:p>
                      <a:pPr algn="ctr">
                        <a:lnSpc>
                          <a:spcPct val="115000"/>
                        </a:lnSpc>
                        <a:spcAft>
                          <a:spcPts val="1000"/>
                        </a:spcAft>
                      </a:pPr>
                      <a:r>
                        <a:rPr lang="tr-TR" sz="900">
                          <a:effectLst/>
                        </a:rPr>
                        <a:t>14</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MEKİ GÜL</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a:effectLst/>
                        </a:rPr>
                        <a:t>SÜREKLİ İŞÇİ</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3094275420"/>
                  </a:ext>
                </a:extLst>
              </a:tr>
              <a:tr h="157896">
                <a:tc>
                  <a:txBody>
                    <a:bodyPr/>
                    <a:lstStyle/>
                    <a:p>
                      <a:pPr algn="ctr">
                        <a:lnSpc>
                          <a:spcPct val="115000"/>
                        </a:lnSpc>
                        <a:spcAft>
                          <a:spcPts val="1000"/>
                        </a:spcAft>
                      </a:pPr>
                      <a:r>
                        <a:rPr lang="tr-TR" sz="900">
                          <a:effectLst/>
                        </a:rPr>
                        <a:t>15</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MUHDİ ALP</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a:effectLst/>
                        </a:rPr>
                        <a:t>SÜREKLİ İŞÇİ</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863534342"/>
                  </a:ext>
                </a:extLst>
              </a:tr>
              <a:tr h="162512">
                <a:tc>
                  <a:txBody>
                    <a:bodyPr/>
                    <a:lstStyle/>
                    <a:p>
                      <a:pPr algn="ctr">
                        <a:lnSpc>
                          <a:spcPct val="115000"/>
                        </a:lnSpc>
                        <a:spcAft>
                          <a:spcPts val="1000"/>
                        </a:spcAft>
                      </a:pPr>
                      <a:r>
                        <a:rPr lang="tr-TR" sz="900">
                          <a:effectLst/>
                        </a:rPr>
                        <a:t>16</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NEVZAT BARIK</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a:effectLst/>
                        </a:rPr>
                        <a:t>SÜREKLİ İŞÇİ</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2263266299"/>
                  </a:ext>
                </a:extLst>
              </a:tr>
              <a:tr h="162512">
                <a:tc>
                  <a:txBody>
                    <a:bodyPr/>
                    <a:lstStyle/>
                    <a:p>
                      <a:pPr algn="ctr">
                        <a:lnSpc>
                          <a:spcPct val="115000"/>
                        </a:lnSpc>
                        <a:spcAft>
                          <a:spcPts val="1000"/>
                        </a:spcAft>
                      </a:pPr>
                      <a:r>
                        <a:rPr lang="tr-TR" sz="900">
                          <a:effectLst/>
                        </a:rPr>
                        <a:t>17</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NURETTİN YILDIRIM</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a:effectLst/>
                        </a:rPr>
                        <a:t>SÜREKLİ İŞÇİ</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2619736568"/>
                  </a:ext>
                </a:extLst>
              </a:tr>
              <a:tr h="157896">
                <a:tc>
                  <a:txBody>
                    <a:bodyPr/>
                    <a:lstStyle/>
                    <a:p>
                      <a:pPr algn="ctr">
                        <a:lnSpc>
                          <a:spcPct val="115000"/>
                        </a:lnSpc>
                        <a:spcAft>
                          <a:spcPts val="1000"/>
                        </a:spcAft>
                      </a:pPr>
                      <a:r>
                        <a:rPr lang="tr-TR" sz="900">
                          <a:effectLst/>
                        </a:rPr>
                        <a:t>18</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ÖMER BULGAZ</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a:effectLst/>
                        </a:rPr>
                        <a:t>SÜREKLİ İŞÇİ</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4209273693"/>
                  </a:ext>
                </a:extLst>
              </a:tr>
              <a:tr h="162512">
                <a:tc>
                  <a:txBody>
                    <a:bodyPr/>
                    <a:lstStyle/>
                    <a:p>
                      <a:pPr algn="ctr">
                        <a:lnSpc>
                          <a:spcPct val="115000"/>
                        </a:lnSpc>
                        <a:spcAft>
                          <a:spcPts val="1000"/>
                        </a:spcAft>
                      </a:pPr>
                      <a:r>
                        <a:rPr lang="tr-TR" sz="900">
                          <a:effectLst/>
                        </a:rPr>
                        <a:t>19</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RAMAZAN KAYIKÇI</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a:effectLst/>
                        </a:rPr>
                        <a:t>SÜREKLİ İŞÇİ</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1551108750"/>
                  </a:ext>
                </a:extLst>
              </a:tr>
              <a:tr h="157896">
                <a:tc>
                  <a:txBody>
                    <a:bodyPr/>
                    <a:lstStyle/>
                    <a:p>
                      <a:pPr algn="ctr">
                        <a:lnSpc>
                          <a:spcPct val="115000"/>
                        </a:lnSpc>
                        <a:spcAft>
                          <a:spcPts val="1000"/>
                        </a:spcAft>
                      </a:pPr>
                      <a:r>
                        <a:rPr lang="tr-TR" sz="900">
                          <a:effectLst/>
                        </a:rPr>
                        <a:t>20</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REŞİT AKÇELİK</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a:effectLst/>
                        </a:rPr>
                        <a:t>SÜREKLİ İŞÇİ</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4140131896"/>
                  </a:ext>
                </a:extLst>
              </a:tr>
              <a:tr h="162512">
                <a:tc>
                  <a:txBody>
                    <a:bodyPr/>
                    <a:lstStyle/>
                    <a:p>
                      <a:pPr algn="ctr">
                        <a:lnSpc>
                          <a:spcPct val="115000"/>
                        </a:lnSpc>
                        <a:spcAft>
                          <a:spcPts val="1000"/>
                        </a:spcAft>
                      </a:pPr>
                      <a:r>
                        <a:rPr lang="tr-TR" sz="900">
                          <a:effectLst/>
                        </a:rPr>
                        <a:t>21</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RIDVAN KAPLAN</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dirty="0">
                          <a:effectLst/>
                        </a:rPr>
                        <a:t>SÜREKLİ İŞÇİ</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1559160559"/>
                  </a:ext>
                </a:extLst>
              </a:tr>
              <a:tr h="162512">
                <a:tc>
                  <a:txBody>
                    <a:bodyPr/>
                    <a:lstStyle/>
                    <a:p>
                      <a:pPr algn="ctr">
                        <a:lnSpc>
                          <a:spcPct val="115000"/>
                        </a:lnSpc>
                        <a:spcAft>
                          <a:spcPts val="1000"/>
                        </a:spcAft>
                      </a:pPr>
                      <a:r>
                        <a:rPr lang="tr-TR" sz="900">
                          <a:effectLst/>
                        </a:rPr>
                        <a:t>22</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SADIK ÖZER</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dirty="0">
                          <a:effectLst/>
                        </a:rPr>
                        <a:t>SÜREKLİ İŞÇİ</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482127348"/>
                  </a:ext>
                </a:extLst>
              </a:tr>
              <a:tr h="157896">
                <a:tc>
                  <a:txBody>
                    <a:bodyPr/>
                    <a:lstStyle/>
                    <a:p>
                      <a:pPr algn="ctr">
                        <a:lnSpc>
                          <a:spcPct val="115000"/>
                        </a:lnSpc>
                        <a:spcAft>
                          <a:spcPts val="1000"/>
                        </a:spcAft>
                      </a:pPr>
                      <a:r>
                        <a:rPr lang="tr-TR" sz="900">
                          <a:effectLst/>
                        </a:rPr>
                        <a:t>23</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SEZAİ DEMİR</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dirty="0">
                          <a:effectLst/>
                        </a:rPr>
                        <a:t>SÜREKLİ İŞÇİ</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2963024793"/>
                  </a:ext>
                </a:extLst>
              </a:tr>
              <a:tr h="162512">
                <a:tc>
                  <a:txBody>
                    <a:bodyPr/>
                    <a:lstStyle/>
                    <a:p>
                      <a:pPr algn="ctr">
                        <a:lnSpc>
                          <a:spcPct val="115000"/>
                        </a:lnSpc>
                        <a:spcAft>
                          <a:spcPts val="1000"/>
                        </a:spcAft>
                      </a:pPr>
                      <a:r>
                        <a:rPr lang="tr-TR" sz="900">
                          <a:effectLst/>
                        </a:rPr>
                        <a:t>24</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SÜLEYMAN TREN</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dirty="0">
                          <a:effectLst/>
                        </a:rPr>
                        <a:t>SÜREKLİ İŞÇİ</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3624753153"/>
                  </a:ext>
                </a:extLst>
              </a:tr>
              <a:tr h="157896">
                <a:tc>
                  <a:txBody>
                    <a:bodyPr/>
                    <a:lstStyle/>
                    <a:p>
                      <a:pPr algn="ctr">
                        <a:lnSpc>
                          <a:spcPct val="115000"/>
                        </a:lnSpc>
                        <a:spcAft>
                          <a:spcPts val="1000"/>
                        </a:spcAft>
                      </a:pPr>
                      <a:r>
                        <a:rPr lang="tr-TR" sz="900">
                          <a:effectLst/>
                        </a:rPr>
                        <a:t>25</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ŞABAN BEŞTAŞ</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dirty="0">
                          <a:effectLst/>
                        </a:rPr>
                        <a:t>SÜREKLİ İŞÇİ</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4193029251"/>
                  </a:ext>
                </a:extLst>
              </a:tr>
              <a:tr h="162512">
                <a:tc>
                  <a:txBody>
                    <a:bodyPr/>
                    <a:lstStyle/>
                    <a:p>
                      <a:pPr algn="ctr">
                        <a:lnSpc>
                          <a:spcPct val="115000"/>
                        </a:lnSpc>
                        <a:spcAft>
                          <a:spcPts val="1000"/>
                        </a:spcAft>
                      </a:pPr>
                      <a:r>
                        <a:rPr lang="tr-TR" sz="900">
                          <a:effectLst/>
                        </a:rPr>
                        <a:t>26</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ŞEKİP YILDIZ</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dirty="0">
                          <a:effectLst/>
                        </a:rPr>
                        <a:t>SÜREKLİ İŞÇİ</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1521112010"/>
                  </a:ext>
                </a:extLst>
              </a:tr>
              <a:tr h="157896">
                <a:tc>
                  <a:txBody>
                    <a:bodyPr/>
                    <a:lstStyle/>
                    <a:p>
                      <a:pPr algn="ctr">
                        <a:lnSpc>
                          <a:spcPct val="115000"/>
                        </a:lnSpc>
                        <a:spcAft>
                          <a:spcPts val="1000"/>
                        </a:spcAft>
                      </a:pPr>
                      <a:r>
                        <a:rPr lang="tr-TR" sz="900">
                          <a:effectLst/>
                        </a:rPr>
                        <a:t>27</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YAŞAR URUĞ</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dirty="0">
                          <a:effectLst/>
                        </a:rPr>
                        <a:t>SÜREKLİ İŞÇİ</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3638754990"/>
                  </a:ext>
                </a:extLst>
              </a:tr>
              <a:tr h="162512">
                <a:tc>
                  <a:txBody>
                    <a:bodyPr/>
                    <a:lstStyle/>
                    <a:p>
                      <a:pPr algn="ctr">
                        <a:lnSpc>
                          <a:spcPct val="115000"/>
                        </a:lnSpc>
                        <a:spcAft>
                          <a:spcPts val="1000"/>
                        </a:spcAft>
                      </a:pPr>
                      <a:r>
                        <a:rPr lang="tr-TR" sz="900">
                          <a:effectLst/>
                        </a:rPr>
                        <a:t>28</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YUSUF POLAT</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dirty="0">
                          <a:effectLst/>
                        </a:rPr>
                        <a:t>SÜREKLİ İŞÇİ</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2391555592"/>
                  </a:ext>
                </a:extLst>
              </a:tr>
              <a:tr h="157896">
                <a:tc>
                  <a:txBody>
                    <a:bodyPr/>
                    <a:lstStyle/>
                    <a:p>
                      <a:pPr algn="ctr">
                        <a:lnSpc>
                          <a:spcPct val="115000"/>
                        </a:lnSpc>
                        <a:spcAft>
                          <a:spcPts val="1000"/>
                        </a:spcAft>
                      </a:pPr>
                      <a:r>
                        <a:rPr lang="tr-TR" sz="900">
                          <a:effectLst/>
                        </a:rPr>
                        <a:t>29</a:t>
                      </a:r>
                      <a:endParaRPr lang="tr-TR" sz="90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l">
                        <a:lnSpc>
                          <a:spcPct val="115000"/>
                        </a:lnSpc>
                        <a:spcAft>
                          <a:spcPts val="1000"/>
                        </a:spcAft>
                      </a:pPr>
                      <a:r>
                        <a:rPr lang="tr-TR" sz="900" dirty="0">
                          <a:effectLst/>
                        </a:rPr>
                        <a:t>YUSUF SAK ZEHRA PESEN</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tc>
                  <a:txBody>
                    <a:bodyPr/>
                    <a:lstStyle/>
                    <a:p>
                      <a:pPr algn="ctr">
                        <a:lnSpc>
                          <a:spcPct val="115000"/>
                        </a:lnSpc>
                        <a:spcAft>
                          <a:spcPts val="1000"/>
                        </a:spcAft>
                      </a:pPr>
                      <a:r>
                        <a:rPr lang="tr-TR" sz="900" dirty="0">
                          <a:effectLst/>
                        </a:rPr>
                        <a:t>SÜREKLİ İŞÇİ</a:t>
                      </a:r>
                      <a:endParaRPr lang="tr-T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32170" marR="32170" marT="0" marB="0"/>
                </a:tc>
                <a:extLst>
                  <a:ext uri="{0D108BD9-81ED-4DB2-BD59-A6C34878D82A}">
                    <a16:rowId xmlns:a16="http://schemas.microsoft.com/office/drawing/2014/main" val="1099520310"/>
                  </a:ext>
                </a:extLst>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5"/>
            <a:ext cx="10515600" cy="612337"/>
          </a:xfrm>
        </p:spPr>
        <p:txBody>
          <a:bodyPr>
            <a:normAutofit fontScale="90000"/>
          </a:bodyPr>
          <a:lstStyle/>
          <a:p>
            <a:endParaRPr lang="tr-TR" dirty="0"/>
          </a:p>
        </p:txBody>
      </p:sp>
      <p:graphicFrame>
        <p:nvGraphicFramePr>
          <p:cNvPr id="6" name="5 İçerik Yer Tutucusu"/>
          <p:cNvGraphicFramePr>
            <a:graphicFrameLocks noGrp="1"/>
          </p:cNvGraphicFramePr>
          <p:nvPr>
            <p:ph idx="1"/>
          </p:nvPr>
        </p:nvGraphicFramePr>
        <p:xfrm>
          <a:off x="743607" y="1331639"/>
          <a:ext cx="10515600" cy="1483360"/>
        </p:xfrm>
        <a:graphic>
          <a:graphicData uri="http://schemas.openxmlformats.org/drawingml/2006/table">
            <a:tbl>
              <a:tblPr firstRow="1" bandRow="1">
                <a:tableStyleId>{5C22544A-7EE6-4342-B048-85BDC9FD1C3A}</a:tableStyleId>
              </a:tblPr>
              <a:tblGrid>
                <a:gridCol w="1752600">
                  <a:extLst>
                    <a:ext uri="{9D8B030D-6E8A-4147-A177-3AD203B41FA5}">
                      <a16:colId xmlns:a16="http://schemas.microsoft.com/office/drawing/2014/main" val="20000"/>
                    </a:ext>
                  </a:extLst>
                </a:gridCol>
                <a:gridCol w="1752600">
                  <a:extLst>
                    <a:ext uri="{9D8B030D-6E8A-4147-A177-3AD203B41FA5}">
                      <a16:colId xmlns:a16="http://schemas.microsoft.com/office/drawing/2014/main" val="20001"/>
                    </a:ext>
                  </a:extLst>
                </a:gridCol>
                <a:gridCol w="1752600">
                  <a:extLst>
                    <a:ext uri="{9D8B030D-6E8A-4147-A177-3AD203B41FA5}">
                      <a16:colId xmlns:a16="http://schemas.microsoft.com/office/drawing/2014/main" val="20002"/>
                    </a:ext>
                  </a:extLst>
                </a:gridCol>
                <a:gridCol w="1752600">
                  <a:extLst>
                    <a:ext uri="{9D8B030D-6E8A-4147-A177-3AD203B41FA5}">
                      <a16:colId xmlns:a16="http://schemas.microsoft.com/office/drawing/2014/main" val="20003"/>
                    </a:ext>
                  </a:extLst>
                </a:gridCol>
                <a:gridCol w="1752600">
                  <a:extLst>
                    <a:ext uri="{9D8B030D-6E8A-4147-A177-3AD203B41FA5}">
                      <a16:colId xmlns:a16="http://schemas.microsoft.com/office/drawing/2014/main" val="20004"/>
                    </a:ext>
                  </a:extLst>
                </a:gridCol>
                <a:gridCol w="1752600">
                  <a:extLst>
                    <a:ext uri="{9D8B030D-6E8A-4147-A177-3AD203B41FA5}">
                      <a16:colId xmlns:a16="http://schemas.microsoft.com/office/drawing/2014/main" val="20005"/>
                    </a:ext>
                  </a:extLst>
                </a:gridCol>
              </a:tblGrid>
              <a:tr h="370840">
                <a:tc gridSpan="6">
                  <a:txBody>
                    <a:bodyPr/>
                    <a:lstStyle/>
                    <a:p>
                      <a:pPr>
                        <a:spcAft>
                          <a:spcPts val="0"/>
                        </a:spcAft>
                      </a:pPr>
                      <a:r>
                        <a:rPr lang="en-US" sz="1100" b="1" dirty="0" err="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Personelin</a:t>
                      </a:r>
                      <a:r>
                        <a:rPr lang="en-US" sz="1100" b="1" dirty="0">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US" sz="1100" b="1" dirty="0" err="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Eğitim</a:t>
                      </a:r>
                      <a:r>
                        <a:rPr lang="en-US" sz="1100" b="1" dirty="0">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US" sz="1100" b="1" dirty="0" err="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Durumu</a:t>
                      </a:r>
                      <a:endParaRPr lang="tr-TR"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370840">
                <a:tc>
                  <a:txBody>
                    <a:bodyPr/>
                    <a:lstStyle/>
                    <a:p>
                      <a:pPr>
                        <a:spcAft>
                          <a:spcPts val="0"/>
                        </a:spcAft>
                      </a:pPr>
                      <a:r>
                        <a:rPr lang="en-US" sz="1100" b="1">
                          <a:effectLst/>
                          <a:latin typeface="Calibri" panose="020F0502020204030204" pitchFamily="34" charset="0"/>
                          <a:ea typeface="Times New Roman" panose="02020603050405020304" pitchFamily="18" charset="0"/>
                          <a:cs typeface="Times New Roman" panose="02020603050405020304" pitchFamily="18" charset="0"/>
                        </a:rPr>
                        <a:t> </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US" sz="1100">
                          <a:effectLst/>
                          <a:latin typeface="Calibri" panose="020F0502020204030204" pitchFamily="34" charset="0"/>
                          <a:ea typeface="Times New Roman" panose="02020603050405020304" pitchFamily="18" charset="0"/>
                          <a:cs typeface="Times New Roman" panose="02020603050405020304" pitchFamily="18" charset="0"/>
                        </a:rPr>
                        <a:t>İlköğretim</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US" sz="1100">
                          <a:effectLst/>
                          <a:latin typeface="Calibri" panose="020F0502020204030204" pitchFamily="34" charset="0"/>
                          <a:ea typeface="Times New Roman" panose="02020603050405020304" pitchFamily="18" charset="0"/>
                          <a:cs typeface="Times New Roman" panose="02020603050405020304" pitchFamily="18" charset="0"/>
                        </a:rPr>
                        <a:t>Lise</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US" sz="1100">
                          <a:effectLst/>
                          <a:latin typeface="Calibri" panose="020F0502020204030204" pitchFamily="34" charset="0"/>
                          <a:ea typeface="Times New Roman" panose="02020603050405020304" pitchFamily="18" charset="0"/>
                          <a:cs typeface="Times New Roman" panose="02020603050405020304" pitchFamily="18" charset="0"/>
                        </a:rPr>
                        <a:t>Ön Lisans</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US" sz="1100">
                          <a:effectLst/>
                          <a:latin typeface="Calibri" panose="020F0502020204030204" pitchFamily="34" charset="0"/>
                          <a:ea typeface="Times New Roman" panose="02020603050405020304" pitchFamily="18" charset="0"/>
                          <a:cs typeface="Times New Roman" panose="02020603050405020304" pitchFamily="18" charset="0"/>
                        </a:rPr>
                        <a:t>Lisans</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US" sz="1100" b="1">
                          <a:effectLst/>
                          <a:latin typeface="Calibri" panose="020F0502020204030204" pitchFamily="34" charset="0"/>
                          <a:ea typeface="Times New Roman" panose="02020603050405020304" pitchFamily="18" charset="0"/>
                          <a:cs typeface="Times New Roman" panose="02020603050405020304" pitchFamily="18" charset="0"/>
                        </a:rPr>
                        <a:t>Y.L. ve Doktora</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370840">
                <a:tc>
                  <a:txBody>
                    <a:bodyPr/>
                    <a:lstStyle/>
                    <a:p>
                      <a:pPr>
                        <a:spcAft>
                          <a:spcPts val="0"/>
                        </a:spcAft>
                      </a:pPr>
                      <a:r>
                        <a:rPr lang="en-US" sz="1100" b="1">
                          <a:effectLst/>
                          <a:latin typeface="Calibri" panose="020F0502020204030204" pitchFamily="34" charset="0"/>
                          <a:ea typeface="Times New Roman" panose="02020603050405020304" pitchFamily="18" charset="0"/>
                          <a:cs typeface="Times New Roman" panose="02020603050405020304" pitchFamily="18" charset="0"/>
                        </a:rPr>
                        <a:t>Kişi Sayısı</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1000"/>
                        </a:spcAft>
                      </a:pPr>
                      <a:r>
                        <a:rPr lang="en-US" sz="1100">
                          <a:effectLst/>
                          <a:latin typeface="Calibri" panose="020F0502020204030204" pitchFamily="34" charset="0"/>
                          <a:ea typeface="Calibri" panose="020F0502020204030204" pitchFamily="34" charset="0"/>
                          <a:cs typeface="Times New Roman" panose="02020603050405020304" pitchFamily="18" charset="0"/>
                        </a:rPr>
                        <a:t>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en-US" sz="1100">
                          <a:effectLst/>
                          <a:latin typeface="Calibri" panose="020F0502020204030204" pitchFamily="34" charset="0"/>
                          <a:ea typeface="Calibri" panose="020F0502020204030204" pitchFamily="34" charset="0"/>
                          <a:cs typeface="Times New Roman" panose="02020603050405020304" pitchFamily="18" charset="0"/>
                        </a:rPr>
                        <a:t>5</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en-US" sz="1100">
                          <a:effectLst/>
                          <a:latin typeface="Calibri" panose="020F0502020204030204" pitchFamily="34" charset="0"/>
                          <a:ea typeface="Calibri" panose="020F0502020204030204" pitchFamily="34" charset="0"/>
                          <a:cs typeface="Times New Roman" panose="02020603050405020304" pitchFamily="18" charset="0"/>
                        </a:rPr>
                        <a:t>4</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en-US" sz="1100">
                          <a:effectLst/>
                          <a:latin typeface="Calibri" panose="020F0502020204030204" pitchFamily="34" charset="0"/>
                          <a:ea typeface="Calibri" panose="020F0502020204030204" pitchFamily="34" charset="0"/>
                          <a:cs typeface="Times New Roman" panose="02020603050405020304" pitchFamily="18" charset="0"/>
                        </a:rPr>
                        <a:t>15</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r h="370840">
                <a:tc>
                  <a:txBody>
                    <a:bodyPr/>
                    <a:lstStyle/>
                    <a:p>
                      <a:pPr>
                        <a:spcAft>
                          <a:spcPts val="0"/>
                        </a:spcAft>
                      </a:pPr>
                      <a:r>
                        <a:rPr lang="en-US" sz="1100" b="1">
                          <a:effectLst/>
                          <a:latin typeface="Calibri" panose="020F0502020204030204" pitchFamily="34" charset="0"/>
                          <a:ea typeface="Times New Roman" panose="02020603050405020304" pitchFamily="18" charset="0"/>
                          <a:cs typeface="Times New Roman" panose="02020603050405020304" pitchFamily="18" charset="0"/>
                        </a:rPr>
                        <a:t>Yüzde</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100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20.8</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16.7</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54.17</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8.3</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3"/>
                  </a:ext>
                </a:extLst>
              </a:tr>
            </a:tbl>
          </a:graphicData>
        </a:graphic>
      </p:graphicFrame>
      <p:graphicFrame>
        <p:nvGraphicFramePr>
          <p:cNvPr id="7" name="6 Tablo"/>
          <p:cNvGraphicFramePr>
            <a:graphicFrameLocks noGrp="1"/>
          </p:cNvGraphicFramePr>
          <p:nvPr/>
        </p:nvGraphicFramePr>
        <p:xfrm>
          <a:off x="714702" y="3137046"/>
          <a:ext cx="10573408" cy="1483360"/>
        </p:xfrm>
        <a:graphic>
          <a:graphicData uri="http://schemas.openxmlformats.org/drawingml/2006/table">
            <a:tbl>
              <a:tblPr firstRow="1" bandRow="1">
                <a:tableStyleId>{5C22544A-7EE6-4342-B048-85BDC9FD1C3A}</a:tableStyleId>
              </a:tblPr>
              <a:tblGrid>
                <a:gridCol w="1502874">
                  <a:extLst>
                    <a:ext uri="{9D8B030D-6E8A-4147-A177-3AD203B41FA5}">
                      <a16:colId xmlns:a16="http://schemas.microsoft.com/office/drawing/2014/main" val="20000"/>
                    </a:ext>
                  </a:extLst>
                </a:gridCol>
                <a:gridCol w="1226970">
                  <a:extLst>
                    <a:ext uri="{9D8B030D-6E8A-4147-A177-3AD203B41FA5}">
                      <a16:colId xmlns:a16="http://schemas.microsoft.com/office/drawing/2014/main" val="20001"/>
                    </a:ext>
                  </a:extLst>
                </a:gridCol>
                <a:gridCol w="1364922">
                  <a:extLst>
                    <a:ext uri="{9D8B030D-6E8A-4147-A177-3AD203B41FA5}">
                      <a16:colId xmlns:a16="http://schemas.microsoft.com/office/drawing/2014/main" val="20002"/>
                    </a:ext>
                  </a:extLst>
                </a:gridCol>
                <a:gridCol w="1364922">
                  <a:extLst>
                    <a:ext uri="{9D8B030D-6E8A-4147-A177-3AD203B41FA5}">
                      <a16:colId xmlns:a16="http://schemas.microsoft.com/office/drawing/2014/main" val="20003"/>
                    </a:ext>
                  </a:extLst>
                </a:gridCol>
                <a:gridCol w="1364922">
                  <a:extLst>
                    <a:ext uri="{9D8B030D-6E8A-4147-A177-3AD203B41FA5}">
                      <a16:colId xmlns:a16="http://schemas.microsoft.com/office/drawing/2014/main" val="20004"/>
                    </a:ext>
                  </a:extLst>
                </a:gridCol>
                <a:gridCol w="1364922">
                  <a:extLst>
                    <a:ext uri="{9D8B030D-6E8A-4147-A177-3AD203B41FA5}">
                      <a16:colId xmlns:a16="http://schemas.microsoft.com/office/drawing/2014/main" val="20005"/>
                    </a:ext>
                  </a:extLst>
                </a:gridCol>
                <a:gridCol w="2383876">
                  <a:extLst>
                    <a:ext uri="{9D8B030D-6E8A-4147-A177-3AD203B41FA5}">
                      <a16:colId xmlns:a16="http://schemas.microsoft.com/office/drawing/2014/main" val="20006"/>
                    </a:ext>
                  </a:extLst>
                </a:gridCol>
              </a:tblGrid>
              <a:tr h="370840">
                <a:tc gridSpan="7">
                  <a:txBody>
                    <a:bodyPr/>
                    <a:lstStyle/>
                    <a:p>
                      <a:pPr>
                        <a:spcAft>
                          <a:spcPts val="0"/>
                        </a:spcAft>
                      </a:pPr>
                      <a:r>
                        <a:rPr lang="en-US" sz="1100" b="1" dirty="0" err="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Personelin</a:t>
                      </a:r>
                      <a:r>
                        <a:rPr lang="en-US" sz="1100" b="1" dirty="0">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US" sz="1100" b="1" dirty="0" err="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Hizmet</a:t>
                      </a:r>
                      <a:r>
                        <a:rPr lang="en-US" sz="1100" b="1" dirty="0">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US" sz="1100" b="1" dirty="0" err="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Süresine</a:t>
                      </a:r>
                      <a:r>
                        <a:rPr lang="en-US" sz="1100" b="1" dirty="0">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US" sz="1100" b="1" dirty="0" err="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Göre</a:t>
                      </a:r>
                      <a:r>
                        <a:rPr lang="en-US" sz="1100" b="1" dirty="0">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US" sz="1100" b="1" dirty="0" err="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Dağılımı</a:t>
                      </a:r>
                      <a:endParaRPr lang="tr-TR"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370840">
                <a:tc>
                  <a:txBody>
                    <a:bodyPr/>
                    <a:lstStyle/>
                    <a:p>
                      <a:pPr>
                        <a:spcAft>
                          <a:spcPts val="0"/>
                        </a:spcAft>
                      </a:pPr>
                      <a:r>
                        <a:rPr lang="en-US" sz="1100" b="1">
                          <a:effectLst/>
                          <a:latin typeface="Calibri" panose="020F0502020204030204" pitchFamily="34" charset="0"/>
                          <a:ea typeface="Times New Roman" panose="02020603050405020304" pitchFamily="18" charset="0"/>
                          <a:cs typeface="Times New Roman" panose="02020603050405020304" pitchFamily="18" charset="0"/>
                        </a:rPr>
                        <a:t> </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US" sz="1200">
                          <a:effectLst/>
                          <a:latin typeface="Calibri" panose="020F0502020204030204" pitchFamily="34" charset="0"/>
                          <a:ea typeface="Times New Roman" panose="02020603050405020304" pitchFamily="18" charset="0"/>
                          <a:cs typeface="Times New Roman" panose="02020603050405020304" pitchFamily="18" charset="0"/>
                        </a:rPr>
                        <a:t>1-3 yıl</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US" sz="1200">
                          <a:effectLst/>
                          <a:latin typeface="Calibri" panose="020F0502020204030204" pitchFamily="34" charset="0"/>
                          <a:ea typeface="Times New Roman" panose="02020603050405020304" pitchFamily="18" charset="0"/>
                          <a:cs typeface="Times New Roman" panose="02020603050405020304" pitchFamily="18" charset="0"/>
                        </a:rPr>
                        <a:t>4-6 yıl</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US" sz="1200">
                          <a:effectLst/>
                          <a:latin typeface="Calibri" panose="020F0502020204030204" pitchFamily="34" charset="0"/>
                          <a:ea typeface="Times New Roman" panose="02020603050405020304" pitchFamily="18" charset="0"/>
                          <a:cs typeface="Times New Roman" panose="02020603050405020304" pitchFamily="18" charset="0"/>
                        </a:rPr>
                        <a:t>7-10 yıl</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US" sz="1200">
                          <a:effectLst/>
                          <a:latin typeface="Calibri" panose="020F0502020204030204" pitchFamily="34" charset="0"/>
                          <a:ea typeface="Times New Roman" panose="02020603050405020304" pitchFamily="18" charset="0"/>
                          <a:cs typeface="Times New Roman" panose="02020603050405020304" pitchFamily="18" charset="0"/>
                        </a:rPr>
                        <a:t>11-15 yıl</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US" sz="1200">
                          <a:effectLst/>
                          <a:latin typeface="Calibri" panose="020F0502020204030204" pitchFamily="34" charset="0"/>
                          <a:ea typeface="Times New Roman" panose="02020603050405020304" pitchFamily="18" charset="0"/>
                          <a:cs typeface="Times New Roman" panose="02020603050405020304" pitchFamily="18" charset="0"/>
                        </a:rPr>
                        <a:t>16-20 yıl</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US" sz="1200" b="1">
                          <a:effectLst/>
                          <a:latin typeface="Calibri" panose="020F0502020204030204" pitchFamily="34" charset="0"/>
                          <a:ea typeface="Times New Roman" panose="02020603050405020304" pitchFamily="18" charset="0"/>
                          <a:cs typeface="Times New Roman" panose="02020603050405020304" pitchFamily="18" charset="0"/>
                        </a:rPr>
                        <a:t>21 yıl üzeri</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370840">
                <a:tc>
                  <a:txBody>
                    <a:bodyPr/>
                    <a:lstStyle/>
                    <a:p>
                      <a:pPr>
                        <a:spcAft>
                          <a:spcPts val="0"/>
                        </a:spcAft>
                      </a:pPr>
                      <a:r>
                        <a:rPr lang="en-US" sz="1100" b="1">
                          <a:effectLst/>
                          <a:latin typeface="Calibri" panose="020F0502020204030204" pitchFamily="34" charset="0"/>
                          <a:ea typeface="Times New Roman" panose="02020603050405020304" pitchFamily="18" charset="0"/>
                          <a:cs typeface="Times New Roman" panose="02020603050405020304" pitchFamily="18" charset="0"/>
                        </a:rPr>
                        <a:t>Kişi Sayısı</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1000"/>
                        </a:spcAft>
                      </a:pPr>
                      <a:r>
                        <a:rPr lang="en-US" sz="1100">
                          <a:effectLst/>
                          <a:latin typeface="Calibri" panose="020F0502020204030204" pitchFamily="34" charset="0"/>
                          <a:ea typeface="Calibri" panose="020F0502020204030204" pitchFamily="34" charset="0"/>
                          <a:cs typeface="Times New Roman" panose="02020603050405020304" pitchFamily="18" charset="0"/>
                        </a:rPr>
                        <a:t>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en-US" sz="1100">
                          <a:effectLst/>
                          <a:latin typeface="Calibri" panose="020F0502020204030204" pitchFamily="34" charset="0"/>
                          <a:ea typeface="Calibri" panose="020F0502020204030204" pitchFamily="34" charset="0"/>
                          <a:cs typeface="Times New Roman" panose="02020603050405020304" pitchFamily="18" charset="0"/>
                        </a:rPr>
                        <a:t>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en-US" sz="1100">
                          <a:effectLst/>
                          <a:latin typeface="Calibri" panose="020F0502020204030204" pitchFamily="34" charset="0"/>
                          <a:ea typeface="Calibri" panose="020F0502020204030204" pitchFamily="34" charset="0"/>
                          <a:cs typeface="Times New Roman" panose="02020603050405020304" pitchFamily="18" charset="0"/>
                        </a:rPr>
                        <a:t>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en-US" sz="1100">
                          <a:effectLst/>
                          <a:latin typeface="Calibri" panose="020F0502020204030204" pitchFamily="34" charset="0"/>
                          <a:ea typeface="Calibri" panose="020F0502020204030204" pitchFamily="34" charset="0"/>
                          <a:cs typeface="Times New Roman" panose="02020603050405020304" pitchFamily="18" charset="0"/>
                        </a:rPr>
                        <a:t>8</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en-US" sz="1100">
                          <a:effectLst/>
                          <a:latin typeface="Calibri" panose="020F0502020204030204" pitchFamily="34" charset="0"/>
                          <a:ea typeface="Calibri" panose="020F0502020204030204" pitchFamily="34" charset="0"/>
                          <a:cs typeface="Times New Roman" panose="02020603050405020304" pitchFamily="18" charset="0"/>
                        </a:rPr>
                        <a:t>4</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en-US" sz="1100">
                          <a:effectLst/>
                          <a:latin typeface="Calibri" panose="020F0502020204030204" pitchFamily="34" charset="0"/>
                          <a:ea typeface="Calibri" panose="020F0502020204030204" pitchFamily="34" charset="0"/>
                          <a:cs typeface="Times New Roman" panose="02020603050405020304" pitchFamily="18" charset="0"/>
                        </a:rPr>
                        <a:t>8</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r h="370840">
                <a:tc>
                  <a:txBody>
                    <a:bodyPr/>
                    <a:lstStyle/>
                    <a:p>
                      <a:pPr>
                        <a:spcAft>
                          <a:spcPts val="0"/>
                        </a:spcAft>
                      </a:pPr>
                      <a:r>
                        <a:rPr lang="en-US" sz="1100" b="1">
                          <a:effectLst/>
                          <a:latin typeface="Calibri" panose="020F0502020204030204" pitchFamily="34" charset="0"/>
                          <a:ea typeface="Times New Roman" panose="02020603050405020304" pitchFamily="18" charset="0"/>
                          <a:cs typeface="Times New Roman" panose="02020603050405020304" pitchFamily="18" charset="0"/>
                        </a:rPr>
                        <a:t>Yüzde</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100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8.3</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8.3</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33.3</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16.7</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33.3</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3"/>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61848" y="365126"/>
            <a:ext cx="10491952" cy="833054"/>
          </a:xfrm>
        </p:spPr>
        <p:txBody>
          <a:bodyPr/>
          <a:lstStyle/>
          <a:p>
            <a:r>
              <a:rPr lang="tr-TR" dirty="0" smtClean="0"/>
              <a:t>      Fiziki Yapı</a:t>
            </a:r>
            <a:endParaRPr lang="tr-TR" dirty="0"/>
          </a:p>
        </p:txBody>
      </p:sp>
      <p:sp>
        <p:nvSpPr>
          <p:cNvPr id="8" name="7 Dikdörtgen"/>
          <p:cNvSpPr/>
          <p:nvPr/>
        </p:nvSpPr>
        <p:spPr>
          <a:xfrm>
            <a:off x="1120402" y="1166649"/>
            <a:ext cx="8460829" cy="1477328"/>
          </a:xfrm>
          <a:prstGeom prst="rect">
            <a:avLst/>
          </a:prstGeom>
        </p:spPr>
        <p:txBody>
          <a:bodyPr wrap="square">
            <a:spAutoFit/>
          </a:bodyPr>
          <a:lstStyle/>
          <a:p>
            <a:pPr lvl="0" algn="just"/>
            <a:r>
              <a:rPr lang="tr-TR" dirty="0" smtClean="0"/>
              <a:t>Sağlık Kültür ve Spor Daire Başkanlığı </a:t>
            </a:r>
            <a:r>
              <a:rPr lang="tr-TR" dirty="0" err="1" smtClean="0"/>
              <a:t>Kezer</a:t>
            </a:r>
            <a:r>
              <a:rPr lang="tr-TR" dirty="0" smtClean="0"/>
              <a:t> kampüsünde Sağlık Merkezi ile aynı binada olup, Daire Başkanlığına ait 11 oda Sağlık Hizmetlerine ait 8 oda olmak üzere toplam 19 oda ile hizmet vermektedir</a:t>
            </a:r>
            <a:r>
              <a:rPr lang="tr-TR" dirty="0" smtClean="0"/>
              <a:t>. </a:t>
            </a:r>
            <a:r>
              <a:rPr lang="tr-TR" dirty="0" err="1" smtClean="0"/>
              <a:t>Kezer</a:t>
            </a:r>
            <a:r>
              <a:rPr lang="tr-TR" dirty="0" smtClean="0"/>
              <a:t> </a:t>
            </a:r>
            <a:r>
              <a:rPr lang="tr-TR" dirty="0" smtClean="0"/>
              <a:t>Kampüsünde Başkanlığımıza ait Merkezi Kafeteryada 3 hizmet odası,Turizm Spor Eğitim Uygulama Merkezimizde bulunan 1 adet Resepsiyon 2 adet idari personel odası ile hizmet vermekteyiz. </a:t>
            </a:r>
            <a:endParaRPr lang="tr-TR" dirty="0"/>
          </a:p>
        </p:txBody>
      </p:sp>
      <p:pic>
        <p:nvPicPr>
          <p:cNvPr id="1026" name="Picture 2" descr="C:\Users\Yönetici\Desktop\IMG_3563.JPG"/>
          <p:cNvPicPr>
            <a:picLocks noGrp="1" noChangeAspect="1" noChangeArrowheads="1"/>
          </p:cNvPicPr>
          <p:nvPr>
            <p:ph idx="1"/>
          </p:nvPr>
        </p:nvPicPr>
        <p:blipFill>
          <a:blip r:embed="rId2" cstate="print"/>
          <a:srcRect/>
          <a:stretch>
            <a:fillRect/>
          </a:stretch>
        </p:blipFill>
        <p:spPr bwMode="auto">
          <a:xfrm>
            <a:off x="1135115" y="3132085"/>
            <a:ext cx="8408277" cy="2963916"/>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09297" y="365126"/>
            <a:ext cx="10544503" cy="696420"/>
          </a:xfrm>
        </p:spPr>
        <p:txBody>
          <a:bodyPr/>
          <a:lstStyle/>
          <a:p>
            <a:r>
              <a:rPr lang="tr-TR" dirty="0" smtClean="0"/>
              <a:t>İdari Bina</a:t>
            </a:r>
            <a:endParaRPr lang="tr-TR" dirty="0"/>
          </a:p>
        </p:txBody>
      </p:sp>
      <p:pic>
        <p:nvPicPr>
          <p:cNvPr id="2050" name="Picture 2" descr="C:\Users\Yönetici\Desktop\IMG_3557.JPG"/>
          <p:cNvPicPr>
            <a:picLocks noGrp="1" noChangeAspect="1" noChangeArrowheads="1"/>
          </p:cNvPicPr>
          <p:nvPr>
            <p:ph idx="1"/>
          </p:nvPr>
        </p:nvPicPr>
        <p:blipFill>
          <a:blip r:embed="rId2" cstate="print"/>
          <a:srcRect/>
          <a:stretch>
            <a:fillRect/>
          </a:stretch>
        </p:blipFill>
        <p:spPr bwMode="auto">
          <a:xfrm>
            <a:off x="707038" y="1269402"/>
            <a:ext cx="5292261" cy="4658062"/>
          </a:xfrm>
          <a:prstGeom prst="rect">
            <a:avLst/>
          </a:prstGeom>
          <a:noFill/>
        </p:spPr>
      </p:pic>
      <p:pic>
        <p:nvPicPr>
          <p:cNvPr id="2053" name="Picture 5" descr="C:\Users\Yönetici\Desktop\IMG_3558.JPG"/>
          <p:cNvPicPr>
            <a:picLocks noChangeAspect="1" noChangeArrowheads="1"/>
          </p:cNvPicPr>
          <p:nvPr/>
        </p:nvPicPr>
        <p:blipFill>
          <a:blip r:embed="rId3" cstate="print"/>
          <a:srcRect/>
          <a:stretch>
            <a:fillRect/>
          </a:stretch>
        </p:blipFill>
        <p:spPr bwMode="auto">
          <a:xfrm>
            <a:off x="6008594" y="1269401"/>
            <a:ext cx="5855297" cy="4679577"/>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12034"/>
          </a:xfrm>
        </p:spPr>
        <p:txBody>
          <a:bodyPr/>
          <a:lstStyle/>
          <a:p>
            <a:r>
              <a:rPr lang="tr-TR" dirty="0" smtClean="0"/>
              <a:t>   Turizm ve Spor Eğitim Uygulama Merkezi</a:t>
            </a:r>
            <a:endParaRPr lang="tr-TR" dirty="0"/>
          </a:p>
        </p:txBody>
      </p:sp>
      <p:pic>
        <p:nvPicPr>
          <p:cNvPr id="3074" name="Picture 2" descr="C:\Users\Yönetici\Desktop\DSCN0339.JPG"/>
          <p:cNvPicPr>
            <a:picLocks noGrp="1" noChangeAspect="1" noChangeArrowheads="1"/>
          </p:cNvPicPr>
          <p:nvPr>
            <p:ph idx="1"/>
          </p:nvPr>
        </p:nvPicPr>
        <p:blipFill>
          <a:blip r:embed="rId2" cstate="print"/>
          <a:srcRect/>
          <a:stretch>
            <a:fillRect/>
          </a:stretch>
        </p:blipFill>
        <p:spPr bwMode="auto">
          <a:xfrm>
            <a:off x="924911" y="1163060"/>
            <a:ext cx="4782206" cy="4517806"/>
          </a:xfrm>
          <a:prstGeom prst="rect">
            <a:avLst/>
          </a:prstGeom>
          <a:noFill/>
        </p:spPr>
      </p:pic>
      <p:pic>
        <p:nvPicPr>
          <p:cNvPr id="4" name="Picture 2" descr="http://sksdb.siirt.edu.tr/foto/sanalresim/2015112511391032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83494" y="1278101"/>
            <a:ext cx="5667375" cy="4351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85606"/>
          </a:xfrm>
        </p:spPr>
        <p:txBody>
          <a:bodyPr/>
          <a:lstStyle/>
          <a:p>
            <a:endParaRPr lang="tr-TR" dirty="0"/>
          </a:p>
        </p:txBody>
      </p:sp>
      <p:pic>
        <p:nvPicPr>
          <p:cNvPr id="4" name="Picture 2" descr="http://sksdb.siirt.edu.tr/foto/sanalresim/20151126133055280.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045247" y="1671145"/>
            <a:ext cx="5284062" cy="415158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ksdb.siirt.edu.tr/foto/sanalresim/201511261331088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2952" y="1666603"/>
            <a:ext cx="5300469" cy="41698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825499"/>
          </a:xfrm>
        </p:spPr>
        <p:txBody>
          <a:bodyPr>
            <a:normAutofit/>
          </a:bodyPr>
          <a:lstStyle/>
          <a:p>
            <a:r>
              <a:rPr lang="tr-TR" sz="2400" dirty="0" smtClean="0">
                <a:latin typeface="+mn-lt"/>
              </a:rPr>
              <a:t>         </a:t>
            </a:r>
            <a:r>
              <a:rPr lang="tr-TR" sz="2400" b="1" dirty="0" smtClean="0">
                <a:latin typeface="+mn-lt"/>
              </a:rPr>
              <a:t>TURİZM VE SPOR UYGULAMA EĞİTİM MERKEZİ KONUKEVİ GENEL BİLGİ</a:t>
            </a:r>
            <a:endParaRPr lang="tr-TR" sz="2400" b="1" dirty="0">
              <a:latin typeface="+mn-lt"/>
            </a:endParaRPr>
          </a:p>
        </p:txBody>
      </p:sp>
      <p:sp>
        <p:nvSpPr>
          <p:cNvPr id="3" name="İçerik Yer Tutucusu 2"/>
          <p:cNvSpPr>
            <a:spLocks noGrp="1"/>
          </p:cNvSpPr>
          <p:nvPr>
            <p:ph idx="1"/>
          </p:nvPr>
        </p:nvSpPr>
        <p:spPr/>
        <p:txBody>
          <a:bodyPr>
            <a:normAutofit/>
          </a:bodyPr>
          <a:lstStyle/>
          <a:p>
            <a:pPr algn="just"/>
            <a:r>
              <a:rPr lang="tr-TR" sz="2000" dirty="0" smtClean="0"/>
              <a:t>Siirt </a:t>
            </a:r>
            <a:r>
              <a:rPr lang="tr-TR" sz="2000" dirty="0"/>
              <a:t>Üniversitesi Misafirhanesi, konuklarına 7/24 esasına göre hizmet vermekte olup, </a:t>
            </a:r>
            <a:r>
              <a:rPr lang="tr-TR" sz="2000" dirty="0" err="1"/>
              <a:t>Kezer</a:t>
            </a:r>
            <a:r>
              <a:rPr lang="tr-TR" sz="2000" dirty="0"/>
              <a:t> yerleşkesinde yer almaktadır. Şehir merkezine ulaşım şehir minibüsleri ile sağlanmaktadır.</a:t>
            </a:r>
          </a:p>
          <a:p>
            <a:pPr algn="just"/>
            <a:r>
              <a:rPr lang="tr-TR" sz="2000" dirty="0"/>
              <a:t> 2 Suite oda, 37 standart (iki kişilik) oda olmak üzere toplam 39 oda </a:t>
            </a:r>
            <a:r>
              <a:rPr lang="tr-TR" sz="2000" dirty="0" smtClean="0"/>
              <a:t>olup, </a:t>
            </a:r>
            <a:r>
              <a:rPr lang="tr-TR" sz="2000" dirty="0"/>
              <a:t>74 tek kişilik ve 2 çift kişilik yatak kapasitelidir. Bu kapasite dahilinde aynı anda 78 kişi ağırlanabilmektedir. Misafirhanemizde aynı zamanda 2 adet konferans salonu</a:t>
            </a:r>
            <a:r>
              <a:rPr lang="tr-TR" sz="2000" dirty="0" smtClean="0"/>
              <a:t>, yemekhane </a:t>
            </a:r>
            <a:r>
              <a:rPr lang="tr-TR" sz="2000" dirty="0"/>
              <a:t>ve kafeterya bulunmaktadır.</a:t>
            </a:r>
          </a:p>
          <a:p>
            <a:pPr algn="just"/>
            <a:r>
              <a:rPr lang="tr-TR" sz="2000" dirty="0"/>
              <a:t>Odaların tamamında LCD TV (kablolu yayın), buzdolabı, kablolu ve kablosuz internet bağlantısı, 24 saat sıcak su, klima mevcuttur.</a:t>
            </a:r>
          </a:p>
          <a:p>
            <a:pPr algn="just"/>
            <a:r>
              <a:rPr lang="tr-TR" sz="2000" dirty="0"/>
              <a:t>Dinlenme salonunda, misafirlerimiz için LCD TV (Kablolu yayın) bulunmakta ve sabah kahvaltısı servisi verilmektedir</a:t>
            </a:r>
            <a:r>
              <a:rPr lang="tr-TR" sz="2000" dirty="0" smtClean="0"/>
              <a:t>.</a:t>
            </a:r>
          </a:p>
          <a:p>
            <a:pPr algn="just"/>
            <a:r>
              <a:rPr lang="tr-TR" sz="2000" dirty="0" smtClean="0"/>
              <a:t>2500 metrekare kapalı alana sahip olan tesisimizde 2023 yılında </a:t>
            </a:r>
            <a:r>
              <a:rPr lang="tr-TR" sz="2000" dirty="0" smtClean="0"/>
              <a:t>3846</a:t>
            </a:r>
            <a:r>
              <a:rPr lang="tr-TR" sz="2000" dirty="0" smtClean="0"/>
              <a:t> </a:t>
            </a:r>
            <a:r>
              <a:rPr lang="tr-TR" sz="2000" dirty="0" smtClean="0"/>
              <a:t>kişi kalmıştır. </a:t>
            </a:r>
            <a:r>
              <a:rPr lang="tr-TR" sz="2000" dirty="0" smtClean="0"/>
              <a:t>2023 </a:t>
            </a:r>
            <a:r>
              <a:rPr lang="tr-TR" sz="2000" dirty="0" smtClean="0"/>
              <a:t>yılında tesislerden elde edilen gelir miktarı </a:t>
            </a:r>
            <a:r>
              <a:rPr lang="tr-TR" sz="2000" dirty="0" smtClean="0"/>
              <a:t>979.150</a:t>
            </a:r>
            <a:r>
              <a:rPr lang="tr-TR" sz="2000" dirty="0" smtClean="0"/>
              <a:t>,00 </a:t>
            </a:r>
            <a:r>
              <a:rPr lang="tr-TR" sz="2000" dirty="0" smtClean="0"/>
              <a:t>TL’dir.</a:t>
            </a:r>
            <a:endParaRPr lang="tr-TR" sz="2000" dirty="0"/>
          </a:p>
        </p:txBody>
      </p:sp>
    </p:spTree>
    <p:extLst>
      <p:ext uri="{BB962C8B-B14F-4D97-AF65-F5344CB8AC3E}">
        <p14:creationId xmlns:p14="http://schemas.microsoft.com/office/powerpoint/2010/main" val="2033166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5"/>
            <a:ext cx="10515600" cy="969689"/>
          </a:xfrm>
        </p:spPr>
        <p:txBody>
          <a:bodyPr>
            <a:normAutofit/>
          </a:bodyPr>
          <a:lstStyle/>
          <a:p>
            <a:r>
              <a:rPr lang="tr-TR" sz="2400" b="1" dirty="0" smtClean="0"/>
              <a:t>          Turizm ve Spor Eğitim Uygulama Merkezi Genel Bilgi</a:t>
            </a:r>
            <a:endParaRPr lang="tr-TR" sz="2400" b="1"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2431463695"/>
              </p:ext>
            </p:extLst>
          </p:nvPr>
        </p:nvGraphicFramePr>
        <p:xfrm>
          <a:off x="935421" y="2144109"/>
          <a:ext cx="9333185" cy="2848304"/>
        </p:xfrm>
        <a:graphic>
          <a:graphicData uri="http://schemas.openxmlformats.org/drawingml/2006/table">
            <a:tbl>
              <a:tblPr firstRow="1" firstCol="1" lastRow="1" lastCol="1" bandRow="1" bandCol="1">
                <a:tableStyleId>{5C22544A-7EE6-4342-B048-85BDC9FD1C3A}</a:tableStyleId>
              </a:tblPr>
              <a:tblGrid>
                <a:gridCol w="1524027">
                  <a:extLst>
                    <a:ext uri="{9D8B030D-6E8A-4147-A177-3AD203B41FA5}">
                      <a16:colId xmlns:a16="http://schemas.microsoft.com/office/drawing/2014/main" val="4168547093"/>
                    </a:ext>
                  </a:extLst>
                </a:gridCol>
                <a:gridCol w="1016324">
                  <a:extLst>
                    <a:ext uri="{9D8B030D-6E8A-4147-A177-3AD203B41FA5}">
                      <a16:colId xmlns:a16="http://schemas.microsoft.com/office/drawing/2014/main" val="135150721"/>
                    </a:ext>
                  </a:extLst>
                </a:gridCol>
                <a:gridCol w="1075677">
                  <a:extLst>
                    <a:ext uri="{9D8B030D-6E8A-4147-A177-3AD203B41FA5}">
                      <a16:colId xmlns:a16="http://schemas.microsoft.com/office/drawing/2014/main" val="2247369610"/>
                    </a:ext>
                  </a:extLst>
                </a:gridCol>
                <a:gridCol w="1651867">
                  <a:extLst>
                    <a:ext uri="{9D8B030D-6E8A-4147-A177-3AD203B41FA5}">
                      <a16:colId xmlns:a16="http://schemas.microsoft.com/office/drawing/2014/main" val="197609378"/>
                    </a:ext>
                  </a:extLst>
                </a:gridCol>
                <a:gridCol w="2032645">
                  <a:extLst>
                    <a:ext uri="{9D8B030D-6E8A-4147-A177-3AD203B41FA5}">
                      <a16:colId xmlns:a16="http://schemas.microsoft.com/office/drawing/2014/main" val="3131862976"/>
                    </a:ext>
                  </a:extLst>
                </a:gridCol>
                <a:gridCol w="2032645">
                  <a:extLst>
                    <a:ext uri="{9D8B030D-6E8A-4147-A177-3AD203B41FA5}">
                      <a16:colId xmlns:a16="http://schemas.microsoft.com/office/drawing/2014/main" val="4245530679"/>
                    </a:ext>
                  </a:extLst>
                </a:gridCol>
              </a:tblGrid>
              <a:tr h="335885">
                <a:tc gridSpan="6">
                  <a:txBody>
                    <a:bodyPr/>
                    <a:lstStyle/>
                    <a:p>
                      <a:pPr algn="l">
                        <a:lnSpc>
                          <a:spcPct val="115000"/>
                        </a:lnSpc>
                        <a:spcAft>
                          <a:spcPts val="0"/>
                        </a:spcAft>
                      </a:pPr>
                      <a:r>
                        <a:rPr lang="en-US" sz="11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SOSYAL TESİSLER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812863105"/>
                  </a:ext>
                </a:extLst>
              </a:tr>
              <a:tr h="312560">
                <a:tc rowSpan="2">
                  <a:txBody>
                    <a:bodyPr/>
                    <a:lstStyle/>
                    <a:p>
                      <a:pPr algn="l">
                        <a:lnSpc>
                          <a:spcPct val="115000"/>
                        </a:lnSpc>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Tesisin Adı</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l">
                        <a:lnSpc>
                          <a:spcPct val="115000"/>
                        </a:lnSpc>
                        <a:spcAft>
                          <a:spcPts val="0"/>
                        </a:spcAft>
                      </a:pPr>
                      <a:r>
                        <a:rPr lang="en-US" sz="1400">
                          <a:effectLst/>
                          <a:latin typeface="Calibri" panose="020F0502020204030204" pitchFamily="34" charset="0"/>
                          <a:ea typeface="Calibri" panose="020F0502020204030204" pitchFamily="34" charset="0"/>
                          <a:cs typeface="Times New Roman" panose="02020603050405020304" pitchFamily="18" charset="0"/>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Sayısı (Adet)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l">
                        <a:lnSpc>
                          <a:spcPct val="115000"/>
                        </a:lnSpc>
                        <a:spcAft>
                          <a:spcPts val="0"/>
                        </a:spcAft>
                      </a:pPr>
                      <a:r>
                        <a:rPr lang="en-US" sz="1400">
                          <a:effectLst/>
                          <a:latin typeface="Calibri" panose="020F0502020204030204" pitchFamily="34" charset="0"/>
                          <a:ea typeface="Calibri" panose="020F0502020204030204" pitchFamily="34" charset="0"/>
                          <a:cs typeface="Times New Roman" panose="02020603050405020304" pitchFamily="18" charset="0"/>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Kapalı Alan (m</a:t>
                      </a:r>
                      <a:r>
                        <a:rPr lang="en-US" sz="1100" baseline="30000">
                          <a:effectLst/>
                          <a:latin typeface="Calibri" panose="020F0502020204030204" pitchFamily="34" charset="0"/>
                          <a:ea typeface="Calibri" panose="020F0502020204030204" pitchFamily="34" charset="0"/>
                          <a:cs typeface="Times New Roman" panose="02020603050405020304" pitchFamily="18" charset="0"/>
                        </a:rPr>
                        <a:t>2</a:t>
                      </a:r>
                      <a:r>
                        <a:rPr lang="en-US" sz="1100">
                          <a:effectLst/>
                          <a:latin typeface="Calibri" panose="020F0502020204030204" pitchFamily="34" charset="0"/>
                          <a:ea typeface="Calibri" panose="020F0502020204030204" pitchFamily="34" charset="0"/>
                          <a:cs typeface="Times New Roman" panose="02020603050405020304" pitchFamily="18" charset="0"/>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3">
                  <a:txBody>
                    <a:bodyPr/>
                    <a:lstStyle/>
                    <a:p>
                      <a:pPr algn="l">
                        <a:lnSpc>
                          <a:spcPct val="115000"/>
                        </a:lnSpc>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2023 YILI</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3558193911"/>
                  </a:ext>
                </a:extLst>
              </a:tr>
              <a:tr h="597875">
                <a:tc vMerge="1">
                  <a:txBody>
                    <a:bodyPr/>
                    <a:lstStyle/>
                    <a:p>
                      <a:endParaRPr lang="tr-TR"/>
                    </a:p>
                  </a:txBody>
                  <a:tcPr/>
                </a:tc>
                <a:tc vMerge="1">
                  <a:txBody>
                    <a:bodyPr/>
                    <a:lstStyle/>
                    <a:p>
                      <a:endParaRPr lang="tr-TR"/>
                    </a:p>
                  </a:txBody>
                  <a:tcPr/>
                </a:tc>
                <a:tc vMerge="1">
                  <a:txBody>
                    <a:bodyPr/>
                    <a:lstStyle/>
                    <a:p>
                      <a:endParaRPr lang="tr-TR"/>
                    </a:p>
                  </a:txBody>
                  <a:tcPr/>
                </a:tc>
                <a:tc>
                  <a:txBody>
                    <a:bodyPr/>
                    <a:lstStyle/>
                    <a:p>
                      <a:pPr algn="l">
                        <a:lnSpc>
                          <a:spcPct val="115000"/>
                        </a:lnSpc>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Oda Sayısı</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Yararlananların Sayısı</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Tahsilat Miktar</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02855137"/>
                  </a:ext>
                </a:extLst>
              </a:tr>
              <a:tr h="1116444">
                <a:tc>
                  <a:txBody>
                    <a:bodyPr/>
                    <a:lstStyle/>
                    <a:p>
                      <a:pPr algn="l">
                        <a:lnSpc>
                          <a:spcPct val="115000"/>
                        </a:lnSpc>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Konukevi ve Turizm Spor Uygulama Merkezi</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2.500,00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38</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en-US" sz="1100">
                          <a:effectLst/>
                          <a:latin typeface="Arial" panose="020B0604020202020204" pitchFamily="34" charset="0"/>
                          <a:ea typeface="Times New Roman" panose="02020603050405020304" pitchFamily="18" charset="0"/>
                          <a:cs typeface="Times New Roman" panose="02020603050405020304" pitchFamily="18" charset="0"/>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0"/>
                        </a:spcAft>
                      </a:pPr>
                      <a:r>
                        <a:rPr lang="en-US" sz="1100">
                          <a:effectLst/>
                          <a:latin typeface="Arial" panose="020B0604020202020204" pitchFamily="34" charset="0"/>
                          <a:ea typeface="Times New Roman" panose="02020603050405020304" pitchFamily="18" charset="0"/>
                          <a:cs typeface="Times New Roman" panose="02020603050405020304" pitchFamily="18" charset="0"/>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0"/>
                        </a:spcAft>
                      </a:pPr>
                      <a:r>
                        <a:rPr lang="en-US" sz="1100">
                          <a:effectLst/>
                          <a:latin typeface="Arial" panose="020B0604020202020204" pitchFamily="34" charset="0"/>
                          <a:ea typeface="Times New Roman" panose="02020603050405020304" pitchFamily="18" charset="0"/>
                          <a:cs typeface="Times New Roman" panose="02020603050405020304" pitchFamily="18" charset="0"/>
                        </a:rPr>
                        <a:t>3846</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US" sz="1100" b="1">
                          <a:effectLst/>
                          <a:latin typeface="Arial" panose="020B0604020202020204" pitchFamily="34" charset="0"/>
                          <a:ea typeface="Times New Roman" panose="02020603050405020304" pitchFamily="18" charset="0"/>
                          <a:cs typeface="Times New Roman" panose="02020603050405020304" pitchFamily="18" charset="0"/>
                        </a:rPr>
                        <a:t>979.150,00 TL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33122693"/>
                  </a:ext>
                </a:extLst>
              </a:tr>
              <a:tr h="485540">
                <a:tc>
                  <a:txBody>
                    <a:bodyPr/>
                    <a:lstStyle/>
                    <a:p>
                      <a:pPr algn="l">
                        <a:lnSpc>
                          <a:spcPct val="115000"/>
                        </a:lnSpc>
                        <a:spcAft>
                          <a:spcPts val="0"/>
                        </a:spcAft>
                      </a:pPr>
                      <a:r>
                        <a:rPr lang="en-US" sz="850">
                          <a:effectLst/>
                          <a:latin typeface="Calibri" panose="020F0502020204030204" pitchFamily="34" charset="0"/>
                          <a:ea typeface="Calibri" panose="020F0502020204030204" pitchFamily="34" charset="0"/>
                          <a:cs typeface="Times New Roman" panose="02020603050405020304" pitchFamily="18" charset="0"/>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Toplam</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2.500,00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38</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en-US" sz="1100" b="1">
                          <a:effectLst/>
                          <a:latin typeface="Arial" panose="020B0604020202020204" pitchFamily="34" charset="0"/>
                          <a:ea typeface="Times New Roman" panose="02020603050405020304" pitchFamily="18" charset="0"/>
                          <a:cs typeface="Times New Roman" panose="02020603050405020304" pitchFamily="18" charset="0"/>
                        </a:rPr>
                        <a:t>3846</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US" sz="1100" b="1" dirty="0">
                          <a:effectLst/>
                          <a:latin typeface="Arial" panose="020B0604020202020204" pitchFamily="34" charset="0"/>
                          <a:ea typeface="Times New Roman" panose="02020603050405020304" pitchFamily="18" charset="0"/>
                          <a:cs typeface="Times New Roman" panose="02020603050405020304" pitchFamily="18" charset="0"/>
                        </a:rPr>
                        <a:t>979.150,00 TL  </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39650493"/>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791012"/>
          </a:xfrm>
        </p:spPr>
        <p:txBody>
          <a:bodyPr/>
          <a:lstStyle/>
          <a:p>
            <a:r>
              <a:rPr lang="tr-TR" dirty="0" smtClean="0"/>
              <a:t>    Yemekhane</a:t>
            </a:r>
            <a:endParaRPr lang="tr-TR" dirty="0"/>
          </a:p>
        </p:txBody>
      </p:sp>
      <p:pic>
        <p:nvPicPr>
          <p:cNvPr id="4" name="3 İçerik Yer Tutucusu" descr="C:\Users\Yönetici\Desktop\Lazım Olabilecek Belgeler\sks\IMG_9970.JPG"/>
          <p:cNvPicPr>
            <a:picLocks noGrp="1"/>
          </p:cNvPicPr>
          <p:nvPr>
            <p:ph idx="1"/>
          </p:nvPr>
        </p:nvPicPr>
        <p:blipFill>
          <a:blip r:embed="rId2" cstate="print"/>
          <a:srcRect/>
          <a:stretch>
            <a:fillRect/>
          </a:stretch>
        </p:blipFill>
        <p:spPr bwMode="auto">
          <a:xfrm>
            <a:off x="872359" y="1387366"/>
            <a:ext cx="9942786" cy="4534169"/>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33054"/>
          </a:xfrm>
        </p:spPr>
        <p:txBody>
          <a:bodyPr/>
          <a:lstStyle/>
          <a:p>
            <a:r>
              <a:rPr lang="tr-TR" dirty="0" smtClean="0"/>
              <a:t>      </a:t>
            </a:r>
            <a:r>
              <a:rPr lang="tr-TR" sz="2800" b="1" dirty="0" smtClean="0"/>
              <a:t>Yemekhane</a:t>
            </a:r>
            <a:endParaRPr lang="tr-TR" sz="2800" b="1" dirty="0"/>
          </a:p>
        </p:txBody>
      </p:sp>
      <p:pic>
        <p:nvPicPr>
          <p:cNvPr id="4" name="Picture 2" descr="http://sksdb.siirt.edu.tr/foto/sanalresim/201621710354198.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957824" y="1650124"/>
            <a:ext cx="4054228" cy="44427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ksdb.siirt.edu.tr/foto/sanalresim/20162171024663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39029" y="1660634"/>
            <a:ext cx="5829255" cy="440317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5"/>
            <a:ext cx="10515600" cy="854075"/>
          </a:xfrm>
        </p:spPr>
        <p:txBody>
          <a:bodyPr/>
          <a:lstStyle/>
          <a:p>
            <a:r>
              <a:rPr lang="tr-TR" dirty="0" smtClean="0"/>
              <a:t>      </a:t>
            </a:r>
            <a:r>
              <a:rPr lang="tr-TR" sz="2400" b="1" dirty="0" smtClean="0"/>
              <a:t>Yemekhaneler Hakkında Genel Bilgi</a:t>
            </a:r>
            <a:endParaRPr lang="tr-TR" sz="2400" b="1" dirty="0"/>
          </a:p>
        </p:txBody>
      </p:sp>
      <p:sp>
        <p:nvSpPr>
          <p:cNvPr id="3" name="2 İçerik Yer Tutucusu"/>
          <p:cNvSpPr>
            <a:spLocks noGrp="1"/>
          </p:cNvSpPr>
          <p:nvPr>
            <p:ph idx="1"/>
          </p:nvPr>
        </p:nvSpPr>
        <p:spPr>
          <a:xfrm>
            <a:off x="733096" y="1426233"/>
            <a:ext cx="10515600" cy="4351338"/>
          </a:xfrm>
        </p:spPr>
        <p:txBody>
          <a:bodyPr>
            <a:normAutofit/>
          </a:bodyPr>
          <a:lstStyle/>
          <a:p>
            <a:pPr algn="just"/>
            <a:r>
              <a:rPr lang="tr-TR" sz="1400" dirty="0" smtClean="0"/>
              <a:t>Üniversitemiz çalışanlarına ve öğrencilerine merkez </a:t>
            </a:r>
            <a:r>
              <a:rPr lang="tr-TR" sz="1400" dirty="0" err="1" smtClean="0"/>
              <a:t>kampüs</a:t>
            </a:r>
            <a:r>
              <a:rPr lang="tr-TR" sz="1400" dirty="0" smtClean="0"/>
              <a:t> ve </a:t>
            </a:r>
            <a:r>
              <a:rPr lang="tr-TR" sz="1400" dirty="0" err="1" smtClean="0"/>
              <a:t>kezer</a:t>
            </a:r>
            <a:r>
              <a:rPr lang="tr-TR" sz="1400" dirty="0" smtClean="0"/>
              <a:t> </a:t>
            </a:r>
            <a:r>
              <a:rPr lang="tr-TR" sz="1400" dirty="0" err="1" smtClean="0"/>
              <a:t>kampüsünde</a:t>
            </a:r>
            <a:r>
              <a:rPr lang="tr-TR" sz="1400" dirty="0" smtClean="0"/>
              <a:t> bulunan ayrı yemekhanelerde öğle yemeği verilmektedir. Yemekler 4 çeşit olarak verilmektedir. Yemeğin maliyetindeki girdiler dikkate alınarak Sağlık Kültür ve Spor Daire Başkanlığı Yönetim Kurulu'nca belirlenen miktarda katkı payı alınır. Üniversitemizde yemek menüleri, Rektörlük Makamının Onayı ile oluşturulan "Yemek Tespit Komisyonu" tarafından hazırlanmakta, yetişmiş aşçı ve personeller tarafından öğrencilerimize servisleri yapılmaktadır.Öğrenci ve çalışanlarımızın sağlıklı koşullarda hizmet alabilmeleri için yemekhaneler belli aralıklarla Başkanlığımız tarafından denetlenmektedir. Başkanlığımızın internet sayfası hazırlanmış ve yapılan faaliyetlerin duyurulması sağlanmıştır. Ayrıca “Haftalık Yemek Menüsü” internet ortamında kalori miktarlarıyla birlikte yayımlanmaktadır. Bu hizmeti yürütmekte olduğumuz tesislerimizde işletme politikamız ticari olmayıp, tamamen sosyal amaçlıdır. Ayrıca </a:t>
            </a:r>
            <a:r>
              <a:rPr lang="tr-TR" sz="1400" dirty="0" smtClean="0"/>
              <a:t>2023 </a:t>
            </a:r>
            <a:r>
              <a:rPr lang="tr-TR" sz="1400" dirty="0" smtClean="0"/>
              <a:t>yılında maddi durumu zayıf olan öğrenciler ile şehit ve gazi yakını olmak üzere </a:t>
            </a:r>
            <a:r>
              <a:rPr lang="tr-TR" sz="1400" dirty="0" smtClean="0"/>
              <a:t>313 </a:t>
            </a:r>
            <a:r>
              <a:rPr lang="tr-TR" sz="1400" dirty="0" smtClean="0"/>
              <a:t>öğrenciye yemek bursu verilmiştir. </a:t>
            </a:r>
            <a:endParaRPr lang="tr-TR" sz="1400" dirty="0"/>
          </a:p>
        </p:txBody>
      </p:sp>
      <p:graphicFrame>
        <p:nvGraphicFramePr>
          <p:cNvPr id="4" name="Tablo 3"/>
          <p:cNvGraphicFramePr>
            <a:graphicFrameLocks noGrp="1"/>
          </p:cNvGraphicFramePr>
          <p:nvPr>
            <p:extLst>
              <p:ext uri="{D42A27DB-BD31-4B8C-83A1-F6EECF244321}">
                <p14:modId xmlns:p14="http://schemas.microsoft.com/office/powerpoint/2010/main" val="3568637489"/>
              </p:ext>
            </p:extLst>
          </p:nvPr>
        </p:nvGraphicFramePr>
        <p:xfrm>
          <a:off x="977463" y="3601903"/>
          <a:ext cx="10068910" cy="1873988"/>
        </p:xfrm>
        <a:graphic>
          <a:graphicData uri="http://schemas.openxmlformats.org/drawingml/2006/table">
            <a:tbl>
              <a:tblPr firstRow="1" firstCol="1" lastRow="1" lastCol="1" bandRow="1" bandCol="1">
                <a:tableStyleId>{5C22544A-7EE6-4342-B048-85BDC9FD1C3A}</a:tableStyleId>
              </a:tblPr>
              <a:tblGrid>
                <a:gridCol w="3794991">
                  <a:extLst>
                    <a:ext uri="{9D8B030D-6E8A-4147-A177-3AD203B41FA5}">
                      <a16:colId xmlns:a16="http://schemas.microsoft.com/office/drawing/2014/main" val="2888181849"/>
                    </a:ext>
                  </a:extLst>
                </a:gridCol>
                <a:gridCol w="2378918">
                  <a:extLst>
                    <a:ext uri="{9D8B030D-6E8A-4147-A177-3AD203B41FA5}">
                      <a16:colId xmlns:a16="http://schemas.microsoft.com/office/drawing/2014/main" val="4263811537"/>
                    </a:ext>
                  </a:extLst>
                </a:gridCol>
                <a:gridCol w="3895001">
                  <a:extLst>
                    <a:ext uri="{9D8B030D-6E8A-4147-A177-3AD203B41FA5}">
                      <a16:colId xmlns:a16="http://schemas.microsoft.com/office/drawing/2014/main" val="2840371016"/>
                    </a:ext>
                  </a:extLst>
                </a:gridCol>
              </a:tblGrid>
              <a:tr h="354843">
                <a:tc gridSpan="3">
                  <a:txBody>
                    <a:bodyPr/>
                    <a:lstStyle/>
                    <a:p>
                      <a:pPr marR="340360" algn="ctr">
                        <a:spcAft>
                          <a:spcPts val="0"/>
                        </a:spcAft>
                      </a:pPr>
                      <a:r>
                        <a:rPr lang="en-US" sz="1100">
                          <a:effectLst/>
                        </a:rPr>
                        <a:t>YEMEKHANELER</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3423689395"/>
                  </a:ext>
                </a:extLst>
              </a:tr>
              <a:tr h="348405">
                <a:tc>
                  <a:txBody>
                    <a:bodyPr/>
                    <a:lstStyle/>
                    <a:p>
                      <a:pPr marR="340360" algn="l">
                        <a:spcAft>
                          <a:spcPts val="0"/>
                        </a:spcAft>
                      </a:pPr>
                      <a:r>
                        <a:rPr lang="en-US" sz="1100">
                          <a:effectLst/>
                        </a:rPr>
                        <a:t>Bölümler</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R="340360" algn="ctr">
                        <a:spcAft>
                          <a:spcPts val="0"/>
                        </a:spcAft>
                      </a:pPr>
                      <a:r>
                        <a:rPr lang="en-US" sz="1100">
                          <a:effectLst/>
                        </a:rPr>
                        <a:t>Sayısı (Adet)</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R="340360" algn="ctr">
                        <a:spcAft>
                          <a:spcPts val="0"/>
                        </a:spcAft>
                      </a:pPr>
                      <a:r>
                        <a:rPr lang="en-US" sz="1100">
                          <a:effectLst/>
                        </a:rPr>
                        <a:t>Kapasitesi (Kişi)</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02381304"/>
                  </a:ext>
                </a:extLst>
              </a:tr>
              <a:tr h="384614">
                <a:tc>
                  <a:txBody>
                    <a:bodyPr/>
                    <a:lstStyle/>
                    <a:p>
                      <a:pPr marR="340360" algn="l">
                        <a:spcAft>
                          <a:spcPts val="0"/>
                        </a:spcAft>
                      </a:pPr>
                      <a:r>
                        <a:rPr lang="en-US" sz="1100">
                          <a:effectLst/>
                        </a:rPr>
                        <a:t>Öğrenci Yemekhanesi</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15000"/>
                        </a:lnSpc>
                        <a:spcAft>
                          <a:spcPts val="0"/>
                        </a:spcAft>
                      </a:pPr>
                      <a:r>
                        <a:rPr lang="en-US" sz="1100">
                          <a:effectLst/>
                        </a:rPr>
                        <a:t>5</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en-US" sz="1100">
                          <a:effectLst/>
                        </a:rPr>
                        <a:t>1600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376062073"/>
                  </a:ext>
                </a:extLst>
              </a:tr>
              <a:tr h="468296">
                <a:tc>
                  <a:txBody>
                    <a:bodyPr/>
                    <a:lstStyle/>
                    <a:p>
                      <a:pPr marR="340360" algn="l">
                        <a:spcAft>
                          <a:spcPts val="0"/>
                        </a:spcAft>
                      </a:pPr>
                      <a:r>
                        <a:rPr lang="en-US" sz="1100">
                          <a:effectLst/>
                        </a:rPr>
                        <a:t>Personel Yemekhanesi</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15000"/>
                        </a:lnSpc>
                        <a:spcAft>
                          <a:spcPts val="0"/>
                        </a:spcAft>
                      </a:pPr>
                      <a:r>
                        <a:rPr lang="en-US" sz="1100">
                          <a:effectLst/>
                        </a:rPr>
                        <a:t>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en-US" sz="1100">
                          <a:effectLst/>
                        </a:rPr>
                        <a:t>320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336156208"/>
                  </a:ext>
                </a:extLst>
              </a:tr>
              <a:tr h="317830">
                <a:tc>
                  <a:txBody>
                    <a:bodyPr/>
                    <a:lstStyle/>
                    <a:p>
                      <a:pPr marR="340360" algn="ctr">
                        <a:spcAft>
                          <a:spcPts val="0"/>
                        </a:spcAft>
                      </a:pPr>
                      <a:r>
                        <a:rPr lang="en-US" sz="1100">
                          <a:effectLst/>
                        </a:rPr>
                        <a:t>Toplam</a:t>
                      </a:r>
                      <a:endParaRPr lang="tr-TR"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en-US" sz="1100">
                          <a:effectLst/>
                        </a:rPr>
                        <a:t>6</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en-US" sz="1100" dirty="0">
                          <a:effectLst/>
                        </a:rPr>
                        <a:t>1920</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391325457"/>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1011729"/>
          </a:xfrm>
        </p:spPr>
        <p:txBody>
          <a:bodyPr/>
          <a:lstStyle/>
          <a:p>
            <a:r>
              <a:rPr lang="tr-TR" dirty="0" smtClean="0"/>
              <a:t>     </a:t>
            </a:r>
            <a:r>
              <a:rPr lang="tr-TR" sz="3600" dirty="0" smtClean="0"/>
              <a:t>Birim Kalite Faaliyetleri </a:t>
            </a:r>
            <a:endParaRPr lang="tr-TR" sz="3600" dirty="0"/>
          </a:p>
        </p:txBody>
      </p:sp>
      <p:sp>
        <p:nvSpPr>
          <p:cNvPr id="3" name="2 İçerik Yer Tutucusu"/>
          <p:cNvSpPr>
            <a:spLocks noGrp="1"/>
          </p:cNvSpPr>
          <p:nvPr>
            <p:ph idx="1"/>
          </p:nvPr>
        </p:nvSpPr>
        <p:spPr>
          <a:xfrm>
            <a:off x="838200" y="1825625"/>
            <a:ext cx="10515600" cy="3870982"/>
          </a:xfrm>
        </p:spPr>
        <p:txBody>
          <a:bodyPr/>
          <a:lstStyle/>
          <a:p>
            <a:pPr algn="just"/>
            <a:r>
              <a:rPr lang="tr-TR" dirty="0" smtClean="0"/>
              <a:t>Birimimiz ISO 9001-2015 sürecinde gereken görev tanımları, iş akışları, risk analizi ve  paydaş analizlerini yapmıştır. Ayrıca  yapılan iş ve işlemleri de Yükseköğretim kalite kurulu tarafından belirlenen kıstaslara uygunluğunu sağlamıştır. Gerekli bilgiler sayfamızda yer almaktadır. </a:t>
            </a:r>
            <a:r>
              <a:rPr lang="tr-TR" u="sng" dirty="0" smtClean="0">
                <a:hlinkClick r:id="rId2"/>
              </a:rPr>
              <a:t>http://sksdb.siirt.edu.tr/</a:t>
            </a:r>
            <a:endParaRPr lang="tr-TR" dirty="0" smtClean="0"/>
          </a:p>
          <a:p>
            <a:pPr algn="just"/>
            <a:r>
              <a:rPr lang="tr-TR" dirty="0" smtClean="0"/>
              <a:t>Birimimiz üniversitemiz kalite politikası ile uyumlu iş ve işlemlerine devam etmektedir. </a:t>
            </a:r>
            <a:endParaRPr lang="tr-TR" dirty="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54074"/>
          </a:xfrm>
        </p:spPr>
        <p:txBody>
          <a:bodyPr>
            <a:normAutofit/>
          </a:bodyPr>
          <a:lstStyle/>
          <a:p>
            <a:r>
              <a:rPr lang="tr-TR" sz="3200" b="1" dirty="0" smtClean="0"/>
              <a:t>         Öğrenci Toplulukları</a:t>
            </a:r>
            <a:endParaRPr lang="tr-TR" sz="3200" b="1" dirty="0"/>
          </a:p>
        </p:txBody>
      </p:sp>
      <p:sp>
        <p:nvSpPr>
          <p:cNvPr id="3" name="2 İçerik Yer Tutucusu"/>
          <p:cNvSpPr>
            <a:spLocks noGrp="1"/>
          </p:cNvSpPr>
          <p:nvPr>
            <p:ph idx="1"/>
          </p:nvPr>
        </p:nvSpPr>
        <p:spPr>
          <a:xfrm>
            <a:off x="785648" y="1334813"/>
            <a:ext cx="10515600" cy="884512"/>
          </a:xfrm>
        </p:spPr>
        <p:txBody>
          <a:bodyPr/>
          <a:lstStyle/>
          <a:p>
            <a:r>
              <a:rPr lang="tr-TR" dirty="0" smtClean="0"/>
              <a:t>Başkanlığımız bünyesinde faaliyet gösteren öğrenci toplulukları aşağıda gösterilmiştir.</a:t>
            </a:r>
            <a:endParaRPr lang="tr-TR" dirty="0"/>
          </a:p>
        </p:txBody>
      </p:sp>
      <p:graphicFrame>
        <p:nvGraphicFramePr>
          <p:cNvPr id="4" name="Tablo 3"/>
          <p:cNvGraphicFramePr>
            <a:graphicFrameLocks noGrp="1"/>
          </p:cNvGraphicFramePr>
          <p:nvPr>
            <p:extLst>
              <p:ext uri="{D42A27DB-BD31-4B8C-83A1-F6EECF244321}">
                <p14:modId xmlns:p14="http://schemas.microsoft.com/office/powerpoint/2010/main" val="738029235"/>
              </p:ext>
            </p:extLst>
          </p:nvPr>
        </p:nvGraphicFramePr>
        <p:xfrm>
          <a:off x="1272628" y="2219325"/>
          <a:ext cx="7976475" cy="3823798"/>
        </p:xfrm>
        <a:graphic>
          <a:graphicData uri="http://schemas.openxmlformats.org/drawingml/2006/table">
            <a:tbl>
              <a:tblPr>
                <a:tableStyleId>{5C22544A-7EE6-4342-B048-85BDC9FD1C3A}</a:tableStyleId>
              </a:tblPr>
              <a:tblGrid>
                <a:gridCol w="692625">
                  <a:extLst>
                    <a:ext uri="{9D8B030D-6E8A-4147-A177-3AD203B41FA5}">
                      <a16:colId xmlns:a16="http://schemas.microsoft.com/office/drawing/2014/main" val="4266946691"/>
                    </a:ext>
                  </a:extLst>
                </a:gridCol>
                <a:gridCol w="2427950">
                  <a:extLst>
                    <a:ext uri="{9D8B030D-6E8A-4147-A177-3AD203B41FA5}">
                      <a16:colId xmlns:a16="http://schemas.microsoft.com/office/drawing/2014/main" val="3073323542"/>
                    </a:ext>
                  </a:extLst>
                </a:gridCol>
                <a:gridCol w="2427950">
                  <a:extLst>
                    <a:ext uri="{9D8B030D-6E8A-4147-A177-3AD203B41FA5}">
                      <a16:colId xmlns:a16="http://schemas.microsoft.com/office/drawing/2014/main" val="2185325318"/>
                    </a:ext>
                  </a:extLst>
                </a:gridCol>
                <a:gridCol w="2427950">
                  <a:extLst>
                    <a:ext uri="{9D8B030D-6E8A-4147-A177-3AD203B41FA5}">
                      <a16:colId xmlns:a16="http://schemas.microsoft.com/office/drawing/2014/main" val="1889591059"/>
                    </a:ext>
                  </a:extLst>
                </a:gridCol>
              </a:tblGrid>
              <a:tr h="347618">
                <a:tc>
                  <a:txBody>
                    <a:bodyPr/>
                    <a:lstStyle/>
                    <a:p>
                      <a:pPr algn="ctr" fontAlgn="ctr"/>
                      <a:r>
                        <a:rPr lang="tr-TR" sz="1200" u="none" strike="noStrike" dirty="0">
                          <a:effectLst/>
                        </a:rPr>
                        <a:t>SIRA NO</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dirty="0">
                          <a:effectLst/>
                        </a:rPr>
                        <a:t>TOPLULUK</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dirty="0">
                          <a:effectLst/>
                        </a:rPr>
                        <a:t>AKADEMİK DANIŞMAN</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dirty="0">
                          <a:effectLst/>
                        </a:rPr>
                        <a:t>YÖNETİM KURULU BAŞKANI</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extLst>
                  <a:ext uri="{0D108BD9-81ED-4DB2-BD59-A6C34878D82A}">
                    <a16:rowId xmlns:a16="http://schemas.microsoft.com/office/drawing/2014/main" val="3489047595"/>
                  </a:ext>
                </a:extLst>
              </a:tr>
              <a:tr h="347618">
                <a:tc>
                  <a:txBody>
                    <a:bodyPr/>
                    <a:lstStyle/>
                    <a:p>
                      <a:pPr algn="ctr" fontAlgn="ctr"/>
                      <a:r>
                        <a:rPr lang="tr-TR" sz="1100" u="none" strike="noStrike">
                          <a:effectLst/>
                        </a:rPr>
                        <a:t>1</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ANKA DAYANIŞMA TOPLULUĞU</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MESUT SOYALIN</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SÜMEYYE EKİN</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769623788"/>
                  </a:ext>
                </a:extLst>
              </a:tr>
              <a:tr h="347618">
                <a:tc>
                  <a:txBody>
                    <a:bodyPr/>
                    <a:lstStyle/>
                    <a:p>
                      <a:pPr algn="ctr" fontAlgn="ctr"/>
                      <a:r>
                        <a:rPr lang="tr-TR" sz="1100" u="none" strike="noStrike" dirty="0">
                          <a:effectLst/>
                        </a:rPr>
                        <a:t>2</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AŞÇILIK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NALAN ASLAN YETKİN</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MEHMET CAN BAKSAL</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2144316736"/>
                  </a:ext>
                </a:extLst>
              </a:tr>
              <a:tr h="347618">
                <a:tc>
                  <a:txBody>
                    <a:bodyPr/>
                    <a:lstStyle/>
                    <a:p>
                      <a:pPr algn="ctr" fontAlgn="ctr"/>
                      <a:r>
                        <a:rPr lang="tr-TR" sz="1100" u="none" strike="noStrike">
                          <a:effectLst/>
                        </a:rPr>
                        <a:t>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BACIYAN-I ANADOLU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GÜLŞEN İSTEK</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DİLEK KAVAK</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347065715"/>
                  </a:ext>
                </a:extLst>
              </a:tr>
              <a:tr h="347618">
                <a:tc>
                  <a:txBody>
                    <a:bodyPr/>
                    <a:lstStyle/>
                    <a:p>
                      <a:pPr algn="ctr" fontAlgn="ctr"/>
                      <a:r>
                        <a:rPr lang="tr-TR" sz="1100" u="none" strike="noStrike" dirty="0">
                          <a:effectLst/>
                        </a:rPr>
                        <a:t>4</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BEŞİKTAŞ UNİTY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FATİH ERULAŞ</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MUHAMMED ALİ KARAASLAN</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1647922973"/>
                  </a:ext>
                </a:extLst>
              </a:tr>
              <a:tr h="347618">
                <a:tc>
                  <a:txBody>
                    <a:bodyPr/>
                    <a:lstStyle/>
                    <a:p>
                      <a:pPr algn="ctr" fontAlgn="ctr"/>
                      <a:r>
                        <a:rPr lang="tr-TR" sz="1100" u="none" strike="noStrike">
                          <a:effectLst/>
                        </a:rPr>
                        <a:t>5</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BİLİM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FATİH AHMET ERULAŞ</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HASRET KILIÇ</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902197412"/>
                  </a:ext>
                </a:extLst>
              </a:tr>
              <a:tr h="347618">
                <a:tc>
                  <a:txBody>
                    <a:bodyPr/>
                    <a:lstStyle/>
                    <a:p>
                      <a:pPr algn="ctr" fontAlgn="ctr"/>
                      <a:r>
                        <a:rPr lang="tr-TR" sz="1100" u="none" strike="noStrike" dirty="0">
                          <a:effectLst/>
                        </a:rPr>
                        <a:t>6</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BİLİM EĞİTİM EDEBİYAT VE SANAT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YUSUF YILDIRIM</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CEREN GÜZEL</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1399345973"/>
                  </a:ext>
                </a:extLst>
              </a:tr>
              <a:tr h="347618">
                <a:tc>
                  <a:txBody>
                    <a:bodyPr/>
                    <a:lstStyle/>
                    <a:p>
                      <a:pPr algn="ctr" fontAlgn="ctr"/>
                      <a:r>
                        <a:rPr lang="tr-TR" sz="1100" u="none" strike="noStrike">
                          <a:effectLst/>
                        </a:rPr>
                        <a:t>7</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BİLİMSEL ARAŞTIRMA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RUKEN ZEYNEP AYDIN OK</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ŞİLAN BURAK</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139716217"/>
                  </a:ext>
                </a:extLst>
              </a:tr>
              <a:tr h="347618">
                <a:tc>
                  <a:txBody>
                    <a:bodyPr/>
                    <a:lstStyle/>
                    <a:p>
                      <a:pPr algn="ctr" fontAlgn="ctr"/>
                      <a:r>
                        <a:rPr lang="tr-TR" sz="1100" u="none" strike="noStrike" dirty="0">
                          <a:effectLst/>
                        </a:rPr>
                        <a:t>8</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CEDİD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MEHMET DAĞ</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ŞEYMA TOPRAK</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1665772560"/>
                  </a:ext>
                </a:extLst>
              </a:tr>
              <a:tr h="347618">
                <a:tc>
                  <a:txBody>
                    <a:bodyPr/>
                    <a:lstStyle/>
                    <a:p>
                      <a:pPr algn="ctr" fontAlgn="ctr"/>
                      <a:r>
                        <a:rPr lang="tr-TR" sz="1100" u="none" strike="noStrike">
                          <a:effectLst/>
                        </a:rPr>
                        <a:t>9</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ÇOCUK HAKLARI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EBRU GÜÇ</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EBRU İŞLEK</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624247528"/>
                  </a:ext>
                </a:extLst>
              </a:tr>
              <a:tr h="347618">
                <a:tc>
                  <a:txBody>
                    <a:bodyPr/>
                    <a:lstStyle/>
                    <a:p>
                      <a:pPr algn="ctr" fontAlgn="ctr"/>
                      <a:r>
                        <a:rPr lang="tr-TR" sz="1100" u="none" strike="noStrike" dirty="0">
                          <a:effectLst/>
                        </a:rPr>
                        <a:t>10</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DAİMA GENÇ İNŞAAT MÜHENDİSLERİ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MAHMUT DURMAZ</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MERVAN BARAN BUZDAĞ</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3610217758"/>
                  </a:ext>
                </a:extLst>
              </a:tr>
            </a:tbl>
          </a:graphicData>
        </a:graphic>
      </p:graphicFrame>
    </p:spTree>
    <p:extLst>
      <p:ext uri="{BB962C8B-B14F-4D97-AF65-F5344CB8AC3E}">
        <p14:creationId xmlns:p14="http://schemas.microsoft.com/office/powerpoint/2010/main" val="27803101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54074"/>
          </a:xfrm>
        </p:spPr>
        <p:txBody>
          <a:bodyPr>
            <a:normAutofit/>
          </a:bodyPr>
          <a:lstStyle/>
          <a:p>
            <a:r>
              <a:rPr lang="tr-TR" sz="3200" b="1" dirty="0" smtClean="0"/>
              <a:t>         Öğrenci Toplulukları</a:t>
            </a:r>
            <a:endParaRPr lang="tr-TR" sz="3200" b="1" dirty="0"/>
          </a:p>
        </p:txBody>
      </p:sp>
      <p:graphicFrame>
        <p:nvGraphicFramePr>
          <p:cNvPr id="6" name="Tablo 5"/>
          <p:cNvGraphicFramePr>
            <a:graphicFrameLocks noGrp="1"/>
          </p:cNvGraphicFramePr>
          <p:nvPr>
            <p:extLst>
              <p:ext uri="{D42A27DB-BD31-4B8C-83A1-F6EECF244321}">
                <p14:modId xmlns:p14="http://schemas.microsoft.com/office/powerpoint/2010/main" val="2927367822"/>
              </p:ext>
            </p:extLst>
          </p:nvPr>
        </p:nvGraphicFramePr>
        <p:xfrm>
          <a:off x="1717675" y="1409700"/>
          <a:ext cx="6718301" cy="4191000"/>
        </p:xfrm>
        <a:graphic>
          <a:graphicData uri="http://schemas.openxmlformats.org/drawingml/2006/table">
            <a:tbl>
              <a:tblPr>
                <a:tableStyleId>{5C22544A-7EE6-4342-B048-85BDC9FD1C3A}</a:tableStyleId>
              </a:tblPr>
              <a:tblGrid>
                <a:gridCol w="583373">
                  <a:extLst>
                    <a:ext uri="{9D8B030D-6E8A-4147-A177-3AD203B41FA5}">
                      <a16:colId xmlns:a16="http://schemas.microsoft.com/office/drawing/2014/main" val="1277504871"/>
                    </a:ext>
                  </a:extLst>
                </a:gridCol>
                <a:gridCol w="2044976">
                  <a:extLst>
                    <a:ext uri="{9D8B030D-6E8A-4147-A177-3AD203B41FA5}">
                      <a16:colId xmlns:a16="http://schemas.microsoft.com/office/drawing/2014/main" val="968349555"/>
                    </a:ext>
                  </a:extLst>
                </a:gridCol>
                <a:gridCol w="2044976">
                  <a:extLst>
                    <a:ext uri="{9D8B030D-6E8A-4147-A177-3AD203B41FA5}">
                      <a16:colId xmlns:a16="http://schemas.microsoft.com/office/drawing/2014/main" val="2783890401"/>
                    </a:ext>
                  </a:extLst>
                </a:gridCol>
                <a:gridCol w="2044976">
                  <a:extLst>
                    <a:ext uri="{9D8B030D-6E8A-4147-A177-3AD203B41FA5}">
                      <a16:colId xmlns:a16="http://schemas.microsoft.com/office/drawing/2014/main" val="575404397"/>
                    </a:ext>
                  </a:extLst>
                </a:gridCol>
              </a:tblGrid>
              <a:tr h="381000">
                <a:tc>
                  <a:txBody>
                    <a:bodyPr/>
                    <a:lstStyle/>
                    <a:p>
                      <a:pPr algn="ctr" fontAlgn="ctr"/>
                      <a:r>
                        <a:rPr lang="tr-TR" sz="1200" u="none" strike="noStrike" dirty="0">
                          <a:effectLst/>
                        </a:rPr>
                        <a:t>SIRA NO</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dirty="0">
                          <a:effectLst/>
                        </a:rPr>
                        <a:t>TOPLULUK</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a:effectLst/>
                        </a:rPr>
                        <a:t>AKADEMİK DANIŞMAN</a:t>
                      </a:r>
                      <a:endParaRPr lang="tr-TR" sz="1200" b="1" i="0" u="none" strike="noStrike">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dirty="0">
                          <a:effectLst/>
                        </a:rPr>
                        <a:t>YÖNETİM KURULU BAŞKANI</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extLst>
                  <a:ext uri="{0D108BD9-81ED-4DB2-BD59-A6C34878D82A}">
                    <a16:rowId xmlns:a16="http://schemas.microsoft.com/office/drawing/2014/main" val="865230461"/>
                  </a:ext>
                </a:extLst>
              </a:tr>
              <a:tr h="381000">
                <a:tc>
                  <a:txBody>
                    <a:bodyPr/>
                    <a:lstStyle/>
                    <a:p>
                      <a:pPr algn="ctr" fontAlgn="ctr"/>
                      <a:r>
                        <a:rPr lang="tr-TR" sz="1100" u="none" strike="noStrike">
                          <a:effectLst/>
                        </a:rPr>
                        <a:t>11</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DİJİTAL OYUN TASARIM TOPLULUĞU</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ÖZLEM BATUR DİNLER</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MUHAMMET GİRGİN</a:t>
                      </a:r>
                      <a:endParaRPr lang="tr-TR" sz="11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132614545"/>
                  </a:ext>
                </a:extLst>
              </a:tr>
              <a:tr h="381000">
                <a:tc>
                  <a:txBody>
                    <a:bodyPr/>
                    <a:lstStyle/>
                    <a:p>
                      <a:pPr algn="ctr" fontAlgn="ctr"/>
                      <a:r>
                        <a:rPr lang="tr-TR" sz="1100" u="none" strike="noStrike" dirty="0">
                          <a:effectLst/>
                        </a:rPr>
                        <a:t>12</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DİL KÜLTÜR VE SANAT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ALEYNA GÜRSOY</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NUR SENA ALTUN</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1209509511"/>
                  </a:ext>
                </a:extLst>
              </a:tr>
              <a:tr h="381000">
                <a:tc>
                  <a:txBody>
                    <a:bodyPr/>
                    <a:lstStyle/>
                    <a:p>
                      <a:pPr algn="ctr" fontAlgn="ctr"/>
                      <a:r>
                        <a:rPr lang="tr-TR" sz="1100" u="none" strike="noStrike">
                          <a:effectLst/>
                        </a:rPr>
                        <a:t>13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DOĞAL AFET ARAMA KURTARMA VE İLKYARDIM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HARUN BEKTAŞ</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ÖZGÜR KONUŞ</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566258684"/>
                  </a:ext>
                </a:extLst>
              </a:tr>
              <a:tr h="381000">
                <a:tc>
                  <a:txBody>
                    <a:bodyPr/>
                    <a:lstStyle/>
                    <a:p>
                      <a:pPr algn="ctr" fontAlgn="ctr"/>
                      <a:r>
                        <a:rPr lang="tr-TR" sz="1100" u="none" strike="noStrike" dirty="0">
                          <a:effectLst/>
                        </a:rPr>
                        <a:t>14</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DOĞANIN MİMARLARI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ARZU ALTUNTAŞ</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İSA SİNAN ÇELİK</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3504148149"/>
                  </a:ext>
                </a:extLst>
              </a:tr>
              <a:tr h="381000">
                <a:tc>
                  <a:txBody>
                    <a:bodyPr/>
                    <a:lstStyle/>
                    <a:p>
                      <a:pPr algn="ctr" fontAlgn="ctr"/>
                      <a:r>
                        <a:rPr lang="tr-TR" sz="1100" u="none" strike="noStrike">
                          <a:effectLst/>
                        </a:rPr>
                        <a:t>15</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DÜŞÜNCE VE MEDENİYET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MÜCAHİT EZER</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ABDULAZİZ AKCAN</a:t>
                      </a:r>
                      <a:endParaRPr lang="tr-TR" sz="11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65884705"/>
                  </a:ext>
                </a:extLst>
              </a:tr>
              <a:tr h="381000">
                <a:tc>
                  <a:txBody>
                    <a:bodyPr/>
                    <a:lstStyle/>
                    <a:p>
                      <a:pPr algn="ctr" fontAlgn="ctr"/>
                      <a:r>
                        <a:rPr lang="tr-TR" sz="1100" u="none" strike="noStrike" dirty="0">
                          <a:effectLst/>
                        </a:rPr>
                        <a:t>16</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ENGELSİZ YARINLAR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SİMLA ADAGİDE</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KADER KORMAZ</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3821966743"/>
                  </a:ext>
                </a:extLst>
              </a:tr>
              <a:tr h="381000">
                <a:tc>
                  <a:txBody>
                    <a:bodyPr/>
                    <a:lstStyle/>
                    <a:p>
                      <a:pPr algn="ctr" fontAlgn="ctr"/>
                      <a:r>
                        <a:rPr lang="tr-TR" sz="1100" u="none" strike="noStrike" dirty="0">
                          <a:effectLst/>
                        </a:rPr>
                        <a:t>17</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ENGLİSH LANGUAGE TOPLULUĞU</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FERİT ŞAHİN</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VEYSEL DEMİR</a:t>
                      </a:r>
                      <a:endParaRPr lang="tr-TR" sz="11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426348945"/>
                  </a:ext>
                </a:extLst>
              </a:tr>
              <a:tr h="381000">
                <a:tc>
                  <a:txBody>
                    <a:bodyPr/>
                    <a:lstStyle/>
                    <a:p>
                      <a:pPr algn="ctr" fontAlgn="ctr"/>
                      <a:r>
                        <a:rPr lang="tr-TR" sz="1100" u="none" strike="noStrike" dirty="0">
                          <a:effectLst/>
                        </a:rPr>
                        <a:t>18</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E-SPOR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HASAN SARITAŞ</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MARSEL GÜNEŞ</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930485996"/>
                  </a:ext>
                </a:extLst>
              </a:tr>
              <a:tr h="381000">
                <a:tc>
                  <a:txBody>
                    <a:bodyPr/>
                    <a:lstStyle/>
                    <a:p>
                      <a:pPr algn="ctr" fontAlgn="ctr"/>
                      <a:r>
                        <a:rPr lang="tr-TR" sz="1100" u="none" strike="noStrike">
                          <a:effectLst/>
                        </a:rPr>
                        <a:t>19</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FİKİR VE DÜŞÜNCE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AHMET SAYLIK</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SEMANUR SERT</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397728349"/>
                  </a:ext>
                </a:extLst>
              </a:tr>
              <a:tr h="381000">
                <a:tc>
                  <a:txBody>
                    <a:bodyPr/>
                    <a:lstStyle/>
                    <a:p>
                      <a:pPr algn="ctr" fontAlgn="ctr"/>
                      <a:r>
                        <a:rPr lang="tr-TR" sz="1100" u="none" strike="noStrike" dirty="0">
                          <a:effectLst/>
                        </a:rPr>
                        <a:t>20</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GASTRO SANAT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SERKAN GÜN</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MEHMET İÇEN </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2478380783"/>
                  </a:ext>
                </a:extLst>
              </a:tr>
            </a:tbl>
          </a:graphicData>
        </a:graphic>
      </p:graphicFrame>
    </p:spTree>
    <p:extLst>
      <p:ext uri="{BB962C8B-B14F-4D97-AF65-F5344CB8AC3E}">
        <p14:creationId xmlns:p14="http://schemas.microsoft.com/office/powerpoint/2010/main" val="31795823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54074"/>
          </a:xfrm>
        </p:spPr>
        <p:txBody>
          <a:bodyPr>
            <a:normAutofit/>
          </a:bodyPr>
          <a:lstStyle/>
          <a:p>
            <a:r>
              <a:rPr lang="tr-TR" sz="3200" b="1" dirty="0" smtClean="0"/>
              <a:t>         Öğrenci Toplulukları</a:t>
            </a:r>
            <a:endParaRPr lang="tr-TR" sz="3200" b="1" dirty="0"/>
          </a:p>
        </p:txBody>
      </p:sp>
      <p:graphicFrame>
        <p:nvGraphicFramePr>
          <p:cNvPr id="4" name="Tablo 3"/>
          <p:cNvGraphicFramePr>
            <a:graphicFrameLocks noGrp="1"/>
          </p:cNvGraphicFramePr>
          <p:nvPr>
            <p:extLst>
              <p:ext uri="{D42A27DB-BD31-4B8C-83A1-F6EECF244321}">
                <p14:modId xmlns:p14="http://schemas.microsoft.com/office/powerpoint/2010/main" val="2090041155"/>
              </p:ext>
            </p:extLst>
          </p:nvPr>
        </p:nvGraphicFramePr>
        <p:xfrm>
          <a:off x="1670050" y="1343025"/>
          <a:ext cx="6718301" cy="4191000"/>
        </p:xfrm>
        <a:graphic>
          <a:graphicData uri="http://schemas.openxmlformats.org/drawingml/2006/table">
            <a:tbl>
              <a:tblPr>
                <a:tableStyleId>{5C22544A-7EE6-4342-B048-85BDC9FD1C3A}</a:tableStyleId>
              </a:tblPr>
              <a:tblGrid>
                <a:gridCol w="583373">
                  <a:extLst>
                    <a:ext uri="{9D8B030D-6E8A-4147-A177-3AD203B41FA5}">
                      <a16:colId xmlns:a16="http://schemas.microsoft.com/office/drawing/2014/main" val="2295502071"/>
                    </a:ext>
                  </a:extLst>
                </a:gridCol>
                <a:gridCol w="2044976">
                  <a:extLst>
                    <a:ext uri="{9D8B030D-6E8A-4147-A177-3AD203B41FA5}">
                      <a16:colId xmlns:a16="http://schemas.microsoft.com/office/drawing/2014/main" val="788991946"/>
                    </a:ext>
                  </a:extLst>
                </a:gridCol>
                <a:gridCol w="2044976">
                  <a:extLst>
                    <a:ext uri="{9D8B030D-6E8A-4147-A177-3AD203B41FA5}">
                      <a16:colId xmlns:a16="http://schemas.microsoft.com/office/drawing/2014/main" val="960360227"/>
                    </a:ext>
                  </a:extLst>
                </a:gridCol>
                <a:gridCol w="2044976">
                  <a:extLst>
                    <a:ext uri="{9D8B030D-6E8A-4147-A177-3AD203B41FA5}">
                      <a16:colId xmlns:a16="http://schemas.microsoft.com/office/drawing/2014/main" val="1455608456"/>
                    </a:ext>
                  </a:extLst>
                </a:gridCol>
              </a:tblGrid>
              <a:tr h="381000">
                <a:tc>
                  <a:txBody>
                    <a:bodyPr/>
                    <a:lstStyle/>
                    <a:p>
                      <a:pPr algn="ctr" fontAlgn="ctr"/>
                      <a:r>
                        <a:rPr lang="tr-TR" sz="1200" u="none" strike="noStrike" dirty="0">
                          <a:effectLst/>
                        </a:rPr>
                        <a:t>SIRA NO</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dirty="0">
                          <a:effectLst/>
                        </a:rPr>
                        <a:t>TOPLULUK</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dirty="0">
                          <a:effectLst/>
                        </a:rPr>
                        <a:t>AKADEMİK DANIŞMAN</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dirty="0">
                          <a:effectLst/>
                        </a:rPr>
                        <a:t>YÖNETİM KURULU BAŞKANI</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extLst>
                  <a:ext uri="{0D108BD9-81ED-4DB2-BD59-A6C34878D82A}">
                    <a16:rowId xmlns:a16="http://schemas.microsoft.com/office/drawing/2014/main" val="278473758"/>
                  </a:ext>
                </a:extLst>
              </a:tr>
              <a:tr h="381000">
                <a:tc>
                  <a:txBody>
                    <a:bodyPr/>
                    <a:lstStyle/>
                    <a:p>
                      <a:pPr algn="ctr" fontAlgn="ctr"/>
                      <a:r>
                        <a:rPr lang="tr-TR" sz="1100" u="none" strike="noStrike">
                          <a:effectLst/>
                        </a:rPr>
                        <a:t>21</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GELENEKSEL EL SANATLARI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HANIM ÇAKMAK</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NURTEN TEMİZ</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782718996"/>
                  </a:ext>
                </a:extLst>
              </a:tr>
              <a:tr h="381000">
                <a:tc>
                  <a:txBody>
                    <a:bodyPr/>
                    <a:lstStyle/>
                    <a:p>
                      <a:pPr algn="ctr" fontAlgn="ctr"/>
                      <a:r>
                        <a:rPr lang="tr-TR" sz="1100" u="none" strike="noStrike" dirty="0">
                          <a:effectLst/>
                        </a:rPr>
                        <a:t>22</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GENÇ GÖNÜLLÜLER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SEDAT AKAY</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ALİ YUSUF ELDEMİR</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1974087937"/>
                  </a:ext>
                </a:extLst>
              </a:tr>
              <a:tr h="381000">
                <a:tc>
                  <a:txBody>
                    <a:bodyPr/>
                    <a:lstStyle/>
                    <a:p>
                      <a:pPr algn="ctr" fontAlgn="ctr"/>
                      <a:r>
                        <a:rPr lang="tr-TR" sz="1100" u="none" strike="noStrike">
                          <a:effectLst/>
                        </a:rPr>
                        <a:t>23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GENÇ HEMŞİRELER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ZELİHA BÜYÜKBAYRAM GENÇ</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DİYAR ARJİN TOK</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3385698"/>
                  </a:ext>
                </a:extLst>
              </a:tr>
              <a:tr h="381000">
                <a:tc>
                  <a:txBody>
                    <a:bodyPr/>
                    <a:lstStyle/>
                    <a:p>
                      <a:pPr algn="ctr" fontAlgn="ctr"/>
                      <a:r>
                        <a:rPr lang="tr-TR" sz="1100" u="none" strike="noStrike" dirty="0">
                          <a:effectLst/>
                        </a:rPr>
                        <a:t>24</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GENÇ İYİLİK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MEHMET EFE</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MUHAMMED DEMİR</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3392923940"/>
                  </a:ext>
                </a:extLst>
              </a:tr>
              <a:tr h="381000">
                <a:tc>
                  <a:txBody>
                    <a:bodyPr/>
                    <a:lstStyle/>
                    <a:p>
                      <a:pPr algn="ctr" fontAlgn="ctr"/>
                      <a:r>
                        <a:rPr lang="tr-TR" sz="1100" u="none" strike="noStrike">
                          <a:effectLst/>
                        </a:rPr>
                        <a:t>25</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GENÇ PLANCILAR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EDA KOÇAK</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ALPER DARILMAZ</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433403486"/>
                  </a:ext>
                </a:extLst>
              </a:tr>
              <a:tr h="381000">
                <a:tc>
                  <a:txBody>
                    <a:bodyPr/>
                    <a:lstStyle/>
                    <a:p>
                      <a:pPr algn="ctr" fontAlgn="ctr"/>
                      <a:r>
                        <a:rPr lang="tr-TR" sz="1100" u="none" strike="noStrike" dirty="0">
                          <a:effectLst/>
                        </a:rPr>
                        <a:t>26</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GENÇ SOSYAL ÖĞRENCİ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MEHMET ALİ USLU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RAMAZAN YAŞAR</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4195573156"/>
                  </a:ext>
                </a:extLst>
              </a:tr>
              <a:tr h="381000">
                <a:tc>
                  <a:txBody>
                    <a:bodyPr/>
                    <a:lstStyle/>
                    <a:p>
                      <a:pPr algn="ctr" fontAlgn="ctr"/>
                      <a:r>
                        <a:rPr lang="tr-TR" sz="1100" u="none" strike="noStrike">
                          <a:effectLst/>
                        </a:rPr>
                        <a:t>27</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HALK DANSLARI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DENİZ ÇAKAROĞLU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SABRİ ÇEKİN</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151461301"/>
                  </a:ext>
                </a:extLst>
              </a:tr>
              <a:tr h="381000">
                <a:tc>
                  <a:txBody>
                    <a:bodyPr/>
                    <a:lstStyle/>
                    <a:p>
                      <a:pPr algn="ctr" fontAlgn="ctr"/>
                      <a:r>
                        <a:rPr lang="tr-TR" sz="1100" u="none" strike="noStrike" dirty="0">
                          <a:effectLst/>
                        </a:rPr>
                        <a:t>28</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İKLİM DEĞİŞİKLİĞİ VE COĞRAFYA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YÜKSEL GÜRSOY</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VEYSEL TAYYAN</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1883992834"/>
                  </a:ext>
                </a:extLst>
              </a:tr>
              <a:tr h="381000">
                <a:tc>
                  <a:txBody>
                    <a:bodyPr/>
                    <a:lstStyle/>
                    <a:p>
                      <a:pPr algn="ctr" fontAlgn="ctr"/>
                      <a:r>
                        <a:rPr lang="tr-TR" sz="1100" u="none" strike="noStrike">
                          <a:effectLst/>
                        </a:rPr>
                        <a:t>29</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İLETİŞİM TOPLULUĞU</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ABDULLAH GÜNAY</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SELMA NUR BİRSEN</a:t>
                      </a:r>
                      <a:endParaRPr lang="tr-TR" sz="11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291747759"/>
                  </a:ext>
                </a:extLst>
              </a:tr>
              <a:tr h="381000">
                <a:tc>
                  <a:txBody>
                    <a:bodyPr/>
                    <a:lstStyle/>
                    <a:p>
                      <a:pPr algn="ctr" fontAlgn="ctr"/>
                      <a:r>
                        <a:rPr lang="tr-TR" sz="1100" u="none" strike="noStrike" dirty="0">
                          <a:effectLst/>
                        </a:rPr>
                        <a:t>30</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İLETİŞİM BİLGİ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MEHMET EFE</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MUHAMMED FURKAN KIZILAY</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1236100879"/>
                  </a:ext>
                </a:extLst>
              </a:tr>
            </a:tbl>
          </a:graphicData>
        </a:graphic>
      </p:graphicFrame>
    </p:spTree>
    <p:extLst>
      <p:ext uri="{BB962C8B-B14F-4D97-AF65-F5344CB8AC3E}">
        <p14:creationId xmlns:p14="http://schemas.microsoft.com/office/powerpoint/2010/main" val="11372578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54074"/>
          </a:xfrm>
        </p:spPr>
        <p:txBody>
          <a:bodyPr>
            <a:normAutofit/>
          </a:bodyPr>
          <a:lstStyle/>
          <a:p>
            <a:r>
              <a:rPr lang="tr-TR" sz="3200" b="1" dirty="0" smtClean="0"/>
              <a:t>         Öğrenci Toplulukları</a:t>
            </a:r>
            <a:endParaRPr lang="tr-TR" sz="3200" b="1" dirty="0"/>
          </a:p>
        </p:txBody>
      </p:sp>
      <p:graphicFrame>
        <p:nvGraphicFramePr>
          <p:cNvPr id="3" name="Tablo 2"/>
          <p:cNvGraphicFramePr>
            <a:graphicFrameLocks noGrp="1"/>
          </p:cNvGraphicFramePr>
          <p:nvPr>
            <p:extLst>
              <p:ext uri="{D42A27DB-BD31-4B8C-83A1-F6EECF244321}">
                <p14:modId xmlns:p14="http://schemas.microsoft.com/office/powerpoint/2010/main" val="3668238703"/>
              </p:ext>
            </p:extLst>
          </p:nvPr>
        </p:nvGraphicFramePr>
        <p:xfrm>
          <a:off x="1698624" y="1420019"/>
          <a:ext cx="6718301" cy="4191000"/>
        </p:xfrm>
        <a:graphic>
          <a:graphicData uri="http://schemas.openxmlformats.org/drawingml/2006/table">
            <a:tbl>
              <a:tblPr>
                <a:tableStyleId>{5C22544A-7EE6-4342-B048-85BDC9FD1C3A}</a:tableStyleId>
              </a:tblPr>
              <a:tblGrid>
                <a:gridCol w="583373">
                  <a:extLst>
                    <a:ext uri="{9D8B030D-6E8A-4147-A177-3AD203B41FA5}">
                      <a16:colId xmlns:a16="http://schemas.microsoft.com/office/drawing/2014/main" val="456797018"/>
                    </a:ext>
                  </a:extLst>
                </a:gridCol>
                <a:gridCol w="2044976">
                  <a:extLst>
                    <a:ext uri="{9D8B030D-6E8A-4147-A177-3AD203B41FA5}">
                      <a16:colId xmlns:a16="http://schemas.microsoft.com/office/drawing/2014/main" val="2928284013"/>
                    </a:ext>
                  </a:extLst>
                </a:gridCol>
                <a:gridCol w="2044976">
                  <a:extLst>
                    <a:ext uri="{9D8B030D-6E8A-4147-A177-3AD203B41FA5}">
                      <a16:colId xmlns:a16="http://schemas.microsoft.com/office/drawing/2014/main" val="418301602"/>
                    </a:ext>
                  </a:extLst>
                </a:gridCol>
                <a:gridCol w="2044976">
                  <a:extLst>
                    <a:ext uri="{9D8B030D-6E8A-4147-A177-3AD203B41FA5}">
                      <a16:colId xmlns:a16="http://schemas.microsoft.com/office/drawing/2014/main" val="279974170"/>
                    </a:ext>
                  </a:extLst>
                </a:gridCol>
              </a:tblGrid>
              <a:tr h="381000">
                <a:tc>
                  <a:txBody>
                    <a:bodyPr/>
                    <a:lstStyle/>
                    <a:p>
                      <a:pPr algn="ctr" fontAlgn="ctr"/>
                      <a:r>
                        <a:rPr lang="tr-TR" sz="1200" u="none" strike="noStrike" dirty="0">
                          <a:effectLst/>
                        </a:rPr>
                        <a:t>SIRA NO</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dirty="0">
                          <a:effectLst/>
                        </a:rPr>
                        <a:t>TOPLULUK</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dirty="0">
                          <a:effectLst/>
                        </a:rPr>
                        <a:t>AKADEMİK DANIŞMAN</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dirty="0">
                          <a:effectLst/>
                        </a:rPr>
                        <a:t>YÖNETİM KURULU BAŞKANI</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extLst>
                  <a:ext uri="{0D108BD9-81ED-4DB2-BD59-A6C34878D82A}">
                    <a16:rowId xmlns:a16="http://schemas.microsoft.com/office/drawing/2014/main" val="3796349742"/>
                  </a:ext>
                </a:extLst>
              </a:tr>
              <a:tr h="381000">
                <a:tc>
                  <a:txBody>
                    <a:bodyPr/>
                    <a:lstStyle/>
                    <a:p>
                      <a:pPr algn="ctr" fontAlgn="ctr"/>
                      <a:r>
                        <a:rPr lang="tr-TR" sz="1100" u="none" strike="noStrike">
                          <a:effectLst/>
                        </a:rPr>
                        <a:t>31</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İNSAN HAK VE HÜRRİYETLERİ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ZEKERİYA MENAK</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SELMAN KEVE</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056067615"/>
                  </a:ext>
                </a:extLst>
              </a:tr>
              <a:tr h="381000">
                <a:tc>
                  <a:txBody>
                    <a:bodyPr/>
                    <a:lstStyle/>
                    <a:p>
                      <a:pPr algn="ctr" fontAlgn="ctr"/>
                      <a:r>
                        <a:rPr lang="tr-TR" sz="1100" u="none" strike="noStrike" dirty="0">
                          <a:effectLst/>
                        </a:rPr>
                        <a:t>32</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İSLAM TARİHİ VE SANATLARI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MUHAMMET HAMZA ÇOBAN</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EMİNE TATARGAN</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3080534115"/>
                  </a:ext>
                </a:extLst>
              </a:tr>
              <a:tr h="381000">
                <a:tc>
                  <a:txBody>
                    <a:bodyPr/>
                    <a:lstStyle/>
                    <a:p>
                      <a:pPr algn="ctr" fontAlgn="ctr"/>
                      <a:r>
                        <a:rPr lang="tr-TR" sz="1100" u="none" strike="noStrike">
                          <a:effectLst/>
                        </a:rPr>
                        <a:t>33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KARİYER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HALİT KIRIKTAŞ</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ELBİ ÇABUK</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518497646"/>
                  </a:ext>
                </a:extLst>
              </a:tr>
              <a:tr h="381000">
                <a:tc>
                  <a:txBody>
                    <a:bodyPr/>
                    <a:lstStyle/>
                    <a:p>
                      <a:pPr algn="ctr" fontAlgn="ctr"/>
                      <a:r>
                        <a:rPr lang="tr-TR" sz="1100" u="none" strike="noStrike" dirty="0">
                          <a:effectLst/>
                        </a:rPr>
                        <a:t>34</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KIRSALDA EĞİTİM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FEHMİ DEMİR</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FEYZA NUR GEÇGEL</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3929763207"/>
                  </a:ext>
                </a:extLst>
              </a:tr>
              <a:tr h="381000">
                <a:tc>
                  <a:txBody>
                    <a:bodyPr/>
                    <a:lstStyle/>
                    <a:p>
                      <a:pPr algn="ctr" fontAlgn="ctr"/>
                      <a:r>
                        <a:rPr lang="tr-TR" sz="1100" u="none" strike="noStrike">
                          <a:effectLst/>
                        </a:rPr>
                        <a:t>35</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KIZILAY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REYHAN FIRAT KILIÇVURAN</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FURKAN BAL</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814196309"/>
                  </a:ext>
                </a:extLst>
              </a:tr>
              <a:tr h="381000">
                <a:tc>
                  <a:txBody>
                    <a:bodyPr/>
                    <a:lstStyle/>
                    <a:p>
                      <a:pPr algn="ctr" fontAlgn="ctr"/>
                      <a:r>
                        <a:rPr lang="tr-TR" sz="1100" u="none" strike="noStrike" dirty="0">
                          <a:effectLst/>
                        </a:rPr>
                        <a:t>36</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KUDÜS ÖĞRENCİ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AHMET TAŞDOĞAN</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GÜLCAN OLGAÇ</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2016547618"/>
                  </a:ext>
                </a:extLst>
              </a:tr>
              <a:tr h="381000">
                <a:tc>
                  <a:txBody>
                    <a:bodyPr/>
                    <a:lstStyle/>
                    <a:p>
                      <a:pPr algn="ctr" fontAlgn="ctr"/>
                      <a:r>
                        <a:rPr lang="tr-TR" sz="1100" u="none" strike="noStrike">
                          <a:effectLst/>
                        </a:rPr>
                        <a:t>37</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MARİFETNAME İLİM VE İRFAN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MEHMET MUNİR BENEK</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GAMZE NUR ŞAKAR</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906527774"/>
                  </a:ext>
                </a:extLst>
              </a:tr>
              <a:tr h="381000">
                <a:tc>
                  <a:txBody>
                    <a:bodyPr/>
                    <a:lstStyle/>
                    <a:p>
                      <a:pPr algn="ctr" fontAlgn="ctr"/>
                      <a:r>
                        <a:rPr lang="tr-TR" sz="1100" u="none" strike="noStrike" dirty="0">
                          <a:effectLst/>
                        </a:rPr>
                        <a:t>38</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MASA TENİSİ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İDRİS ÖZTÜRK</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ALİ ELALİ</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4065265911"/>
                  </a:ext>
                </a:extLst>
              </a:tr>
              <a:tr h="381000">
                <a:tc>
                  <a:txBody>
                    <a:bodyPr/>
                    <a:lstStyle/>
                    <a:p>
                      <a:pPr algn="ctr" fontAlgn="ctr"/>
                      <a:r>
                        <a:rPr lang="tr-TR" sz="1100" u="none" strike="noStrike">
                          <a:effectLst/>
                        </a:rPr>
                        <a:t>39</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MASAL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İLKNUR PAÇALI</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MÜRAT DÜNDAR</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8589814"/>
                  </a:ext>
                </a:extLst>
              </a:tr>
              <a:tr h="381000">
                <a:tc>
                  <a:txBody>
                    <a:bodyPr/>
                    <a:lstStyle/>
                    <a:p>
                      <a:pPr algn="ctr" fontAlgn="ctr"/>
                      <a:r>
                        <a:rPr lang="tr-TR" sz="1100" u="none" strike="noStrike" dirty="0">
                          <a:effectLst/>
                        </a:rPr>
                        <a:t>40</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MEKAN KÜLTÜR VE COĞRAFYA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CANAN AYBERK</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MUSTAFA YILDIZ</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3339838386"/>
                  </a:ext>
                </a:extLst>
              </a:tr>
            </a:tbl>
          </a:graphicData>
        </a:graphic>
      </p:graphicFrame>
    </p:spTree>
    <p:extLst>
      <p:ext uri="{BB962C8B-B14F-4D97-AF65-F5344CB8AC3E}">
        <p14:creationId xmlns:p14="http://schemas.microsoft.com/office/powerpoint/2010/main" val="29563452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54074"/>
          </a:xfrm>
        </p:spPr>
        <p:txBody>
          <a:bodyPr>
            <a:normAutofit/>
          </a:bodyPr>
          <a:lstStyle/>
          <a:p>
            <a:r>
              <a:rPr lang="tr-TR" sz="3200" b="1" dirty="0" smtClean="0"/>
              <a:t>         Öğrenci Toplulukları</a:t>
            </a:r>
            <a:endParaRPr lang="tr-TR" sz="3200" b="1" dirty="0"/>
          </a:p>
        </p:txBody>
      </p:sp>
      <p:graphicFrame>
        <p:nvGraphicFramePr>
          <p:cNvPr id="4" name="Tablo 3"/>
          <p:cNvGraphicFramePr>
            <a:graphicFrameLocks noGrp="1"/>
          </p:cNvGraphicFramePr>
          <p:nvPr>
            <p:extLst>
              <p:ext uri="{D42A27DB-BD31-4B8C-83A1-F6EECF244321}">
                <p14:modId xmlns:p14="http://schemas.microsoft.com/office/powerpoint/2010/main" val="2550268026"/>
              </p:ext>
            </p:extLst>
          </p:nvPr>
        </p:nvGraphicFramePr>
        <p:xfrm>
          <a:off x="1841500" y="1219200"/>
          <a:ext cx="6718301" cy="4191000"/>
        </p:xfrm>
        <a:graphic>
          <a:graphicData uri="http://schemas.openxmlformats.org/drawingml/2006/table">
            <a:tbl>
              <a:tblPr>
                <a:tableStyleId>{5C22544A-7EE6-4342-B048-85BDC9FD1C3A}</a:tableStyleId>
              </a:tblPr>
              <a:tblGrid>
                <a:gridCol w="583373">
                  <a:extLst>
                    <a:ext uri="{9D8B030D-6E8A-4147-A177-3AD203B41FA5}">
                      <a16:colId xmlns:a16="http://schemas.microsoft.com/office/drawing/2014/main" val="4191294817"/>
                    </a:ext>
                  </a:extLst>
                </a:gridCol>
                <a:gridCol w="2044976">
                  <a:extLst>
                    <a:ext uri="{9D8B030D-6E8A-4147-A177-3AD203B41FA5}">
                      <a16:colId xmlns:a16="http://schemas.microsoft.com/office/drawing/2014/main" val="1615689363"/>
                    </a:ext>
                  </a:extLst>
                </a:gridCol>
                <a:gridCol w="2044976">
                  <a:extLst>
                    <a:ext uri="{9D8B030D-6E8A-4147-A177-3AD203B41FA5}">
                      <a16:colId xmlns:a16="http://schemas.microsoft.com/office/drawing/2014/main" val="1069495385"/>
                    </a:ext>
                  </a:extLst>
                </a:gridCol>
                <a:gridCol w="2044976">
                  <a:extLst>
                    <a:ext uri="{9D8B030D-6E8A-4147-A177-3AD203B41FA5}">
                      <a16:colId xmlns:a16="http://schemas.microsoft.com/office/drawing/2014/main" val="414477572"/>
                    </a:ext>
                  </a:extLst>
                </a:gridCol>
              </a:tblGrid>
              <a:tr h="381000">
                <a:tc>
                  <a:txBody>
                    <a:bodyPr/>
                    <a:lstStyle/>
                    <a:p>
                      <a:pPr algn="ctr" fontAlgn="ctr"/>
                      <a:r>
                        <a:rPr lang="tr-TR" sz="1200" u="none" strike="noStrike" dirty="0">
                          <a:effectLst/>
                        </a:rPr>
                        <a:t>SIRA NO</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dirty="0">
                          <a:effectLst/>
                        </a:rPr>
                        <a:t>TOPLULUK</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dirty="0">
                          <a:effectLst/>
                        </a:rPr>
                        <a:t>AKADEMİK DANIŞMAN</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dirty="0">
                          <a:effectLst/>
                        </a:rPr>
                        <a:t>YÖNETİM KURULU BAŞKANI</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extLst>
                  <a:ext uri="{0D108BD9-81ED-4DB2-BD59-A6C34878D82A}">
                    <a16:rowId xmlns:a16="http://schemas.microsoft.com/office/drawing/2014/main" val="3755488024"/>
                  </a:ext>
                </a:extLst>
              </a:tr>
              <a:tr h="381000">
                <a:tc>
                  <a:txBody>
                    <a:bodyPr/>
                    <a:lstStyle/>
                    <a:p>
                      <a:pPr algn="ctr" fontAlgn="ctr"/>
                      <a:r>
                        <a:rPr lang="tr-TR" sz="1100" u="none" strike="noStrike">
                          <a:effectLst/>
                        </a:rPr>
                        <a:t>41</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MISIRLI ÖĞRENCİLER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AYMAN ELSABAGH</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ABDELRAHMAN MORGAN</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386452307"/>
                  </a:ext>
                </a:extLst>
              </a:tr>
              <a:tr h="381000">
                <a:tc>
                  <a:txBody>
                    <a:bodyPr/>
                    <a:lstStyle/>
                    <a:p>
                      <a:pPr algn="ctr" fontAlgn="ctr"/>
                      <a:r>
                        <a:rPr lang="tr-TR" sz="1100" u="none" strike="noStrike" dirty="0">
                          <a:effectLst/>
                        </a:rPr>
                        <a:t>42</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MUHASEBE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YILMAZ ÇEKMEN</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FAYSAL AKSU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204853522"/>
                  </a:ext>
                </a:extLst>
              </a:tr>
              <a:tr h="381000">
                <a:tc>
                  <a:txBody>
                    <a:bodyPr/>
                    <a:lstStyle/>
                    <a:p>
                      <a:pPr algn="ctr" fontAlgn="ctr"/>
                      <a:r>
                        <a:rPr lang="tr-TR" sz="1100" u="none" strike="noStrike">
                          <a:effectLst/>
                        </a:rPr>
                        <a:t>43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MÜZİK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ERSİN ELMACI</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YUSUF ARDA ELÇİOĞLU</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425320586"/>
                  </a:ext>
                </a:extLst>
              </a:tr>
              <a:tr h="381000">
                <a:tc>
                  <a:txBody>
                    <a:bodyPr/>
                    <a:lstStyle/>
                    <a:p>
                      <a:pPr algn="ctr" fontAlgn="ctr"/>
                      <a:r>
                        <a:rPr lang="tr-TR" sz="1100" u="none" strike="noStrike" dirty="0">
                          <a:effectLst/>
                        </a:rPr>
                        <a:t>44</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OKUYAN GENÇLİK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GEVHER NESİBE KAYA</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ÖMER AYAN</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1603955138"/>
                  </a:ext>
                </a:extLst>
              </a:tr>
              <a:tr h="381000">
                <a:tc>
                  <a:txBody>
                    <a:bodyPr/>
                    <a:lstStyle/>
                    <a:p>
                      <a:pPr algn="ctr" fontAlgn="ctr"/>
                      <a:r>
                        <a:rPr lang="tr-TR" sz="1100" u="none" strike="noStrike">
                          <a:effectLst/>
                        </a:rPr>
                        <a:t>45</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OMBUDSMANLIK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MAHİZ ÖZHAN</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SENANUR TOPRAK</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449447178"/>
                  </a:ext>
                </a:extLst>
              </a:tr>
              <a:tr h="381000">
                <a:tc>
                  <a:txBody>
                    <a:bodyPr/>
                    <a:lstStyle/>
                    <a:p>
                      <a:pPr algn="ctr" fontAlgn="ctr"/>
                      <a:r>
                        <a:rPr lang="tr-TR" sz="1100" u="none" strike="noStrike" dirty="0">
                          <a:effectLst/>
                        </a:rPr>
                        <a:t>46</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ORYANTİRİNG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MURAT YAŞAR ERMAN</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MUHAMMED SEFA ERDOĞAN</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2385243781"/>
                  </a:ext>
                </a:extLst>
              </a:tr>
              <a:tr h="381000">
                <a:tc>
                  <a:txBody>
                    <a:bodyPr/>
                    <a:lstStyle/>
                    <a:p>
                      <a:pPr algn="ctr" fontAlgn="ctr"/>
                      <a:r>
                        <a:rPr lang="tr-TR" sz="1100" u="none" strike="noStrike">
                          <a:effectLst/>
                        </a:rPr>
                        <a:t>47</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ÖĞRENCİ KALTİE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NAZİRE MİKAİL</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MELİK APAYDIN</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43984776"/>
                  </a:ext>
                </a:extLst>
              </a:tr>
              <a:tr h="381000">
                <a:tc>
                  <a:txBody>
                    <a:bodyPr/>
                    <a:lstStyle/>
                    <a:p>
                      <a:pPr algn="ctr" fontAlgn="ctr"/>
                      <a:r>
                        <a:rPr lang="tr-TR" sz="1100" u="none" strike="noStrike" dirty="0">
                          <a:effectLst/>
                        </a:rPr>
                        <a:t>48</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ÖZGÜN DÜŞÜNCE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MAHSUM TAŞ</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ABDULLAH KAYA</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457287595"/>
                  </a:ext>
                </a:extLst>
              </a:tr>
              <a:tr h="381000">
                <a:tc>
                  <a:txBody>
                    <a:bodyPr/>
                    <a:lstStyle/>
                    <a:p>
                      <a:pPr algn="ctr" fontAlgn="ctr"/>
                      <a:r>
                        <a:rPr lang="tr-TR" sz="1100" u="none" strike="noStrike">
                          <a:effectLst/>
                        </a:rPr>
                        <a:t>49</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PATEN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MUHİTTİN ÖZDEMİR</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MERVE GÜMÜŞ</a:t>
                      </a:r>
                      <a:endParaRPr lang="tr-TR" sz="11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456756145"/>
                  </a:ext>
                </a:extLst>
              </a:tr>
              <a:tr h="381000">
                <a:tc>
                  <a:txBody>
                    <a:bodyPr/>
                    <a:lstStyle/>
                    <a:p>
                      <a:pPr algn="ctr" fontAlgn="ctr"/>
                      <a:r>
                        <a:rPr lang="tr-TR" sz="1100" u="none" strike="noStrike" dirty="0">
                          <a:effectLst/>
                        </a:rPr>
                        <a:t>50</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PİRAMİT MATEMATİK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MUSTAFA OBAY</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ZEYNEL ACAR</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2508207709"/>
                  </a:ext>
                </a:extLst>
              </a:tr>
            </a:tbl>
          </a:graphicData>
        </a:graphic>
      </p:graphicFrame>
    </p:spTree>
    <p:extLst>
      <p:ext uri="{BB962C8B-B14F-4D97-AF65-F5344CB8AC3E}">
        <p14:creationId xmlns:p14="http://schemas.microsoft.com/office/powerpoint/2010/main" val="25067723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54074"/>
          </a:xfrm>
        </p:spPr>
        <p:txBody>
          <a:bodyPr>
            <a:normAutofit/>
          </a:bodyPr>
          <a:lstStyle/>
          <a:p>
            <a:r>
              <a:rPr lang="tr-TR" sz="3200" b="1" dirty="0" smtClean="0"/>
              <a:t>         Öğrenci Toplulukları</a:t>
            </a:r>
            <a:endParaRPr lang="tr-TR" sz="3200" b="1" dirty="0"/>
          </a:p>
        </p:txBody>
      </p:sp>
      <p:graphicFrame>
        <p:nvGraphicFramePr>
          <p:cNvPr id="3" name="Tablo 2"/>
          <p:cNvGraphicFramePr>
            <a:graphicFrameLocks noGrp="1"/>
          </p:cNvGraphicFramePr>
          <p:nvPr>
            <p:extLst>
              <p:ext uri="{D42A27DB-BD31-4B8C-83A1-F6EECF244321}">
                <p14:modId xmlns:p14="http://schemas.microsoft.com/office/powerpoint/2010/main" val="4287216520"/>
              </p:ext>
            </p:extLst>
          </p:nvPr>
        </p:nvGraphicFramePr>
        <p:xfrm>
          <a:off x="1593850" y="1219200"/>
          <a:ext cx="6718301" cy="4191000"/>
        </p:xfrm>
        <a:graphic>
          <a:graphicData uri="http://schemas.openxmlformats.org/drawingml/2006/table">
            <a:tbl>
              <a:tblPr>
                <a:tableStyleId>{5C22544A-7EE6-4342-B048-85BDC9FD1C3A}</a:tableStyleId>
              </a:tblPr>
              <a:tblGrid>
                <a:gridCol w="583373">
                  <a:extLst>
                    <a:ext uri="{9D8B030D-6E8A-4147-A177-3AD203B41FA5}">
                      <a16:colId xmlns:a16="http://schemas.microsoft.com/office/drawing/2014/main" val="1711958457"/>
                    </a:ext>
                  </a:extLst>
                </a:gridCol>
                <a:gridCol w="2044976">
                  <a:extLst>
                    <a:ext uri="{9D8B030D-6E8A-4147-A177-3AD203B41FA5}">
                      <a16:colId xmlns:a16="http://schemas.microsoft.com/office/drawing/2014/main" val="29609481"/>
                    </a:ext>
                  </a:extLst>
                </a:gridCol>
                <a:gridCol w="2044976">
                  <a:extLst>
                    <a:ext uri="{9D8B030D-6E8A-4147-A177-3AD203B41FA5}">
                      <a16:colId xmlns:a16="http://schemas.microsoft.com/office/drawing/2014/main" val="3064387911"/>
                    </a:ext>
                  </a:extLst>
                </a:gridCol>
                <a:gridCol w="2044976">
                  <a:extLst>
                    <a:ext uri="{9D8B030D-6E8A-4147-A177-3AD203B41FA5}">
                      <a16:colId xmlns:a16="http://schemas.microsoft.com/office/drawing/2014/main" val="2929380169"/>
                    </a:ext>
                  </a:extLst>
                </a:gridCol>
              </a:tblGrid>
              <a:tr h="381000">
                <a:tc>
                  <a:txBody>
                    <a:bodyPr/>
                    <a:lstStyle/>
                    <a:p>
                      <a:pPr algn="ctr" fontAlgn="ctr"/>
                      <a:r>
                        <a:rPr lang="tr-TR" sz="1200" u="none" strike="noStrike" dirty="0">
                          <a:effectLst/>
                        </a:rPr>
                        <a:t>SIRA NO</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dirty="0">
                          <a:effectLst/>
                        </a:rPr>
                        <a:t>TOPLULUK</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a:effectLst/>
                        </a:rPr>
                        <a:t>AKADEMİK DANIŞMAN</a:t>
                      </a:r>
                      <a:endParaRPr lang="tr-TR" sz="1200" b="1" i="0" u="none" strike="noStrike">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dirty="0">
                          <a:effectLst/>
                        </a:rPr>
                        <a:t>YÖNETİM KURULU BAŞKANI</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extLst>
                  <a:ext uri="{0D108BD9-81ED-4DB2-BD59-A6C34878D82A}">
                    <a16:rowId xmlns:a16="http://schemas.microsoft.com/office/drawing/2014/main" val="1255237299"/>
                  </a:ext>
                </a:extLst>
              </a:tr>
              <a:tr h="381000">
                <a:tc>
                  <a:txBody>
                    <a:bodyPr/>
                    <a:lstStyle/>
                    <a:p>
                      <a:pPr algn="ctr" fontAlgn="ctr"/>
                      <a:r>
                        <a:rPr lang="tr-TR" sz="1100" u="none" strike="noStrike">
                          <a:effectLst/>
                        </a:rPr>
                        <a:t>51</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PSİKOLOJİK DANIŞMANLIK VE REHBERLİK TOPLULUĞU</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NURİ TÜRK</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ŞEYMA SARIK</a:t>
                      </a:r>
                      <a:endParaRPr lang="tr-TR" sz="11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962606779"/>
                  </a:ext>
                </a:extLst>
              </a:tr>
              <a:tr h="381000">
                <a:tc>
                  <a:txBody>
                    <a:bodyPr/>
                    <a:lstStyle/>
                    <a:p>
                      <a:pPr algn="ctr" fontAlgn="ctr"/>
                      <a:r>
                        <a:rPr lang="tr-TR" sz="1100" u="none" strike="noStrike" dirty="0">
                          <a:effectLst/>
                        </a:rPr>
                        <a:t>52</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REKREASYON VE GEZİ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SELAMİ GÜLTEKİN</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NURCAN SEVGİ</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110871296"/>
                  </a:ext>
                </a:extLst>
              </a:tr>
              <a:tr h="381000">
                <a:tc>
                  <a:txBody>
                    <a:bodyPr/>
                    <a:lstStyle/>
                    <a:p>
                      <a:pPr algn="ctr" fontAlgn="ctr"/>
                      <a:r>
                        <a:rPr lang="tr-TR" sz="1100" u="none" strike="noStrike">
                          <a:effectLst/>
                        </a:rPr>
                        <a:t>53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SATRANÇ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ALİ ÇETİN</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HATUN İNAN</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239749618"/>
                  </a:ext>
                </a:extLst>
              </a:tr>
              <a:tr h="381000">
                <a:tc>
                  <a:txBody>
                    <a:bodyPr/>
                    <a:lstStyle/>
                    <a:p>
                      <a:pPr algn="ctr" fontAlgn="ctr"/>
                      <a:r>
                        <a:rPr lang="tr-TR" sz="1100" u="none" strike="noStrike" dirty="0">
                          <a:effectLst/>
                        </a:rPr>
                        <a:t>54</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SİİRT AKADEMİ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AHMET AKTAŞ</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AHMET ŞAHİN</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815764387"/>
                  </a:ext>
                </a:extLst>
              </a:tr>
              <a:tr h="381000">
                <a:tc>
                  <a:txBody>
                    <a:bodyPr/>
                    <a:lstStyle/>
                    <a:p>
                      <a:pPr algn="ctr" fontAlgn="ctr"/>
                      <a:r>
                        <a:rPr lang="tr-TR" sz="1100" u="none" strike="noStrike">
                          <a:effectLst/>
                        </a:rPr>
                        <a:t>55</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SOSYAL FARKINDALIK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NURULLAH DÜZEN</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ALİ BAVER YANAR</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974532022"/>
                  </a:ext>
                </a:extLst>
              </a:tr>
              <a:tr h="381000">
                <a:tc>
                  <a:txBody>
                    <a:bodyPr/>
                    <a:lstStyle/>
                    <a:p>
                      <a:pPr algn="ctr" fontAlgn="ctr"/>
                      <a:r>
                        <a:rPr lang="tr-TR" sz="1100" u="none" strike="noStrike" dirty="0">
                          <a:effectLst/>
                        </a:rPr>
                        <a:t>56</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SOSYAL GENÇLİK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ESRA YAŞAR</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OSMAN ÜŞME</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3366267929"/>
                  </a:ext>
                </a:extLst>
              </a:tr>
              <a:tr h="381000">
                <a:tc>
                  <a:txBody>
                    <a:bodyPr/>
                    <a:lstStyle/>
                    <a:p>
                      <a:pPr algn="ctr" fontAlgn="ctr"/>
                      <a:r>
                        <a:rPr lang="tr-TR" sz="1100" u="none" strike="noStrike">
                          <a:effectLst/>
                        </a:rPr>
                        <a:t>57</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SPORDA ORGANİZASYON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AYŞE DEMİR</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DİLARA MAĞLAY</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644786916"/>
                  </a:ext>
                </a:extLst>
              </a:tr>
              <a:tr h="381000">
                <a:tc>
                  <a:txBody>
                    <a:bodyPr/>
                    <a:lstStyle/>
                    <a:p>
                      <a:pPr algn="ctr" fontAlgn="ctr"/>
                      <a:r>
                        <a:rPr lang="tr-TR" sz="1100" u="none" strike="noStrike" dirty="0">
                          <a:effectLst/>
                        </a:rPr>
                        <a:t>58</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SURİYELİ ÖĞRENCİLER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HUSSAM ANİS</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MUTASIM EL ABBAS</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1517414965"/>
                  </a:ext>
                </a:extLst>
              </a:tr>
              <a:tr h="381000">
                <a:tc>
                  <a:txBody>
                    <a:bodyPr/>
                    <a:lstStyle/>
                    <a:p>
                      <a:pPr algn="ctr" fontAlgn="ctr"/>
                      <a:r>
                        <a:rPr lang="tr-TR" sz="1100" u="none" strike="noStrike" dirty="0">
                          <a:effectLst/>
                        </a:rPr>
                        <a:t>59</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ŞİİR VE ŞUUR TOPLULUĞU</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TALİP ÇUKURLU</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MERYEM YILMAZ</a:t>
                      </a:r>
                      <a:endParaRPr lang="tr-TR" sz="11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584946423"/>
                  </a:ext>
                </a:extLst>
              </a:tr>
              <a:tr h="381000">
                <a:tc>
                  <a:txBody>
                    <a:bodyPr/>
                    <a:lstStyle/>
                    <a:p>
                      <a:pPr algn="ctr" fontAlgn="ctr"/>
                      <a:r>
                        <a:rPr lang="tr-TR" sz="1100" u="none" strike="noStrike" dirty="0">
                          <a:effectLst/>
                        </a:rPr>
                        <a:t>60</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TARİH DÜŞÜNCE VE ARAŞTIRMA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ÖMER KUCAK</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EMRULLAH GÜNDÜZ</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3346513728"/>
                  </a:ext>
                </a:extLst>
              </a:tr>
            </a:tbl>
          </a:graphicData>
        </a:graphic>
      </p:graphicFrame>
    </p:spTree>
    <p:extLst>
      <p:ext uri="{BB962C8B-B14F-4D97-AF65-F5344CB8AC3E}">
        <p14:creationId xmlns:p14="http://schemas.microsoft.com/office/powerpoint/2010/main" val="28056364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54074"/>
          </a:xfrm>
        </p:spPr>
        <p:txBody>
          <a:bodyPr>
            <a:normAutofit/>
          </a:bodyPr>
          <a:lstStyle/>
          <a:p>
            <a:r>
              <a:rPr lang="tr-TR" sz="3200" b="1" dirty="0" smtClean="0"/>
              <a:t>         Öğrenci Toplulukları</a:t>
            </a:r>
            <a:endParaRPr lang="tr-TR" sz="3200" b="1" dirty="0"/>
          </a:p>
        </p:txBody>
      </p:sp>
      <p:graphicFrame>
        <p:nvGraphicFramePr>
          <p:cNvPr id="4" name="Tablo 3"/>
          <p:cNvGraphicFramePr>
            <a:graphicFrameLocks noGrp="1"/>
          </p:cNvGraphicFramePr>
          <p:nvPr>
            <p:extLst>
              <p:ext uri="{D42A27DB-BD31-4B8C-83A1-F6EECF244321}">
                <p14:modId xmlns:p14="http://schemas.microsoft.com/office/powerpoint/2010/main" val="4065295049"/>
              </p:ext>
            </p:extLst>
          </p:nvPr>
        </p:nvGraphicFramePr>
        <p:xfrm>
          <a:off x="1641474" y="1219200"/>
          <a:ext cx="6718301" cy="4191000"/>
        </p:xfrm>
        <a:graphic>
          <a:graphicData uri="http://schemas.openxmlformats.org/drawingml/2006/table">
            <a:tbl>
              <a:tblPr>
                <a:tableStyleId>{5C22544A-7EE6-4342-B048-85BDC9FD1C3A}</a:tableStyleId>
              </a:tblPr>
              <a:tblGrid>
                <a:gridCol w="583373">
                  <a:extLst>
                    <a:ext uri="{9D8B030D-6E8A-4147-A177-3AD203B41FA5}">
                      <a16:colId xmlns:a16="http://schemas.microsoft.com/office/drawing/2014/main" val="2436166658"/>
                    </a:ext>
                  </a:extLst>
                </a:gridCol>
                <a:gridCol w="2044976">
                  <a:extLst>
                    <a:ext uri="{9D8B030D-6E8A-4147-A177-3AD203B41FA5}">
                      <a16:colId xmlns:a16="http://schemas.microsoft.com/office/drawing/2014/main" val="3518223006"/>
                    </a:ext>
                  </a:extLst>
                </a:gridCol>
                <a:gridCol w="2044976">
                  <a:extLst>
                    <a:ext uri="{9D8B030D-6E8A-4147-A177-3AD203B41FA5}">
                      <a16:colId xmlns:a16="http://schemas.microsoft.com/office/drawing/2014/main" val="1109833462"/>
                    </a:ext>
                  </a:extLst>
                </a:gridCol>
                <a:gridCol w="2044976">
                  <a:extLst>
                    <a:ext uri="{9D8B030D-6E8A-4147-A177-3AD203B41FA5}">
                      <a16:colId xmlns:a16="http://schemas.microsoft.com/office/drawing/2014/main" val="2356202120"/>
                    </a:ext>
                  </a:extLst>
                </a:gridCol>
              </a:tblGrid>
              <a:tr h="381000">
                <a:tc>
                  <a:txBody>
                    <a:bodyPr/>
                    <a:lstStyle/>
                    <a:p>
                      <a:pPr algn="ctr" fontAlgn="ctr"/>
                      <a:r>
                        <a:rPr lang="tr-TR" sz="1200" u="none" strike="noStrike" dirty="0">
                          <a:effectLst/>
                        </a:rPr>
                        <a:t>SIRA NO</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dirty="0">
                          <a:effectLst/>
                        </a:rPr>
                        <a:t>TOPLULUK</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dirty="0">
                          <a:effectLst/>
                        </a:rPr>
                        <a:t>AKADEMİK DANIŞMAN</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200" u="none" strike="noStrike" dirty="0">
                          <a:effectLst/>
                        </a:rPr>
                        <a:t>YÖNETİM KURULU BAŞKANI</a:t>
                      </a:r>
                      <a:endParaRPr lang="tr-TR" sz="12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extLst>
                  <a:ext uri="{0D108BD9-81ED-4DB2-BD59-A6C34878D82A}">
                    <a16:rowId xmlns:a16="http://schemas.microsoft.com/office/drawing/2014/main" val="3803530543"/>
                  </a:ext>
                </a:extLst>
              </a:tr>
              <a:tr h="381000">
                <a:tc>
                  <a:txBody>
                    <a:bodyPr/>
                    <a:lstStyle/>
                    <a:p>
                      <a:pPr algn="ctr" fontAlgn="ctr"/>
                      <a:r>
                        <a:rPr lang="tr-TR" sz="1100" u="none" strike="noStrike">
                          <a:effectLst/>
                        </a:rPr>
                        <a:t>61</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TARİHİ KENTLER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ZEYNEL YETGİN</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ELİF ÖPKE</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920057591"/>
                  </a:ext>
                </a:extLst>
              </a:tr>
              <a:tr h="381000">
                <a:tc>
                  <a:txBody>
                    <a:bodyPr/>
                    <a:lstStyle/>
                    <a:p>
                      <a:pPr algn="ctr" fontAlgn="ctr"/>
                      <a:r>
                        <a:rPr lang="tr-TR" sz="1100" u="none" strike="noStrike" dirty="0">
                          <a:effectLst/>
                        </a:rPr>
                        <a:t>62</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TARİH VE MEDENİYET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YUNUS ÖZDUĞRUN</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MURAT AKDAĞ</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3193954133"/>
                  </a:ext>
                </a:extLst>
              </a:tr>
              <a:tr h="381000">
                <a:tc>
                  <a:txBody>
                    <a:bodyPr/>
                    <a:lstStyle/>
                    <a:p>
                      <a:pPr algn="ctr" fontAlgn="ctr"/>
                      <a:r>
                        <a:rPr lang="tr-TR" sz="1100" u="none" strike="noStrike">
                          <a:effectLst/>
                        </a:rPr>
                        <a:t>63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TEMEL EĞİTİM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CAN UYANIK</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ZEYNEP EROĞLAN</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178568517"/>
                  </a:ext>
                </a:extLst>
              </a:tr>
              <a:tr h="381000">
                <a:tc>
                  <a:txBody>
                    <a:bodyPr/>
                    <a:lstStyle/>
                    <a:p>
                      <a:pPr algn="ctr" fontAlgn="ctr"/>
                      <a:r>
                        <a:rPr lang="tr-TR" sz="1100" u="none" strike="noStrike" dirty="0">
                          <a:effectLst/>
                        </a:rPr>
                        <a:t>64</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ÜNİVERSİTELİ GEZGİNLER VE BİSİKLET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MUSTAFA YÜKSEL</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ALİ OSMAN ÖZDEMİR</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488204000"/>
                  </a:ext>
                </a:extLst>
              </a:tr>
              <a:tr h="381000">
                <a:tc>
                  <a:txBody>
                    <a:bodyPr/>
                    <a:lstStyle/>
                    <a:p>
                      <a:pPr algn="ctr" fontAlgn="ctr"/>
                      <a:r>
                        <a:rPr lang="tr-TR" sz="1100" u="none" strike="noStrike">
                          <a:effectLst/>
                        </a:rPr>
                        <a:t>65</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VATAN SEVDALILARI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MEHMET KENAN TAŞ</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MUSTAFA KÜSMÜŞ</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920933151"/>
                  </a:ext>
                </a:extLst>
              </a:tr>
              <a:tr h="381000">
                <a:tc>
                  <a:txBody>
                    <a:bodyPr/>
                    <a:lstStyle/>
                    <a:p>
                      <a:pPr algn="ctr" fontAlgn="ctr"/>
                      <a:r>
                        <a:rPr lang="tr-TR" sz="1100" u="none" strike="noStrike" dirty="0">
                          <a:effectLst/>
                        </a:rPr>
                        <a:t>66</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VETERİNER SOSYAL ETKİNLİK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ERMAN GÜLENDAĞ</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BURAK BUDAK</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568196157"/>
                  </a:ext>
                </a:extLst>
              </a:tr>
              <a:tr h="381000">
                <a:tc>
                  <a:txBody>
                    <a:bodyPr/>
                    <a:lstStyle/>
                    <a:p>
                      <a:pPr algn="ctr" fontAlgn="ctr"/>
                      <a:r>
                        <a:rPr lang="tr-TR" sz="1100" u="none" strike="noStrike">
                          <a:effectLst/>
                        </a:rPr>
                        <a:t>67</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YARATICI DRAMA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ERKAN IŞIKTAŞ</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GAMZE GEZER</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699448743"/>
                  </a:ext>
                </a:extLst>
              </a:tr>
              <a:tr h="381000">
                <a:tc>
                  <a:txBody>
                    <a:bodyPr/>
                    <a:lstStyle/>
                    <a:p>
                      <a:pPr algn="ctr" fontAlgn="ctr"/>
                      <a:r>
                        <a:rPr lang="tr-TR" sz="1100" u="none" strike="noStrike" dirty="0">
                          <a:effectLst/>
                        </a:rPr>
                        <a:t>68</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YAŞAM VE TARIM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FATİH ÇIĞ</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MUHAMMED ALTUNAKAR</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426183387"/>
                  </a:ext>
                </a:extLst>
              </a:tr>
              <a:tr h="381000">
                <a:tc>
                  <a:txBody>
                    <a:bodyPr/>
                    <a:lstStyle/>
                    <a:p>
                      <a:pPr algn="ctr" fontAlgn="ctr"/>
                      <a:r>
                        <a:rPr lang="tr-TR" sz="1100" u="none" strike="noStrike">
                          <a:effectLst/>
                        </a:rPr>
                        <a:t>69</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YENİLER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MEHMET ŞEVKET ARIKAN</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İCLAL ETE</a:t>
                      </a:r>
                      <a:endParaRPr lang="tr-TR" sz="11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790783241"/>
                  </a:ext>
                </a:extLst>
              </a:tr>
              <a:tr h="381000">
                <a:tc>
                  <a:txBody>
                    <a:bodyPr/>
                    <a:lstStyle/>
                    <a:p>
                      <a:pPr algn="ctr" fontAlgn="ctr"/>
                      <a:r>
                        <a:rPr lang="tr-TR" sz="1100" u="none" strike="noStrike" dirty="0">
                          <a:effectLst/>
                        </a:rPr>
                        <a:t>70</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YEŞİLAY KÜLTÜR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CANER DOĞRUSEVER</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BEYZA TANRIVERDİ</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3385940151"/>
                  </a:ext>
                </a:extLst>
              </a:tr>
            </a:tbl>
          </a:graphicData>
        </a:graphic>
      </p:graphicFrame>
    </p:spTree>
    <p:extLst>
      <p:ext uri="{BB962C8B-B14F-4D97-AF65-F5344CB8AC3E}">
        <p14:creationId xmlns:p14="http://schemas.microsoft.com/office/powerpoint/2010/main" val="8397402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54074"/>
          </a:xfrm>
        </p:spPr>
        <p:txBody>
          <a:bodyPr>
            <a:normAutofit/>
          </a:bodyPr>
          <a:lstStyle/>
          <a:p>
            <a:r>
              <a:rPr lang="tr-TR" sz="3200" b="1" dirty="0" smtClean="0"/>
              <a:t>         Sosyal ve Kültürel Faaliyetler</a:t>
            </a:r>
            <a:endParaRPr lang="tr-TR" sz="3200" b="1" dirty="0"/>
          </a:p>
        </p:txBody>
      </p:sp>
      <p:sp>
        <p:nvSpPr>
          <p:cNvPr id="3" name="2 İçerik Yer Tutucusu"/>
          <p:cNvSpPr>
            <a:spLocks noGrp="1"/>
          </p:cNvSpPr>
          <p:nvPr>
            <p:ph idx="1"/>
          </p:nvPr>
        </p:nvSpPr>
        <p:spPr>
          <a:xfrm>
            <a:off x="785648" y="1334813"/>
            <a:ext cx="10515600" cy="4684494"/>
          </a:xfrm>
        </p:spPr>
        <p:txBody>
          <a:bodyPr/>
          <a:lstStyle/>
          <a:p>
            <a:r>
              <a:rPr lang="tr-TR" dirty="0" smtClean="0"/>
              <a:t>Başkanlığımız bünyesindeki öğrenci </a:t>
            </a:r>
            <a:r>
              <a:rPr lang="tr-TR" dirty="0" smtClean="0"/>
              <a:t>topluluklarının gerçekleştirdiği </a:t>
            </a:r>
            <a:r>
              <a:rPr lang="tr-TR" dirty="0" smtClean="0"/>
              <a:t>faaliyetler aşağıda gösterilmiştir.</a:t>
            </a:r>
            <a:endParaRPr lang="tr-TR" dirty="0"/>
          </a:p>
        </p:txBody>
      </p:sp>
      <p:graphicFrame>
        <p:nvGraphicFramePr>
          <p:cNvPr id="5" name="Tablo 4"/>
          <p:cNvGraphicFramePr>
            <a:graphicFrameLocks noGrp="1"/>
          </p:cNvGraphicFramePr>
          <p:nvPr>
            <p:extLst>
              <p:ext uri="{D42A27DB-BD31-4B8C-83A1-F6EECF244321}">
                <p14:modId xmlns:p14="http://schemas.microsoft.com/office/powerpoint/2010/main" val="1976789515"/>
              </p:ext>
            </p:extLst>
          </p:nvPr>
        </p:nvGraphicFramePr>
        <p:xfrm>
          <a:off x="971548" y="2173124"/>
          <a:ext cx="9715501" cy="3846183"/>
        </p:xfrm>
        <a:graphic>
          <a:graphicData uri="http://schemas.openxmlformats.org/drawingml/2006/table">
            <a:tbl>
              <a:tblPr>
                <a:tableStyleId>{5C22544A-7EE6-4342-B048-85BDC9FD1C3A}</a:tableStyleId>
              </a:tblPr>
              <a:tblGrid>
                <a:gridCol w="379141">
                  <a:extLst>
                    <a:ext uri="{9D8B030D-6E8A-4147-A177-3AD203B41FA5}">
                      <a16:colId xmlns:a16="http://schemas.microsoft.com/office/drawing/2014/main" val="1802043077"/>
                    </a:ext>
                  </a:extLst>
                </a:gridCol>
                <a:gridCol w="1377547">
                  <a:extLst>
                    <a:ext uri="{9D8B030D-6E8A-4147-A177-3AD203B41FA5}">
                      <a16:colId xmlns:a16="http://schemas.microsoft.com/office/drawing/2014/main" val="1214209013"/>
                    </a:ext>
                  </a:extLst>
                </a:gridCol>
                <a:gridCol w="1377547">
                  <a:extLst>
                    <a:ext uri="{9D8B030D-6E8A-4147-A177-3AD203B41FA5}">
                      <a16:colId xmlns:a16="http://schemas.microsoft.com/office/drawing/2014/main" val="1856248774"/>
                    </a:ext>
                  </a:extLst>
                </a:gridCol>
                <a:gridCol w="710890">
                  <a:extLst>
                    <a:ext uri="{9D8B030D-6E8A-4147-A177-3AD203B41FA5}">
                      <a16:colId xmlns:a16="http://schemas.microsoft.com/office/drawing/2014/main" val="1733493879"/>
                    </a:ext>
                  </a:extLst>
                </a:gridCol>
                <a:gridCol w="698302">
                  <a:extLst>
                    <a:ext uri="{9D8B030D-6E8A-4147-A177-3AD203B41FA5}">
                      <a16:colId xmlns:a16="http://schemas.microsoft.com/office/drawing/2014/main" val="2063652271"/>
                    </a:ext>
                  </a:extLst>
                </a:gridCol>
                <a:gridCol w="657130">
                  <a:extLst>
                    <a:ext uri="{9D8B030D-6E8A-4147-A177-3AD203B41FA5}">
                      <a16:colId xmlns:a16="http://schemas.microsoft.com/office/drawing/2014/main" val="588621035"/>
                    </a:ext>
                  </a:extLst>
                </a:gridCol>
                <a:gridCol w="644542">
                  <a:extLst>
                    <a:ext uri="{9D8B030D-6E8A-4147-A177-3AD203B41FA5}">
                      <a16:colId xmlns:a16="http://schemas.microsoft.com/office/drawing/2014/main" val="223882657"/>
                    </a:ext>
                  </a:extLst>
                </a:gridCol>
                <a:gridCol w="1165861">
                  <a:extLst>
                    <a:ext uri="{9D8B030D-6E8A-4147-A177-3AD203B41FA5}">
                      <a16:colId xmlns:a16="http://schemas.microsoft.com/office/drawing/2014/main" val="3562913974"/>
                    </a:ext>
                  </a:extLst>
                </a:gridCol>
                <a:gridCol w="796196">
                  <a:extLst>
                    <a:ext uri="{9D8B030D-6E8A-4147-A177-3AD203B41FA5}">
                      <a16:colId xmlns:a16="http://schemas.microsoft.com/office/drawing/2014/main" val="4131045567"/>
                    </a:ext>
                  </a:extLst>
                </a:gridCol>
                <a:gridCol w="859387">
                  <a:extLst>
                    <a:ext uri="{9D8B030D-6E8A-4147-A177-3AD203B41FA5}">
                      <a16:colId xmlns:a16="http://schemas.microsoft.com/office/drawing/2014/main" val="3796931908"/>
                    </a:ext>
                  </a:extLst>
                </a:gridCol>
                <a:gridCol w="1048958">
                  <a:extLst>
                    <a:ext uri="{9D8B030D-6E8A-4147-A177-3AD203B41FA5}">
                      <a16:colId xmlns:a16="http://schemas.microsoft.com/office/drawing/2014/main" val="2688360192"/>
                    </a:ext>
                  </a:extLst>
                </a:gridCol>
              </a:tblGrid>
              <a:tr h="305649">
                <a:tc>
                  <a:txBody>
                    <a:bodyPr/>
                    <a:lstStyle/>
                    <a:p>
                      <a:pPr algn="ctr" fontAlgn="ctr"/>
                      <a:r>
                        <a:rPr lang="tr-TR" sz="1000" b="1" u="none" strike="noStrike" dirty="0">
                          <a:effectLst/>
                        </a:rPr>
                        <a:t>SIRA NO</a:t>
                      </a:r>
                      <a:endParaRPr lang="tr-TR" sz="1000" b="1" i="0" u="none" strike="noStrike" dirty="0">
                        <a:solidFill>
                          <a:srgbClr val="000000"/>
                        </a:solidFill>
                        <a:effectLst/>
                        <a:latin typeface="Calibri" panose="020F0502020204030204" pitchFamily="34" charset="0"/>
                      </a:endParaRPr>
                    </a:p>
                  </a:txBody>
                  <a:tcPr marL="9039" marR="9039" marT="9039" marB="0" anchor="ctr">
                    <a:solidFill>
                      <a:schemeClr val="accent4">
                        <a:lumMod val="50000"/>
                      </a:schemeClr>
                    </a:solidFill>
                  </a:tcPr>
                </a:tc>
                <a:tc>
                  <a:txBody>
                    <a:bodyPr/>
                    <a:lstStyle/>
                    <a:p>
                      <a:pPr algn="ctr" fontAlgn="ctr"/>
                      <a:r>
                        <a:rPr lang="tr-TR" sz="1000" b="1" u="none" strike="noStrike" dirty="0">
                          <a:effectLst/>
                        </a:rPr>
                        <a:t>ETKİNLİK ADI</a:t>
                      </a:r>
                      <a:endParaRPr lang="tr-TR" sz="1000" b="1" i="0" u="none" strike="noStrike" dirty="0">
                        <a:solidFill>
                          <a:srgbClr val="000000"/>
                        </a:solidFill>
                        <a:effectLst/>
                        <a:latin typeface="Calibri" panose="020F0502020204030204" pitchFamily="34" charset="0"/>
                      </a:endParaRPr>
                    </a:p>
                  </a:txBody>
                  <a:tcPr marL="9039" marR="9039" marT="9039" marB="0" anchor="ctr">
                    <a:solidFill>
                      <a:schemeClr val="accent4">
                        <a:lumMod val="50000"/>
                      </a:schemeClr>
                    </a:solidFill>
                  </a:tcPr>
                </a:tc>
                <a:tc>
                  <a:txBody>
                    <a:bodyPr/>
                    <a:lstStyle/>
                    <a:p>
                      <a:pPr algn="ctr" fontAlgn="ctr"/>
                      <a:r>
                        <a:rPr lang="tr-TR" sz="1000" b="1" u="none" strike="noStrike" dirty="0">
                          <a:effectLst/>
                        </a:rPr>
                        <a:t>DÜZENLEYEN TOPLULUK</a:t>
                      </a:r>
                      <a:endParaRPr lang="tr-TR" sz="1000" b="1" i="0" u="none" strike="noStrike" dirty="0">
                        <a:solidFill>
                          <a:srgbClr val="000000"/>
                        </a:solidFill>
                        <a:effectLst/>
                        <a:latin typeface="Calibri" panose="020F0502020204030204" pitchFamily="34" charset="0"/>
                      </a:endParaRPr>
                    </a:p>
                  </a:txBody>
                  <a:tcPr marL="9039" marR="9039" marT="9039" marB="0" anchor="ctr">
                    <a:solidFill>
                      <a:schemeClr val="accent4">
                        <a:lumMod val="50000"/>
                      </a:schemeClr>
                    </a:solidFill>
                  </a:tcPr>
                </a:tc>
                <a:tc>
                  <a:txBody>
                    <a:bodyPr/>
                    <a:lstStyle/>
                    <a:p>
                      <a:pPr algn="ctr" fontAlgn="ctr"/>
                      <a:r>
                        <a:rPr lang="tr-TR" sz="1000" b="1" u="none" strike="noStrike" dirty="0">
                          <a:effectLst/>
                        </a:rPr>
                        <a:t>BAŞLAMA TARİHİ</a:t>
                      </a:r>
                      <a:endParaRPr lang="tr-TR" sz="1000" b="1" i="0" u="none" strike="noStrike" dirty="0">
                        <a:solidFill>
                          <a:srgbClr val="000000"/>
                        </a:solidFill>
                        <a:effectLst/>
                        <a:latin typeface="Calibri" panose="020F0502020204030204" pitchFamily="34" charset="0"/>
                      </a:endParaRPr>
                    </a:p>
                  </a:txBody>
                  <a:tcPr marL="9039" marR="9039" marT="9039" marB="0" anchor="ctr">
                    <a:solidFill>
                      <a:schemeClr val="accent4">
                        <a:lumMod val="50000"/>
                      </a:schemeClr>
                    </a:solidFill>
                  </a:tcPr>
                </a:tc>
                <a:tc>
                  <a:txBody>
                    <a:bodyPr/>
                    <a:lstStyle/>
                    <a:p>
                      <a:pPr algn="ctr" fontAlgn="ctr"/>
                      <a:r>
                        <a:rPr lang="tr-TR" sz="1000" b="1" u="none" strike="noStrike">
                          <a:effectLst/>
                        </a:rPr>
                        <a:t>BİTİŞ SAATİ</a:t>
                      </a:r>
                      <a:endParaRPr lang="tr-TR" sz="1000" b="1" i="0" u="none" strike="noStrike">
                        <a:solidFill>
                          <a:srgbClr val="000000"/>
                        </a:solidFill>
                        <a:effectLst/>
                        <a:latin typeface="Calibri" panose="020F0502020204030204" pitchFamily="34" charset="0"/>
                      </a:endParaRPr>
                    </a:p>
                  </a:txBody>
                  <a:tcPr marL="9039" marR="9039" marT="9039" marB="0" anchor="ctr">
                    <a:solidFill>
                      <a:schemeClr val="accent4">
                        <a:lumMod val="50000"/>
                      </a:schemeClr>
                    </a:solidFill>
                  </a:tcPr>
                </a:tc>
                <a:tc>
                  <a:txBody>
                    <a:bodyPr/>
                    <a:lstStyle/>
                    <a:p>
                      <a:pPr algn="ctr" fontAlgn="ctr"/>
                      <a:r>
                        <a:rPr lang="tr-TR" sz="1000" b="1" u="none" strike="noStrike">
                          <a:effectLst/>
                        </a:rPr>
                        <a:t>BAŞLAMA SAATİ</a:t>
                      </a:r>
                      <a:endParaRPr lang="tr-TR" sz="1000" b="1" i="0" u="none" strike="noStrike">
                        <a:solidFill>
                          <a:srgbClr val="000000"/>
                        </a:solidFill>
                        <a:effectLst/>
                        <a:latin typeface="Calibri" panose="020F0502020204030204" pitchFamily="34" charset="0"/>
                      </a:endParaRPr>
                    </a:p>
                  </a:txBody>
                  <a:tcPr marL="9039" marR="9039" marT="9039" marB="0" anchor="ctr">
                    <a:solidFill>
                      <a:schemeClr val="accent4">
                        <a:lumMod val="50000"/>
                      </a:schemeClr>
                    </a:solidFill>
                  </a:tcPr>
                </a:tc>
                <a:tc>
                  <a:txBody>
                    <a:bodyPr/>
                    <a:lstStyle/>
                    <a:p>
                      <a:pPr algn="ctr" fontAlgn="ctr"/>
                      <a:r>
                        <a:rPr lang="tr-TR" sz="1000" b="1" u="none" strike="noStrike">
                          <a:effectLst/>
                        </a:rPr>
                        <a:t>BİTİŞ SAATİ</a:t>
                      </a:r>
                      <a:endParaRPr lang="tr-TR" sz="1000" b="1" i="0" u="none" strike="noStrike">
                        <a:solidFill>
                          <a:srgbClr val="000000"/>
                        </a:solidFill>
                        <a:effectLst/>
                        <a:latin typeface="Calibri" panose="020F0502020204030204" pitchFamily="34" charset="0"/>
                      </a:endParaRPr>
                    </a:p>
                  </a:txBody>
                  <a:tcPr marL="9039" marR="9039" marT="9039" marB="0" anchor="ctr">
                    <a:solidFill>
                      <a:schemeClr val="accent4">
                        <a:lumMod val="50000"/>
                      </a:schemeClr>
                    </a:solidFill>
                  </a:tcPr>
                </a:tc>
                <a:tc>
                  <a:txBody>
                    <a:bodyPr/>
                    <a:lstStyle/>
                    <a:p>
                      <a:pPr algn="ctr" fontAlgn="ctr"/>
                      <a:r>
                        <a:rPr lang="tr-TR" sz="1000" b="1" u="none" strike="noStrike">
                          <a:effectLst/>
                        </a:rPr>
                        <a:t>E. YERİ</a:t>
                      </a:r>
                      <a:endParaRPr lang="tr-TR" sz="1000" b="1" i="0" u="none" strike="noStrike">
                        <a:solidFill>
                          <a:srgbClr val="000000"/>
                        </a:solidFill>
                        <a:effectLst/>
                        <a:latin typeface="Calibri" panose="020F0502020204030204" pitchFamily="34" charset="0"/>
                      </a:endParaRPr>
                    </a:p>
                  </a:txBody>
                  <a:tcPr marL="9039" marR="9039" marT="9039" marB="0" anchor="ctr">
                    <a:solidFill>
                      <a:schemeClr val="accent4">
                        <a:lumMod val="50000"/>
                      </a:schemeClr>
                    </a:solidFill>
                  </a:tcPr>
                </a:tc>
                <a:tc>
                  <a:txBody>
                    <a:bodyPr/>
                    <a:lstStyle/>
                    <a:p>
                      <a:pPr algn="ctr" fontAlgn="ctr"/>
                      <a:r>
                        <a:rPr lang="tr-TR" sz="1000" b="1" u="none" strike="noStrike">
                          <a:effectLst/>
                        </a:rPr>
                        <a:t>E. TÜRÜ</a:t>
                      </a:r>
                      <a:endParaRPr lang="tr-TR" sz="1000" b="1" i="0" u="none" strike="noStrike">
                        <a:solidFill>
                          <a:srgbClr val="000000"/>
                        </a:solidFill>
                        <a:effectLst/>
                        <a:latin typeface="Calibri" panose="020F0502020204030204" pitchFamily="34" charset="0"/>
                      </a:endParaRPr>
                    </a:p>
                  </a:txBody>
                  <a:tcPr marL="9039" marR="9039" marT="9039" marB="0" anchor="ctr">
                    <a:solidFill>
                      <a:schemeClr val="accent4">
                        <a:lumMod val="50000"/>
                      </a:schemeClr>
                    </a:solidFill>
                  </a:tcPr>
                </a:tc>
                <a:tc>
                  <a:txBody>
                    <a:bodyPr/>
                    <a:lstStyle/>
                    <a:p>
                      <a:pPr algn="ctr" fontAlgn="ctr"/>
                      <a:r>
                        <a:rPr lang="tr-TR" sz="1000" b="1" u="none" strike="noStrike" dirty="0" smtClean="0">
                          <a:effectLst/>
                        </a:rPr>
                        <a:t>KARŞILANAN</a:t>
                      </a:r>
                    </a:p>
                    <a:p>
                      <a:pPr algn="ctr" fontAlgn="ctr"/>
                      <a:r>
                        <a:rPr lang="tr-TR" sz="1000" b="1" u="none" strike="noStrike" dirty="0" smtClean="0">
                          <a:effectLst/>
                        </a:rPr>
                        <a:t>BÜTÇE </a:t>
                      </a:r>
                      <a:endParaRPr lang="tr-TR" sz="1000" b="1" i="0" u="none" strike="noStrike" dirty="0">
                        <a:solidFill>
                          <a:srgbClr val="000000"/>
                        </a:solidFill>
                        <a:effectLst/>
                        <a:latin typeface="Calibri" panose="020F0502020204030204" pitchFamily="34" charset="0"/>
                      </a:endParaRPr>
                    </a:p>
                  </a:txBody>
                  <a:tcPr marL="9039" marR="9039" marT="9039" marB="0" anchor="ctr">
                    <a:solidFill>
                      <a:schemeClr val="accent4">
                        <a:lumMod val="50000"/>
                      </a:schemeClr>
                    </a:solidFill>
                  </a:tcPr>
                </a:tc>
                <a:tc>
                  <a:txBody>
                    <a:bodyPr/>
                    <a:lstStyle/>
                    <a:p>
                      <a:pPr algn="ctr" fontAlgn="ctr"/>
                      <a:r>
                        <a:rPr lang="tr-TR" sz="1000" b="1" u="none" strike="noStrike" dirty="0">
                          <a:effectLst/>
                        </a:rPr>
                        <a:t>KARŞILANAN TALEPLER</a:t>
                      </a:r>
                      <a:endParaRPr lang="tr-TR" sz="1000" b="1" i="0" u="none" strike="noStrike" dirty="0">
                        <a:solidFill>
                          <a:srgbClr val="000000"/>
                        </a:solidFill>
                        <a:effectLst/>
                        <a:latin typeface="Calibri" panose="020F0502020204030204" pitchFamily="34" charset="0"/>
                      </a:endParaRPr>
                    </a:p>
                  </a:txBody>
                  <a:tcPr marL="9039" marR="9039" marT="9039" marB="0" anchor="ctr">
                    <a:solidFill>
                      <a:schemeClr val="accent4">
                        <a:lumMod val="50000"/>
                      </a:schemeClr>
                    </a:solidFill>
                  </a:tcPr>
                </a:tc>
                <a:extLst>
                  <a:ext uri="{0D108BD9-81ED-4DB2-BD59-A6C34878D82A}">
                    <a16:rowId xmlns:a16="http://schemas.microsoft.com/office/drawing/2014/main" val="390700099"/>
                  </a:ext>
                </a:extLst>
              </a:tr>
              <a:tr h="305649">
                <a:tc>
                  <a:txBody>
                    <a:bodyPr/>
                    <a:lstStyle/>
                    <a:p>
                      <a:pPr algn="ctr" fontAlgn="ctr"/>
                      <a:r>
                        <a:rPr lang="tr-TR" sz="1000" u="none" strike="noStrike">
                          <a:effectLst/>
                        </a:rPr>
                        <a:t>1</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İKRAM</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dirty="0">
                          <a:effectLst/>
                        </a:rPr>
                        <a:t>KIZILAY TOPLULUĞU</a:t>
                      </a:r>
                      <a:endParaRPr lang="tr-TR" sz="1000" b="0" i="0" u="none" strike="noStrike" dirty="0">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dirty="0">
                          <a:effectLst/>
                        </a:rPr>
                        <a:t>4.12.2023</a:t>
                      </a:r>
                      <a:endParaRPr lang="tr-TR" sz="1000" b="0" i="0" u="none" strike="noStrike" dirty="0">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dirty="0">
                          <a:effectLst/>
                        </a:rPr>
                        <a:t>4.12.2023</a:t>
                      </a:r>
                      <a:endParaRPr lang="tr-TR" sz="1000" b="0" i="0" u="none" strike="noStrike" dirty="0">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dirty="0">
                          <a:effectLst/>
                        </a:rPr>
                        <a:t>15:00:00</a:t>
                      </a:r>
                      <a:endParaRPr lang="tr-TR" sz="1000" b="0" i="0" u="none" strike="noStrike" dirty="0">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dirty="0">
                          <a:effectLst/>
                        </a:rPr>
                        <a:t>17:00:00</a:t>
                      </a:r>
                      <a:endParaRPr lang="tr-TR" sz="1000" b="0" i="0" u="none" strike="noStrike" dirty="0">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dirty="0">
                          <a:effectLst/>
                        </a:rPr>
                        <a:t>KÜTÜPHANE ÖNÜ</a:t>
                      </a:r>
                      <a:endParaRPr lang="tr-TR" sz="1000" b="0" i="0" u="none" strike="noStrike" dirty="0">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dirty="0">
                          <a:effectLst/>
                        </a:rPr>
                        <a:t>İKRAM</a:t>
                      </a:r>
                      <a:endParaRPr lang="tr-TR" sz="1000" b="0" i="0" u="none" strike="noStrike" dirty="0">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dirty="0">
                          <a:effectLst/>
                        </a:rPr>
                        <a:t> </a:t>
                      </a:r>
                      <a:endParaRPr lang="tr-TR" sz="1000" b="0" i="0" u="none" strike="noStrike" dirty="0">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STAND MASASI SANDALYE</a:t>
                      </a:r>
                      <a:endParaRPr lang="tr-TR" sz="1000" b="0" i="0" u="none" strike="noStrike">
                        <a:solidFill>
                          <a:srgbClr val="000000"/>
                        </a:solidFill>
                        <a:effectLst/>
                        <a:latin typeface="Calibri" panose="020F0502020204030204" pitchFamily="34" charset="0"/>
                      </a:endParaRPr>
                    </a:p>
                  </a:txBody>
                  <a:tcPr marL="9039" marR="9039" marT="9039" marB="0" anchor="ctr"/>
                </a:tc>
                <a:extLst>
                  <a:ext uri="{0D108BD9-81ED-4DB2-BD59-A6C34878D82A}">
                    <a16:rowId xmlns:a16="http://schemas.microsoft.com/office/drawing/2014/main" val="89669314"/>
                  </a:ext>
                </a:extLst>
              </a:tr>
              <a:tr h="305649">
                <a:tc>
                  <a:txBody>
                    <a:bodyPr/>
                    <a:lstStyle/>
                    <a:p>
                      <a:pPr algn="ctr" fontAlgn="ctr"/>
                      <a:r>
                        <a:rPr lang="tr-TR" sz="1000" u="none" strike="noStrike" dirty="0">
                          <a:effectLst/>
                        </a:rPr>
                        <a:t>2</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KARNE HEDİYESİ</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YAŞAM VE TARIM TOPLULUĞU</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16.01.2023</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16.01.2023</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10:00:00</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a:effectLst/>
                        </a:rPr>
                        <a:t>14:00:00</a:t>
                      </a:r>
                      <a:endParaRPr lang="tr-TR" sz="1000" b="0" i="0" u="none" strike="noStrike">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a:effectLst/>
                        </a:rPr>
                        <a:t>ŞİRVAN DAMLI KÖYÜ İLKOKULU</a:t>
                      </a:r>
                      <a:endParaRPr lang="tr-TR" sz="1000" b="0" i="0" u="none" strike="noStrike">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a:effectLst/>
                        </a:rPr>
                        <a:t>GEZİ</a:t>
                      </a:r>
                      <a:endParaRPr lang="tr-TR" sz="1000" b="0" i="0" u="none" strike="noStrike">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a:effectLst/>
                        </a:rPr>
                        <a:t> </a:t>
                      </a:r>
                      <a:endParaRPr lang="tr-TR" sz="1000" b="0" i="0" u="none" strike="noStrike">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ARAÇ</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extLst>
                  <a:ext uri="{0D108BD9-81ED-4DB2-BD59-A6C34878D82A}">
                    <a16:rowId xmlns:a16="http://schemas.microsoft.com/office/drawing/2014/main" val="106413353"/>
                  </a:ext>
                </a:extLst>
              </a:tr>
              <a:tr h="454073">
                <a:tc>
                  <a:txBody>
                    <a:bodyPr/>
                    <a:lstStyle/>
                    <a:p>
                      <a:pPr algn="ctr" fontAlgn="ctr"/>
                      <a:r>
                        <a:rPr lang="tr-TR" sz="1000" u="none" strike="noStrike">
                          <a:effectLst/>
                        </a:rPr>
                        <a:t>3</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SICAK ÇORBA İKRAMI</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İNSAN HAK VE HÜRRİYETLERİ TOPLULUĞU</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13.01.2023</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13.01.2023</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12:00:00</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dirty="0">
                          <a:effectLst/>
                        </a:rPr>
                        <a:t>15:00:00</a:t>
                      </a:r>
                      <a:endParaRPr lang="tr-TR" sz="1000" b="0" i="0" u="none" strike="noStrike" dirty="0">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dirty="0">
                          <a:effectLst/>
                        </a:rPr>
                        <a:t>KÜTÜPHANE ÖNÜ</a:t>
                      </a:r>
                      <a:endParaRPr lang="tr-TR" sz="1000" b="0" i="0" u="none" strike="noStrike" dirty="0">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dirty="0">
                          <a:effectLst/>
                        </a:rPr>
                        <a:t>İKRAM</a:t>
                      </a:r>
                      <a:endParaRPr lang="tr-TR" sz="1000" b="0" i="0" u="none" strike="noStrike" dirty="0">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dirty="0">
                          <a:effectLst/>
                        </a:rPr>
                        <a:t> </a:t>
                      </a:r>
                      <a:endParaRPr lang="tr-TR" sz="1000" b="0" i="0" u="none" strike="noStrike" dirty="0">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dirty="0">
                          <a:effectLst/>
                        </a:rPr>
                        <a:t>1 ADET MASA/SANDALYE</a:t>
                      </a:r>
                      <a:endParaRPr lang="tr-TR" sz="1000" b="0" i="0" u="none" strike="noStrike" dirty="0">
                        <a:solidFill>
                          <a:srgbClr val="000000"/>
                        </a:solidFill>
                        <a:effectLst/>
                        <a:latin typeface="Calibri" panose="020F0502020204030204" pitchFamily="34" charset="0"/>
                      </a:endParaRPr>
                    </a:p>
                  </a:txBody>
                  <a:tcPr marL="9039" marR="9039" marT="9039" marB="0" anchor="ctr"/>
                </a:tc>
                <a:extLst>
                  <a:ext uri="{0D108BD9-81ED-4DB2-BD59-A6C34878D82A}">
                    <a16:rowId xmlns:a16="http://schemas.microsoft.com/office/drawing/2014/main" val="3897017263"/>
                  </a:ext>
                </a:extLst>
              </a:tr>
              <a:tr h="68619">
                <a:tc>
                  <a:txBody>
                    <a:bodyPr/>
                    <a:lstStyle/>
                    <a:p>
                      <a:pPr algn="ctr" fontAlgn="ctr"/>
                      <a:r>
                        <a:rPr lang="tr-TR" sz="1000" u="none" strike="noStrike" dirty="0">
                          <a:effectLst/>
                        </a:rPr>
                        <a:t>4</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ŞEHİRCİLİK SOHEBTLERİ</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GENÇ PLANCILAR TOPLULUĞU</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23.03.2023</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23.03.2023</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14:00:00</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16:00:00</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ONLİNE</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SOHBET</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 </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 </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extLst>
                  <a:ext uri="{0D108BD9-81ED-4DB2-BD59-A6C34878D82A}">
                    <a16:rowId xmlns:a16="http://schemas.microsoft.com/office/drawing/2014/main" val="2095509620"/>
                  </a:ext>
                </a:extLst>
              </a:tr>
              <a:tr h="305649">
                <a:tc>
                  <a:txBody>
                    <a:bodyPr/>
                    <a:lstStyle/>
                    <a:p>
                      <a:pPr algn="ctr" fontAlgn="ctr"/>
                      <a:r>
                        <a:rPr lang="tr-TR" sz="1000" u="none" strike="noStrike">
                          <a:effectLst/>
                        </a:rPr>
                        <a:t>5</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GASTRONOMİ SÖYLEŞİLERİ</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GASTRO SANAT TOPLULUĞU</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5.04.2023</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5.04.2023</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17:00:00</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 </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ONLİNE</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SÖYLEŞİ</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 </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 </a:t>
                      </a:r>
                      <a:endParaRPr lang="tr-TR" sz="1000" b="0" i="0" u="none" strike="noStrike">
                        <a:solidFill>
                          <a:srgbClr val="000000"/>
                        </a:solidFill>
                        <a:effectLst/>
                        <a:latin typeface="Calibri" panose="020F0502020204030204" pitchFamily="34" charset="0"/>
                      </a:endParaRPr>
                    </a:p>
                  </a:txBody>
                  <a:tcPr marL="9039" marR="9039" marT="9039" marB="0" anchor="ctr"/>
                </a:tc>
                <a:extLst>
                  <a:ext uri="{0D108BD9-81ED-4DB2-BD59-A6C34878D82A}">
                    <a16:rowId xmlns:a16="http://schemas.microsoft.com/office/drawing/2014/main" val="1388048260"/>
                  </a:ext>
                </a:extLst>
              </a:tr>
              <a:tr h="305649">
                <a:tc>
                  <a:txBody>
                    <a:bodyPr/>
                    <a:lstStyle/>
                    <a:p>
                      <a:pPr algn="ctr" fontAlgn="ctr"/>
                      <a:r>
                        <a:rPr lang="tr-TR" sz="1000" u="none" strike="noStrike" dirty="0">
                          <a:effectLst/>
                        </a:rPr>
                        <a:t>6</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GASTRONOMİ SÖYLEŞİLERİ</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GASTRO SANAT TOPLULUĞU</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7.04.2023</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7.04.2023</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21:00:00</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 </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ONLİNE</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SÖYLEŞİ</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 </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 </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extLst>
                  <a:ext uri="{0D108BD9-81ED-4DB2-BD59-A6C34878D82A}">
                    <a16:rowId xmlns:a16="http://schemas.microsoft.com/office/drawing/2014/main" val="2555578743"/>
                  </a:ext>
                </a:extLst>
              </a:tr>
              <a:tr h="305649">
                <a:tc>
                  <a:txBody>
                    <a:bodyPr/>
                    <a:lstStyle/>
                    <a:p>
                      <a:pPr algn="ctr" fontAlgn="ctr"/>
                      <a:r>
                        <a:rPr lang="tr-TR" sz="1000" u="none" strike="noStrike">
                          <a:effectLst/>
                        </a:rPr>
                        <a:t>7</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GASTRONOMİ SÖYLEŞİLERİ</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GASTRO SANAT TOPLULUĞU</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12.04.2023</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12.04.2023</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21:00:00</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 </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ONLİNE</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SÖYLEŞİ</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 </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 </a:t>
                      </a:r>
                      <a:endParaRPr lang="tr-TR" sz="1000" b="0" i="0" u="none" strike="noStrike">
                        <a:solidFill>
                          <a:srgbClr val="000000"/>
                        </a:solidFill>
                        <a:effectLst/>
                        <a:latin typeface="Calibri" panose="020F0502020204030204" pitchFamily="34" charset="0"/>
                      </a:endParaRPr>
                    </a:p>
                  </a:txBody>
                  <a:tcPr marL="9039" marR="9039" marT="9039" marB="0" anchor="ctr"/>
                </a:tc>
                <a:extLst>
                  <a:ext uri="{0D108BD9-81ED-4DB2-BD59-A6C34878D82A}">
                    <a16:rowId xmlns:a16="http://schemas.microsoft.com/office/drawing/2014/main" val="1201007376"/>
                  </a:ext>
                </a:extLst>
              </a:tr>
              <a:tr h="454073">
                <a:tc>
                  <a:txBody>
                    <a:bodyPr/>
                    <a:lstStyle/>
                    <a:p>
                      <a:pPr algn="ctr" fontAlgn="ctr"/>
                      <a:r>
                        <a:rPr lang="tr-TR" sz="1000" u="none" strike="noStrike" dirty="0">
                          <a:effectLst/>
                        </a:rPr>
                        <a:t>8</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DEPREM BÖLGESİNDEKİ ÇOCUKLARIMIZI DA UNUTMADIK</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YAŞAM VE TARIM TOPLULUĞU</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18.05.2023</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18.05.2023</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10:00:00</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12:00:00</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OSMANİYE</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YARDIM</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 </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 </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extLst>
                  <a:ext uri="{0D108BD9-81ED-4DB2-BD59-A6C34878D82A}">
                    <a16:rowId xmlns:a16="http://schemas.microsoft.com/office/drawing/2014/main" val="4175085972"/>
                  </a:ext>
                </a:extLst>
              </a:tr>
              <a:tr h="454073">
                <a:tc>
                  <a:txBody>
                    <a:bodyPr/>
                    <a:lstStyle/>
                    <a:p>
                      <a:pPr algn="ctr" fontAlgn="ctr"/>
                      <a:r>
                        <a:rPr lang="tr-TR" sz="1000" u="none" strike="noStrike">
                          <a:effectLst/>
                        </a:rPr>
                        <a:t>9</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SÜRDÜRÜLEBİLİR BİR GELECEK İÇİN SINIRLARI KALDIRIYORUZ</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OKUYAN GENÇLİK TOPLULUĞU</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30.05.2023</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2.06.2023</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 </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 </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 </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PANEL</a:t>
                      </a:r>
                      <a:br>
                        <a:rPr lang="tr-TR" sz="1000" u="none" strike="noStrike">
                          <a:effectLst/>
                        </a:rPr>
                      </a:br>
                      <a:r>
                        <a:rPr lang="tr-TR" sz="1000" u="none" strike="noStrike">
                          <a:effectLst/>
                        </a:rPr>
                        <a:t>SEMİNER</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 ₺       1.850,00 </a:t>
                      </a:r>
                      <a:endParaRPr lang="tr-TR" sz="1000" b="0" i="0" u="none" strike="noStrike">
                        <a:solidFill>
                          <a:srgbClr val="000000"/>
                        </a:solidFill>
                        <a:effectLst/>
                        <a:latin typeface="Calibri" panose="020F0502020204030204" pitchFamily="34" charset="0"/>
                      </a:endParaRPr>
                    </a:p>
                  </a:txBody>
                  <a:tcPr marL="9039" marR="9039" marT="9039" marB="0" anchor="ctr"/>
                </a:tc>
                <a:tc>
                  <a:txBody>
                    <a:bodyPr/>
                    <a:lstStyle/>
                    <a:p>
                      <a:pPr algn="ctr" fontAlgn="ctr"/>
                      <a:r>
                        <a:rPr lang="tr-TR" sz="1000" u="none" strike="noStrike">
                          <a:effectLst/>
                        </a:rPr>
                        <a:t>GİDİŞ GELİŞ UÇAK BİLETİ VE 2 GECE KONAKLAMA</a:t>
                      </a:r>
                      <a:endParaRPr lang="tr-TR" sz="1000" b="0" i="0" u="none" strike="noStrike">
                        <a:solidFill>
                          <a:srgbClr val="000000"/>
                        </a:solidFill>
                        <a:effectLst/>
                        <a:latin typeface="Calibri" panose="020F0502020204030204" pitchFamily="34" charset="0"/>
                      </a:endParaRPr>
                    </a:p>
                  </a:txBody>
                  <a:tcPr marL="9039" marR="9039" marT="9039" marB="0" anchor="ctr"/>
                </a:tc>
                <a:extLst>
                  <a:ext uri="{0D108BD9-81ED-4DB2-BD59-A6C34878D82A}">
                    <a16:rowId xmlns:a16="http://schemas.microsoft.com/office/drawing/2014/main" val="4244720838"/>
                  </a:ext>
                </a:extLst>
              </a:tr>
              <a:tr h="250593">
                <a:tc>
                  <a:txBody>
                    <a:bodyPr/>
                    <a:lstStyle/>
                    <a:p>
                      <a:pPr algn="ctr" fontAlgn="ctr"/>
                      <a:r>
                        <a:rPr lang="tr-TR" sz="1000" u="none" strike="noStrike" dirty="0">
                          <a:effectLst/>
                        </a:rPr>
                        <a:t>10</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KARİYER GÜNLERİ</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KARİYER TOPLULUĞU</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25.05.2023</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25.05.2023</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09:00:00</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17:00:00</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PERVARİ</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GEZİ</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 </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tc>
                  <a:txBody>
                    <a:bodyPr/>
                    <a:lstStyle/>
                    <a:p>
                      <a:pPr algn="ctr" fontAlgn="ctr"/>
                      <a:r>
                        <a:rPr lang="tr-TR" sz="1000" u="none" strike="noStrike" dirty="0">
                          <a:effectLst/>
                        </a:rPr>
                        <a:t>25 KİŞİLİK ARAÇ</a:t>
                      </a:r>
                      <a:endParaRPr lang="tr-TR" sz="1000" b="0" i="0" u="none" strike="noStrike" dirty="0">
                        <a:solidFill>
                          <a:srgbClr val="000000"/>
                        </a:solidFill>
                        <a:effectLst/>
                        <a:latin typeface="Calibri" panose="020F0502020204030204" pitchFamily="34" charset="0"/>
                      </a:endParaRPr>
                    </a:p>
                  </a:txBody>
                  <a:tcPr marL="9039" marR="9039" marT="9039" marB="0" anchor="ctr">
                    <a:solidFill>
                      <a:schemeClr val="accent4">
                        <a:lumMod val="40000"/>
                        <a:lumOff val="60000"/>
                      </a:schemeClr>
                    </a:solidFill>
                  </a:tcPr>
                </a:tc>
                <a:extLst>
                  <a:ext uri="{0D108BD9-81ED-4DB2-BD59-A6C34878D82A}">
                    <a16:rowId xmlns:a16="http://schemas.microsoft.com/office/drawing/2014/main" val="3446733015"/>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712076" y="249512"/>
            <a:ext cx="10515600" cy="748971"/>
          </a:xfrm>
        </p:spPr>
        <p:txBody>
          <a:bodyPr>
            <a:normAutofit fontScale="90000"/>
          </a:bodyPr>
          <a:lstStyle/>
          <a:p>
            <a:r>
              <a:rPr lang="tr-TR" sz="2800" b="1" dirty="0" smtClean="0"/>
              <a:t>           </a:t>
            </a:r>
            <a:br>
              <a:rPr lang="tr-TR" sz="2800" b="1" dirty="0" smtClean="0"/>
            </a:br>
            <a:r>
              <a:rPr lang="tr-TR" sz="2800" b="1" dirty="0" smtClean="0"/>
              <a:t>          Sosyal ve Kültürel Etkinlikler</a:t>
            </a:r>
            <a:endParaRPr lang="tr-TR" sz="2800" b="1" dirty="0"/>
          </a:p>
        </p:txBody>
      </p:sp>
      <p:graphicFrame>
        <p:nvGraphicFramePr>
          <p:cNvPr id="5" name="Tablo 4"/>
          <p:cNvGraphicFramePr>
            <a:graphicFrameLocks noGrp="1"/>
          </p:cNvGraphicFramePr>
          <p:nvPr>
            <p:extLst>
              <p:ext uri="{D42A27DB-BD31-4B8C-83A1-F6EECF244321}">
                <p14:modId xmlns:p14="http://schemas.microsoft.com/office/powerpoint/2010/main" val="4276546533"/>
              </p:ext>
            </p:extLst>
          </p:nvPr>
        </p:nvGraphicFramePr>
        <p:xfrm>
          <a:off x="1306175" y="1182933"/>
          <a:ext cx="9008149" cy="4681974"/>
        </p:xfrm>
        <a:graphic>
          <a:graphicData uri="http://schemas.openxmlformats.org/drawingml/2006/table">
            <a:tbl>
              <a:tblPr>
                <a:tableStyleId>{5C22544A-7EE6-4342-B048-85BDC9FD1C3A}</a:tableStyleId>
              </a:tblPr>
              <a:tblGrid>
                <a:gridCol w="334254">
                  <a:extLst>
                    <a:ext uri="{9D8B030D-6E8A-4147-A177-3AD203B41FA5}">
                      <a16:colId xmlns:a16="http://schemas.microsoft.com/office/drawing/2014/main" val="3457515152"/>
                    </a:ext>
                  </a:extLst>
                </a:gridCol>
                <a:gridCol w="1214457">
                  <a:extLst>
                    <a:ext uri="{9D8B030D-6E8A-4147-A177-3AD203B41FA5}">
                      <a16:colId xmlns:a16="http://schemas.microsoft.com/office/drawing/2014/main" val="3122957601"/>
                    </a:ext>
                  </a:extLst>
                </a:gridCol>
                <a:gridCol w="1214457">
                  <a:extLst>
                    <a:ext uri="{9D8B030D-6E8A-4147-A177-3AD203B41FA5}">
                      <a16:colId xmlns:a16="http://schemas.microsoft.com/office/drawing/2014/main" val="4071197969"/>
                    </a:ext>
                  </a:extLst>
                </a:gridCol>
                <a:gridCol w="626726">
                  <a:extLst>
                    <a:ext uri="{9D8B030D-6E8A-4147-A177-3AD203B41FA5}">
                      <a16:colId xmlns:a16="http://schemas.microsoft.com/office/drawing/2014/main" val="1293723443"/>
                    </a:ext>
                  </a:extLst>
                </a:gridCol>
                <a:gridCol w="626726">
                  <a:extLst>
                    <a:ext uri="{9D8B030D-6E8A-4147-A177-3AD203B41FA5}">
                      <a16:colId xmlns:a16="http://schemas.microsoft.com/office/drawing/2014/main" val="1722737619"/>
                    </a:ext>
                  </a:extLst>
                </a:gridCol>
                <a:gridCol w="568232">
                  <a:extLst>
                    <a:ext uri="{9D8B030D-6E8A-4147-A177-3AD203B41FA5}">
                      <a16:colId xmlns:a16="http://schemas.microsoft.com/office/drawing/2014/main" val="774514433"/>
                    </a:ext>
                  </a:extLst>
                </a:gridCol>
                <a:gridCol w="568232">
                  <a:extLst>
                    <a:ext uri="{9D8B030D-6E8A-4147-A177-3AD203B41FA5}">
                      <a16:colId xmlns:a16="http://schemas.microsoft.com/office/drawing/2014/main" val="2261991995"/>
                    </a:ext>
                  </a:extLst>
                </a:gridCol>
                <a:gridCol w="1470718">
                  <a:extLst>
                    <a:ext uri="{9D8B030D-6E8A-4147-A177-3AD203B41FA5}">
                      <a16:colId xmlns:a16="http://schemas.microsoft.com/office/drawing/2014/main" val="1929401279"/>
                    </a:ext>
                  </a:extLst>
                </a:gridCol>
                <a:gridCol w="701934">
                  <a:extLst>
                    <a:ext uri="{9D8B030D-6E8A-4147-A177-3AD203B41FA5}">
                      <a16:colId xmlns:a16="http://schemas.microsoft.com/office/drawing/2014/main" val="4016018864"/>
                    </a:ext>
                  </a:extLst>
                </a:gridCol>
                <a:gridCol w="893089">
                  <a:extLst>
                    <a:ext uri="{9D8B030D-6E8A-4147-A177-3AD203B41FA5}">
                      <a16:colId xmlns:a16="http://schemas.microsoft.com/office/drawing/2014/main" val="2379913026"/>
                    </a:ext>
                  </a:extLst>
                </a:gridCol>
                <a:gridCol w="789324">
                  <a:extLst>
                    <a:ext uri="{9D8B030D-6E8A-4147-A177-3AD203B41FA5}">
                      <a16:colId xmlns:a16="http://schemas.microsoft.com/office/drawing/2014/main" val="2080882730"/>
                    </a:ext>
                  </a:extLst>
                </a:gridCol>
              </a:tblGrid>
              <a:tr h="334461">
                <a:tc>
                  <a:txBody>
                    <a:bodyPr/>
                    <a:lstStyle/>
                    <a:p>
                      <a:pPr algn="ctr" fontAlgn="ctr"/>
                      <a:r>
                        <a:rPr lang="tr-TR" sz="1000" b="1" u="none" strike="noStrike" dirty="0">
                          <a:effectLst/>
                        </a:rPr>
                        <a:t>SIRA NO</a:t>
                      </a:r>
                      <a:endParaRPr lang="tr-TR" sz="1000" b="1" i="0" u="none" strike="noStrike" dirty="0">
                        <a:solidFill>
                          <a:srgbClr val="000000"/>
                        </a:solidFill>
                        <a:effectLst/>
                        <a:latin typeface="Calibri" panose="020F0502020204030204" pitchFamily="34" charset="0"/>
                      </a:endParaRPr>
                    </a:p>
                  </a:txBody>
                  <a:tcPr marL="8362" marR="8362" marT="8362" marB="0" anchor="ctr">
                    <a:solidFill>
                      <a:schemeClr val="accent4">
                        <a:lumMod val="50000"/>
                      </a:schemeClr>
                    </a:solidFill>
                  </a:tcPr>
                </a:tc>
                <a:tc>
                  <a:txBody>
                    <a:bodyPr/>
                    <a:lstStyle/>
                    <a:p>
                      <a:pPr algn="ctr" fontAlgn="ctr"/>
                      <a:r>
                        <a:rPr lang="tr-TR" sz="1000" b="1" u="none" strike="noStrike" dirty="0">
                          <a:effectLst/>
                        </a:rPr>
                        <a:t>ETKİNLİK ADI</a:t>
                      </a:r>
                      <a:endParaRPr lang="tr-TR" sz="1000" b="1" i="0" u="none" strike="noStrike" dirty="0">
                        <a:solidFill>
                          <a:srgbClr val="000000"/>
                        </a:solidFill>
                        <a:effectLst/>
                        <a:latin typeface="Calibri" panose="020F0502020204030204" pitchFamily="34" charset="0"/>
                      </a:endParaRPr>
                    </a:p>
                  </a:txBody>
                  <a:tcPr marL="8362" marR="8362" marT="8362" marB="0" anchor="ctr">
                    <a:solidFill>
                      <a:schemeClr val="accent4">
                        <a:lumMod val="50000"/>
                      </a:schemeClr>
                    </a:solidFill>
                  </a:tcPr>
                </a:tc>
                <a:tc>
                  <a:txBody>
                    <a:bodyPr/>
                    <a:lstStyle/>
                    <a:p>
                      <a:pPr algn="ctr" fontAlgn="ctr"/>
                      <a:r>
                        <a:rPr lang="tr-TR" sz="1000" b="1" u="none" strike="noStrike" dirty="0">
                          <a:effectLst/>
                        </a:rPr>
                        <a:t>DÜZENLEYEN TOPLULUK</a:t>
                      </a:r>
                      <a:endParaRPr lang="tr-TR" sz="1000" b="1" i="0" u="none" strike="noStrike" dirty="0">
                        <a:solidFill>
                          <a:srgbClr val="000000"/>
                        </a:solidFill>
                        <a:effectLst/>
                        <a:latin typeface="Calibri" panose="020F0502020204030204" pitchFamily="34" charset="0"/>
                      </a:endParaRPr>
                    </a:p>
                  </a:txBody>
                  <a:tcPr marL="8362" marR="8362" marT="8362" marB="0" anchor="ctr">
                    <a:solidFill>
                      <a:schemeClr val="accent4">
                        <a:lumMod val="50000"/>
                      </a:schemeClr>
                    </a:solidFill>
                  </a:tcPr>
                </a:tc>
                <a:tc>
                  <a:txBody>
                    <a:bodyPr/>
                    <a:lstStyle/>
                    <a:p>
                      <a:pPr algn="ctr" fontAlgn="ctr"/>
                      <a:r>
                        <a:rPr lang="tr-TR" sz="1000" b="1" u="none" strike="noStrike">
                          <a:effectLst/>
                        </a:rPr>
                        <a:t>BAŞLAMA TARİHİ</a:t>
                      </a:r>
                      <a:endParaRPr lang="tr-TR" sz="1000" b="1" i="0" u="none" strike="noStrike">
                        <a:solidFill>
                          <a:srgbClr val="000000"/>
                        </a:solidFill>
                        <a:effectLst/>
                        <a:latin typeface="Calibri" panose="020F0502020204030204" pitchFamily="34" charset="0"/>
                      </a:endParaRPr>
                    </a:p>
                  </a:txBody>
                  <a:tcPr marL="8362" marR="8362" marT="8362" marB="0" anchor="ctr">
                    <a:solidFill>
                      <a:schemeClr val="accent4">
                        <a:lumMod val="50000"/>
                      </a:schemeClr>
                    </a:solidFill>
                  </a:tcPr>
                </a:tc>
                <a:tc>
                  <a:txBody>
                    <a:bodyPr/>
                    <a:lstStyle/>
                    <a:p>
                      <a:pPr algn="ctr" fontAlgn="ctr"/>
                      <a:r>
                        <a:rPr lang="tr-TR" sz="1000" b="1" u="none" strike="noStrike">
                          <a:effectLst/>
                        </a:rPr>
                        <a:t>BİTİŞ SAATİ</a:t>
                      </a:r>
                      <a:endParaRPr lang="tr-TR" sz="1000" b="1" i="0" u="none" strike="noStrike">
                        <a:solidFill>
                          <a:srgbClr val="000000"/>
                        </a:solidFill>
                        <a:effectLst/>
                        <a:latin typeface="Calibri" panose="020F0502020204030204" pitchFamily="34" charset="0"/>
                      </a:endParaRPr>
                    </a:p>
                  </a:txBody>
                  <a:tcPr marL="8362" marR="8362" marT="8362" marB="0" anchor="ctr">
                    <a:solidFill>
                      <a:schemeClr val="accent4">
                        <a:lumMod val="50000"/>
                      </a:schemeClr>
                    </a:solidFill>
                  </a:tcPr>
                </a:tc>
                <a:tc>
                  <a:txBody>
                    <a:bodyPr/>
                    <a:lstStyle/>
                    <a:p>
                      <a:pPr algn="ctr" fontAlgn="ctr"/>
                      <a:r>
                        <a:rPr lang="tr-TR" sz="1000" b="1" u="none" strike="noStrike">
                          <a:effectLst/>
                        </a:rPr>
                        <a:t>BAŞLAMA SAATİ</a:t>
                      </a:r>
                      <a:endParaRPr lang="tr-TR" sz="1000" b="1" i="0" u="none" strike="noStrike">
                        <a:solidFill>
                          <a:srgbClr val="000000"/>
                        </a:solidFill>
                        <a:effectLst/>
                        <a:latin typeface="Calibri" panose="020F0502020204030204" pitchFamily="34" charset="0"/>
                      </a:endParaRPr>
                    </a:p>
                  </a:txBody>
                  <a:tcPr marL="8362" marR="8362" marT="8362" marB="0" anchor="ctr">
                    <a:solidFill>
                      <a:schemeClr val="accent4">
                        <a:lumMod val="50000"/>
                      </a:schemeClr>
                    </a:solidFill>
                  </a:tcPr>
                </a:tc>
                <a:tc>
                  <a:txBody>
                    <a:bodyPr/>
                    <a:lstStyle/>
                    <a:p>
                      <a:pPr algn="ctr" fontAlgn="ctr"/>
                      <a:r>
                        <a:rPr lang="tr-TR" sz="1000" b="1" u="none" strike="noStrike">
                          <a:effectLst/>
                        </a:rPr>
                        <a:t>BİTİŞ SAATİ</a:t>
                      </a:r>
                      <a:endParaRPr lang="tr-TR" sz="1000" b="1" i="0" u="none" strike="noStrike">
                        <a:solidFill>
                          <a:srgbClr val="000000"/>
                        </a:solidFill>
                        <a:effectLst/>
                        <a:latin typeface="Calibri" panose="020F0502020204030204" pitchFamily="34" charset="0"/>
                      </a:endParaRPr>
                    </a:p>
                  </a:txBody>
                  <a:tcPr marL="8362" marR="8362" marT="8362" marB="0" anchor="ctr">
                    <a:solidFill>
                      <a:schemeClr val="accent4">
                        <a:lumMod val="50000"/>
                      </a:schemeClr>
                    </a:solidFill>
                  </a:tcPr>
                </a:tc>
                <a:tc>
                  <a:txBody>
                    <a:bodyPr/>
                    <a:lstStyle/>
                    <a:p>
                      <a:pPr algn="ctr" fontAlgn="ctr"/>
                      <a:r>
                        <a:rPr lang="tr-TR" sz="1000" b="1" u="none" strike="noStrike">
                          <a:effectLst/>
                        </a:rPr>
                        <a:t>E. YERİ</a:t>
                      </a:r>
                      <a:endParaRPr lang="tr-TR" sz="1000" b="1" i="0" u="none" strike="noStrike">
                        <a:solidFill>
                          <a:srgbClr val="000000"/>
                        </a:solidFill>
                        <a:effectLst/>
                        <a:latin typeface="Calibri" panose="020F0502020204030204" pitchFamily="34" charset="0"/>
                      </a:endParaRPr>
                    </a:p>
                  </a:txBody>
                  <a:tcPr marL="8362" marR="8362" marT="8362" marB="0" anchor="ctr">
                    <a:solidFill>
                      <a:schemeClr val="accent4">
                        <a:lumMod val="50000"/>
                      </a:schemeClr>
                    </a:solidFill>
                  </a:tcPr>
                </a:tc>
                <a:tc>
                  <a:txBody>
                    <a:bodyPr/>
                    <a:lstStyle/>
                    <a:p>
                      <a:pPr algn="ctr" fontAlgn="ctr"/>
                      <a:r>
                        <a:rPr lang="tr-TR" sz="1000" b="1" u="none" strike="noStrike">
                          <a:effectLst/>
                        </a:rPr>
                        <a:t>E. TÜRÜ</a:t>
                      </a:r>
                      <a:endParaRPr lang="tr-TR" sz="1000" b="1" i="0" u="none" strike="noStrike">
                        <a:solidFill>
                          <a:srgbClr val="000000"/>
                        </a:solidFill>
                        <a:effectLst/>
                        <a:latin typeface="Calibri" panose="020F0502020204030204" pitchFamily="34" charset="0"/>
                      </a:endParaRPr>
                    </a:p>
                  </a:txBody>
                  <a:tcPr marL="8362" marR="8362" marT="8362" marB="0" anchor="ctr">
                    <a:solidFill>
                      <a:schemeClr val="accent4">
                        <a:lumMod val="50000"/>
                      </a:schemeClr>
                    </a:solidFill>
                  </a:tcPr>
                </a:tc>
                <a:tc>
                  <a:txBody>
                    <a:bodyPr/>
                    <a:lstStyle/>
                    <a:p>
                      <a:pPr algn="ctr" fontAlgn="ctr"/>
                      <a:r>
                        <a:rPr lang="tr-TR" sz="1000" b="1" u="none" strike="noStrike" dirty="0" smtClean="0">
                          <a:effectLst/>
                        </a:rPr>
                        <a:t>KARŞILANAN</a:t>
                      </a:r>
                    </a:p>
                    <a:p>
                      <a:pPr algn="ctr" fontAlgn="ctr"/>
                      <a:r>
                        <a:rPr lang="tr-TR" sz="1000" b="1" u="none" strike="noStrike" dirty="0" smtClean="0">
                          <a:effectLst/>
                        </a:rPr>
                        <a:t>BÜTÇE </a:t>
                      </a:r>
                      <a:endParaRPr lang="tr-TR" sz="1000" b="1" i="0" u="none" strike="noStrike" dirty="0">
                        <a:solidFill>
                          <a:srgbClr val="000000"/>
                        </a:solidFill>
                        <a:effectLst/>
                        <a:latin typeface="Calibri" panose="020F0502020204030204" pitchFamily="34" charset="0"/>
                      </a:endParaRPr>
                    </a:p>
                  </a:txBody>
                  <a:tcPr marL="8362" marR="8362" marT="8362" marB="0" anchor="ctr">
                    <a:solidFill>
                      <a:schemeClr val="accent4">
                        <a:lumMod val="50000"/>
                      </a:schemeClr>
                    </a:solidFill>
                  </a:tcPr>
                </a:tc>
                <a:tc>
                  <a:txBody>
                    <a:bodyPr/>
                    <a:lstStyle/>
                    <a:p>
                      <a:pPr algn="ctr" fontAlgn="ctr"/>
                      <a:r>
                        <a:rPr lang="tr-TR" sz="1000" b="1" u="none" strike="noStrike" dirty="0">
                          <a:effectLst/>
                        </a:rPr>
                        <a:t>KARŞILANAN TALEPLER</a:t>
                      </a:r>
                      <a:endParaRPr lang="tr-TR" sz="1000" b="1" i="0" u="none" strike="noStrike" dirty="0">
                        <a:solidFill>
                          <a:srgbClr val="000000"/>
                        </a:solidFill>
                        <a:effectLst/>
                        <a:latin typeface="Calibri" panose="020F0502020204030204" pitchFamily="34" charset="0"/>
                      </a:endParaRPr>
                    </a:p>
                  </a:txBody>
                  <a:tcPr marL="8362" marR="8362" marT="8362" marB="0" anchor="ctr">
                    <a:solidFill>
                      <a:schemeClr val="accent4">
                        <a:lumMod val="50000"/>
                      </a:schemeClr>
                    </a:solidFill>
                  </a:tcPr>
                </a:tc>
                <a:extLst>
                  <a:ext uri="{0D108BD9-81ED-4DB2-BD59-A6C34878D82A}">
                    <a16:rowId xmlns:a16="http://schemas.microsoft.com/office/drawing/2014/main" val="2605687753"/>
                  </a:ext>
                </a:extLst>
              </a:tr>
              <a:tr h="334461">
                <a:tc>
                  <a:txBody>
                    <a:bodyPr/>
                    <a:lstStyle/>
                    <a:p>
                      <a:pPr algn="ctr" fontAlgn="ctr"/>
                      <a:r>
                        <a:rPr lang="tr-TR" sz="1000" u="none" strike="noStrike" dirty="0">
                          <a:effectLst/>
                        </a:rPr>
                        <a:t>11</a:t>
                      </a:r>
                      <a:endParaRPr lang="tr-TR" sz="1000" b="0" i="0" u="none" strike="noStrike" dirty="0">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u="none" strike="noStrike" dirty="0">
                          <a:effectLst/>
                        </a:rPr>
                        <a:t>FİDAN DİKME</a:t>
                      </a:r>
                      <a:endParaRPr lang="tr-TR" sz="1000" b="0" i="0" u="none" strike="noStrike" dirty="0">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u="none" strike="noStrike">
                          <a:effectLst/>
                        </a:rPr>
                        <a:t>ÇOCUK HAKLARI TOPLULUĞU</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u="none" strike="noStrike" dirty="0">
                          <a:effectLst/>
                        </a:rPr>
                        <a:t>1.06.2023</a:t>
                      </a:r>
                      <a:endParaRPr lang="tr-TR" sz="1000" b="0" i="0" u="none" strike="noStrike" dirty="0">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u="none" strike="noStrike" dirty="0">
                          <a:effectLst/>
                        </a:rPr>
                        <a:t>1.06.2023</a:t>
                      </a:r>
                      <a:endParaRPr lang="tr-TR" sz="1000" b="0" i="0" u="none" strike="noStrike" dirty="0">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u="none" strike="noStrike" dirty="0">
                          <a:effectLst/>
                        </a:rPr>
                        <a:t>12:00:00</a:t>
                      </a:r>
                      <a:endParaRPr lang="tr-TR" sz="1000" b="0" i="0" u="none" strike="noStrike" dirty="0">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u="none" strike="noStrike" dirty="0">
                          <a:effectLst/>
                        </a:rPr>
                        <a:t>16:00:00</a:t>
                      </a:r>
                      <a:endParaRPr lang="tr-TR" sz="1000" b="0" i="0" u="none" strike="noStrike" dirty="0">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u="none" strike="noStrike" dirty="0">
                          <a:effectLst/>
                        </a:rPr>
                        <a:t>SİİRT ÖZEL HAREKAT ATIŞ POLİGONU</a:t>
                      </a:r>
                      <a:endParaRPr lang="tr-TR" sz="1000" b="0" i="0" u="none" strike="noStrike" dirty="0">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u="none" strike="noStrike" dirty="0">
                          <a:effectLst/>
                        </a:rPr>
                        <a:t>GEZİ</a:t>
                      </a:r>
                      <a:endParaRPr lang="tr-TR" sz="1000" b="0" i="0" u="none" strike="noStrike" dirty="0">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u="none" strike="noStrike" dirty="0">
                          <a:effectLst/>
                        </a:rPr>
                        <a:t> </a:t>
                      </a:r>
                      <a:endParaRPr lang="tr-TR" sz="1000" b="0" i="0" u="none" strike="noStrike" dirty="0">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u="none" strike="noStrike" dirty="0">
                          <a:effectLst/>
                        </a:rPr>
                        <a:t>45 KİŞİLİK ARAÇ</a:t>
                      </a:r>
                      <a:endParaRPr lang="tr-TR" sz="1000" b="0" i="0" u="none" strike="noStrike" dirty="0">
                        <a:solidFill>
                          <a:srgbClr val="000000"/>
                        </a:solidFill>
                        <a:effectLst/>
                        <a:latin typeface="Calibri" panose="020F0502020204030204" pitchFamily="34" charset="0"/>
                      </a:endParaRPr>
                    </a:p>
                  </a:txBody>
                  <a:tcPr marL="8362" marR="8362" marT="8362" marB="0" anchor="ctr"/>
                </a:tc>
                <a:extLst>
                  <a:ext uri="{0D108BD9-81ED-4DB2-BD59-A6C34878D82A}">
                    <a16:rowId xmlns:a16="http://schemas.microsoft.com/office/drawing/2014/main" val="2951197327"/>
                  </a:ext>
                </a:extLst>
              </a:tr>
              <a:tr h="334461">
                <a:tc>
                  <a:txBody>
                    <a:bodyPr/>
                    <a:lstStyle/>
                    <a:p>
                      <a:pPr algn="ctr" fontAlgn="ctr"/>
                      <a:r>
                        <a:rPr lang="tr-TR" sz="1000" b="0" u="none" strike="noStrike" dirty="0">
                          <a:solidFill>
                            <a:schemeClr val="tx1"/>
                          </a:solidFill>
                          <a:effectLst/>
                        </a:rPr>
                        <a:t>12</a:t>
                      </a:r>
                      <a:endParaRPr lang="tr-TR" sz="1000" b="0" i="0" u="none" strike="noStrike" dirty="0">
                        <a:solidFill>
                          <a:schemeClr val="tx1"/>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solidFill>
                            <a:schemeClr val="tx1"/>
                          </a:solidFill>
                          <a:effectLst/>
                        </a:rPr>
                        <a:t>HEMŞİRELİK ANT İÇME TÖRENİ</a:t>
                      </a:r>
                      <a:endParaRPr lang="tr-TR" sz="1000" b="0" i="0" u="none" strike="noStrike" dirty="0">
                        <a:solidFill>
                          <a:schemeClr val="tx1"/>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solidFill>
                            <a:schemeClr val="tx1"/>
                          </a:solidFill>
                          <a:effectLst/>
                        </a:rPr>
                        <a:t>GENÇ HEMŞİRELER TOPLULUĞU</a:t>
                      </a:r>
                      <a:endParaRPr lang="tr-TR" sz="1000" b="0" i="0" u="none" strike="noStrike" dirty="0">
                        <a:solidFill>
                          <a:schemeClr val="tx1"/>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solidFill>
                            <a:schemeClr val="tx1"/>
                          </a:solidFill>
                          <a:effectLst/>
                        </a:rPr>
                        <a:t>5.06.2023</a:t>
                      </a:r>
                      <a:endParaRPr lang="tr-TR" sz="1000" b="0" i="0" u="none" strike="noStrike" dirty="0">
                        <a:solidFill>
                          <a:schemeClr val="tx1"/>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solidFill>
                            <a:schemeClr val="tx1"/>
                          </a:solidFill>
                          <a:effectLst/>
                        </a:rPr>
                        <a:t>5.06.2023</a:t>
                      </a:r>
                      <a:endParaRPr lang="tr-TR" sz="1000" b="0" i="0" u="none" strike="noStrike" dirty="0">
                        <a:solidFill>
                          <a:schemeClr val="tx1"/>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solidFill>
                            <a:schemeClr val="tx1"/>
                          </a:solidFill>
                          <a:effectLst/>
                        </a:rPr>
                        <a:t>09:00:00</a:t>
                      </a:r>
                      <a:endParaRPr lang="tr-TR" sz="1000" b="0" i="0" u="none" strike="noStrike" dirty="0">
                        <a:solidFill>
                          <a:schemeClr val="tx1"/>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solidFill>
                            <a:schemeClr val="tx1"/>
                          </a:solidFill>
                          <a:effectLst/>
                        </a:rPr>
                        <a:t>17:00:00</a:t>
                      </a:r>
                      <a:endParaRPr lang="tr-TR" sz="1000" b="0" i="0" u="none" strike="noStrike" dirty="0">
                        <a:solidFill>
                          <a:schemeClr val="tx1"/>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solidFill>
                            <a:schemeClr val="tx1"/>
                          </a:solidFill>
                          <a:effectLst/>
                        </a:rPr>
                        <a:t>İLAHİYAT FAKÜLTESİ KONFERANS SALONU</a:t>
                      </a:r>
                      <a:endParaRPr lang="tr-TR" sz="1000" b="0" i="0" u="none" strike="noStrike" dirty="0">
                        <a:solidFill>
                          <a:schemeClr val="tx1"/>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solidFill>
                            <a:schemeClr val="tx1"/>
                          </a:solidFill>
                          <a:effectLst/>
                        </a:rPr>
                        <a:t> </a:t>
                      </a:r>
                      <a:endParaRPr lang="tr-TR" sz="1000" b="0" i="0" u="none" strike="noStrike" dirty="0">
                        <a:solidFill>
                          <a:schemeClr val="tx1"/>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solidFill>
                            <a:schemeClr val="tx1"/>
                          </a:solidFill>
                          <a:effectLst/>
                        </a:rPr>
                        <a:t> </a:t>
                      </a:r>
                      <a:endParaRPr lang="tr-TR" sz="1000" b="0" i="0" u="none" strike="noStrike" dirty="0">
                        <a:solidFill>
                          <a:schemeClr val="tx1"/>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solidFill>
                            <a:schemeClr val="tx1"/>
                          </a:solidFill>
                          <a:effectLst/>
                        </a:rPr>
                        <a:t> </a:t>
                      </a:r>
                      <a:endParaRPr lang="tr-TR" sz="1000" b="0" i="0" u="none" strike="noStrike" dirty="0">
                        <a:solidFill>
                          <a:schemeClr val="tx1"/>
                        </a:solidFill>
                        <a:effectLst/>
                        <a:latin typeface="Calibri" panose="020F0502020204030204" pitchFamily="34" charset="0"/>
                      </a:endParaRPr>
                    </a:p>
                  </a:txBody>
                  <a:tcPr marL="8362" marR="8362" marT="8362" marB="0" anchor="ctr">
                    <a:solidFill>
                      <a:schemeClr val="accent4">
                        <a:lumMod val="40000"/>
                        <a:lumOff val="60000"/>
                      </a:schemeClr>
                    </a:solidFill>
                  </a:tcPr>
                </a:tc>
                <a:extLst>
                  <a:ext uri="{0D108BD9-81ED-4DB2-BD59-A6C34878D82A}">
                    <a16:rowId xmlns:a16="http://schemas.microsoft.com/office/drawing/2014/main" val="1597212902"/>
                  </a:ext>
                </a:extLst>
              </a:tr>
              <a:tr h="449850">
                <a:tc>
                  <a:txBody>
                    <a:bodyPr/>
                    <a:lstStyle/>
                    <a:p>
                      <a:pPr algn="ctr" fontAlgn="ctr"/>
                      <a:r>
                        <a:rPr lang="tr-TR" sz="1000" u="none" strike="noStrike">
                          <a:effectLst/>
                        </a:rPr>
                        <a:t>13</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u="none" strike="noStrike">
                          <a:effectLst/>
                        </a:rPr>
                        <a:t>KALİTE BİLGİLENDİRME VE FARKINDALIK KONFERANSI</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u="none" strike="noStrike">
                          <a:effectLst/>
                        </a:rPr>
                        <a:t>KALİTE TOPLULUĞU</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u="none" strike="noStrike">
                          <a:effectLst/>
                        </a:rPr>
                        <a:t>12.06.2023</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u="none" strike="noStrike">
                          <a:effectLst/>
                        </a:rPr>
                        <a:t>12.06.2023</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u="none" strike="noStrike" dirty="0">
                          <a:effectLst/>
                        </a:rPr>
                        <a:t>10:00:00</a:t>
                      </a:r>
                      <a:endParaRPr lang="tr-TR" sz="1000" b="0" i="0" u="none" strike="noStrike" dirty="0">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u="none" strike="noStrike" dirty="0">
                          <a:effectLst/>
                        </a:rPr>
                        <a:t>16:00:00</a:t>
                      </a:r>
                      <a:endParaRPr lang="tr-TR" sz="1000" b="0" i="0" u="none" strike="noStrike" dirty="0">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u="none" strike="noStrike" dirty="0">
                          <a:effectLst/>
                        </a:rPr>
                        <a:t>İLAHİYAT FAKÜLTESİ KONFERANS SALONU</a:t>
                      </a:r>
                      <a:endParaRPr lang="tr-TR" sz="1000" b="0" i="0" u="none" strike="noStrike" dirty="0">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u="none" strike="noStrike" dirty="0">
                          <a:effectLst/>
                        </a:rPr>
                        <a:t>KONFERANS</a:t>
                      </a:r>
                      <a:endParaRPr lang="tr-TR" sz="1000" b="0" i="0" u="none" strike="noStrike" dirty="0">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u="none" strike="noStrike">
                          <a:effectLst/>
                        </a:rPr>
                        <a:t> ₺       1.919,00 </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u="none" strike="noStrike">
                          <a:effectLst/>
                        </a:rPr>
                        <a:t>GİDİŞ GELİŞ UÇAK BİLETİ VE 2 GÜN KONAKLAMA</a:t>
                      </a:r>
                      <a:endParaRPr lang="tr-TR" sz="1000" b="0" i="0" u="none" strike="noStrike">
                        <a:solidFill>
                          <a:srgbClr val="000000"/>
                        </a:solidFill>
                        <a:effectLst/>
                        <a:latin typeface="Calibri" panose="020F0502020204030204" pitchFamily="34" charset="0"/>
                      </a:endParaRPr>
                    </a:p>
                  </a:txBody>
                  <a:tcPr marL="8362" marR="8362" marT="8362" marB="0" anchor="ctr"/>
                </a:tc>
                <a:extLst>
                  <a:ext uri="{0D108BD9-81ED-4DB2-BD59-A6C34878D82A}">
                    <a16:rowId xmlns:a16="http://schemas.microsoft.com/office/drawing/2014/main" val="1084436139"/>
                  </a:ext>
                </a:extLst>
              </a:tr>
              <a:tr h="334461">
                <a:tc>
                  <a:txBody>
                    <a:bodyPr/>
                    <a:lstStyle/>
                    <a:p>
                      <a:pPr algn="ctr" fontAlgn="ctr"/>
                      <a:r>
                        <a:rPr lang="tr-TR" sz="1000" b="0" u="none" strike="noStrike" dirty="0">
                          <a:effectLst/>
                        </a:rPr>
                        <a:t>14</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KÜTÜPHANE ETKİNLİĞİ</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YAŞAM VE TARIM TOPLULUĞU</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14.06.2023</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14.06.2023</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10:00:00</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12:00:00</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KURTALAN</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 </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 </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 </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extLst>
                  <a:ext uri="{0D108BD9-81ED-4DB2-BD59-A6C34878D82A}">
                    <a16:rowId xmlns:a16="http://schemas.microsoft.com/office/drawing/2014/main" val="2432345180"/>
                  </a:ext>
                </a:extLst>
              </a:tr>
              <a:tr h="334461">
                <a:tc>
                  <a:txBody>
                    <a:bodyPr/>
                    <a:lstStyle/>
                    <a:p>
                      <a:pPr algn="ctr" fontAlgn="ctr"/>
                      <a:r>
                        <a:rPr lang="tr-TR" sz="1000" b="0" u="none" strike="noStrike">
                          <a:effectLst/>
                        </a:rPr>
                        <a:t>15</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GASTRONOMİ SÖYLEŞİLERİ</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GASTRO SANAT TOPLULUĞU</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13.06.2023</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13.06.2023</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22:00:00</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dirty="0">
                          <a:effectLst/>
                        </a:rPr>
                        <a:t>23:00:00</a:t>
                      </a:r>
                      <a:endParaRPr lang="tr-TR" sz="1000" b="0" i="0" u="none" strike="noStrike" dirty="0">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ONLİNE</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SÖYLEŞİ</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 </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dirty="0">
                          <a:effectLst/>
                        </a:rPr>
                        <a:t> </a:t>
                      </a:r>
                      <a:endParaRPr lang="tr-TR" sz="1000" b="0" i="0" u="none" strike="noStrike" dirty="0">
                        <a:solidFill>
                          <a:srgbClr val="000000"/>
                        </a:solidFill>
                        <a:effectLst/>
                        <a:latin typeface="Calibri" panose="020F0502020204030204" pitchFamily="34" charset="0"/>
                      </a:endParaRPr>
                    </a:p>
                  </a:txBody>
                  <a:tcPr marL="8362" marR="8362" marT="8362" marB="0" anchor="ctr"/>
                </a:tc>
                <a:extLst>
                  <a:ext uri="{0D108BD9-81ED-4DB2-BD59-A6C34878D82A}">
                    <a16:rowId xmlns:a16="http://schemas.microsoft.com/office/drawing/2014/main" val="2995556833"/>
                  </a:ext>
                </a:extLst>
              </a:tr>
              <a:tr h="891339">
                <a:tc>
                  <a:txBody>
                    <a:bodyPr/>
                    <a:lstStyle/>
                    <a:p>
                      <a:pPr algn="ctr" fontAlgn="ctr"/>
                      <a:r>
                        <a:rPr lang="tr-TR" sz="1000" b="0" u="none" strike="noStrike" dirty="0">
                          <a:effectLst/>
                        </a:rPr>
                        <a:t>16</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CUMHURİYETİN 100. YILINDA TÜRKİYE VE TÜRK DÜNYASI ULUSLARARASI SOSYAL BİLİMLER SEMPOZYUMU</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TARİH VE MEDENİYET TOPLULUĞU</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4.10.2023</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7.10.2023</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 </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 </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KEZER YERLEŞKESİ</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SEMPOZYUM</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 </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20 ADET AFİŞ</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extLst>
                  <a:ext uri="{0D108BD9-81ED-4DB2-BD59-A6C34878D82A}">
                    <a16:rowId xmlns:a16="http://schemas.microsoft.com/office/drawing/2014/main" val="498490245"/>
                  </a:ext>
                </a:extLst>
              </a:tr>
              <a:tr h="334461">
                <a:tc>
                  <a:txBody>
                    <a:bodyPr/>
                    <a:lstStyle/>
                    <a:p>
                      <a:pPr algn="ctr" fontAlgn="ctr"/>
                      <a:r>
                        <a:rPr lang="tr-TR" sz="1000" b="0" u="none" strike="noStrike">
                          <a:effectLst/>
                        </a:rPr>
                        <a:t>17</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TANITIM STANDI</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KIZILAY TOPLULUĞU</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9.10.2023</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10.10.2023</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08:00:00</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17:00:00</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KEZER YERLEŞKESİ</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dirty="0">
                          <a:effectLst/>
                        </a:rPr>
                        <a:t>STANT</a:t>
                      </a:r>
                      <a:endParaRPr lang="tr-TR" sz="1000" b="0" i="0" u="none" strike="noStrike" dirty="0">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 </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50 ADET AFİŞ</a:t>
                      </a:r>
                      <a:endParaRPr lang="tr-TR" sz="1000" b="0" i="0" u="none" strike="noStrike">
                        <a:solidFill>
                          <a:srgbClr val="000000"/>
                        </a:solidFill>
                        <a:effectLst/>
                        <a:latin typeface="Calibri" panose="020F0502020204030204" pitchFamily="34" charset="0"/>
                      </a:endParaRPr>
                    </a:p>
                  </a:txBody>
                  <a:tcPr marL="8362" marR="8362" marT="8362" marB="0" anchor="ctr"/>
                </a:tc>
                <a:extLst>
                  <a:ext uri="{0D108BD9-81ED-4DB2-BD59-A6C34878D82A}">
                    <a16:rowId xmlns:a16="http://schemas.microsoft.com/office/drawing/2014/main" val="3241403566"/>
                  </a:ext>
                </a:extLst>
              </a:tr>
              <a:tr h="334461">
                <a:tc>
                  <a:txBody>
                    <a:bodyPr/>
                    <a:lstStyle/>
                    <a:p>
                      <a:pPr algn="ctr" fontAlgn="ctr"/>
                      <a:r>
                        <a:rPr lang="tr-TR" sz="1000" b="0" u="none" strike="noStrike" dirty="0">
                          <a:effectLst/>
                        </a:rPr>
                        <a:t>18</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TANITIM STANDI</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VATAN SEVDALILARI TOPLULUĞU</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10.10.2023</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11.10.2023</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10:00:00</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16:00:00</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KEZER YERLEŞKESİ</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STANT</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 </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1 STAND MASASI 4 SANDALYE</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extLst>
                  <a:ext uri="{0D108BD9-81ED-4DB2-BD59-A6C34878D82A}">
                    <a16:rowId xmlns:a16="http://schemas.microsoft.com/office/drawing/2014/main" val="2707102683"/>
                  </a:ext>
                </a:extLst>
              </a:tr>
              <a:tr h="334461">
                <a:tc>
                  <a:txBody>
                    <a:bodyPr/>
                    <a:lstStyle/>
                    <a:p>
                      <a:pPr algn="ctr" fontAlgn="ctr"/>
                      <a:r>
                        <a:rPr lang="tr-TR" sz="1000" b="0" u="none" strike="noStrike">
                          <a:effectLst/>
                        </a:rPr>
                        <a:t>19</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BASIN AÇIKLAMASI</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DAKİK TOPLULUĞU</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20.10.2023</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20.10.2023</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 </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 </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KEZER YERLEŞKESİ CAMİİ ÖNÜ</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a:effectLst/>
                        </a:rPr>
                        <a:t>BASIN AÇIKLAMASI</a:t>
                      </a:r>
                      <a:endParaRPr lang="tr-TR" sz="1000" b="0" i="0" u="none" strike="noStrike">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dirty="0">
                          <a:effectLst/>
                        </a:rPr>
                        <a:t> </a:t>
                      </a:r>
                      <a:endParaRPr lang="tr-TR" sz="1000" b="0" i="0" u="none" strike="noStrike" dirty="0">
                        <a:solidFill>
                          <a:srgbClr val="000000"/>
                        </a:solidFill>
                        <a:effectLst/>
                        <a:latin typeface="Calibri" panose="020F0502020204030204" pitchFamily="34" charset="0"/>
                      </a:endParaRPr>
                    </a:p>
                  </a:txBody>
                  <a:tcPr marL="8362" marR="8362" marT="8362" marB="0" anchor="ctr"/>
                </a:tc>
                <a:tc>
                  <a:txBody>
                    <a:bodyPr/>
                    <a:lstStyle/>
                    <a:p>
                      <a:pPr algn="ctr" fontAlgn="ctr"/>
                      <a:r>
                        <a:rPr lang="tr-TR" sz="1000" b="0" u="none" strike="noStrike" dirty="0">
                          <a:effectLst/>
                        </a:rPr>
                        <a:t> </a:t>
                      </a:r>
                      <a:endParaRPr lang="tr-TR" sz="1000" b="0" i="0" u="none" strike="noStrike" dirty="0">
                        <a:solidFill>
                          <a:srgbClr val="000000"/>
                        </a:solidFill>
                        <a:effectLst/>
                        <a:latin typeface="Calibri" panose="020F0502020204030204" pitchFamily="34" charset="0"/>
                      </a:endParaRPr>
                    </a:p>
                  </a:txBody>
                  <a:tcPr marL="8362" marR="8362" marT="8362" marB="0" anchor="ctr"/>
                </a:tc>
                <a:extLst>
                  <a:ext uri="{0D108BD9-81ED-4DB2-BD59-A6C34878D82A}">
                    <a16:rowId xmlns:a16="http://schemas.microsoft.com/office/drawing/2014/main" val="3629113230"/>
                  </a:ext>
                </a:extLst>
              </a:tr>
              <a:tr h="334461">
                <a:tc>
                  <a:txBody>
                    <a:bodyPr/>
                    <a:lstStyle/>
                    <a:p>
                      <a:pPr algn="ctr" fontAlgn="ctr"/>
                      <a:r>
                        <a:rPr lang="tr-TR" sz="1000" b="0" u="none" strike="noStrike" dirty="0">
                          <a:effectLst/>
                        </a:rPr>
                        <a:t>20</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KUDÜS</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BACIYAN-I ANADOLU TOPLULUĞU</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25.10.2023</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25.10.2023</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13:30:00</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15:00:00</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İLAHİYAT FAKÜLTESİ KONFERANS SALONU</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 </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tr-TR" sz="1000" b="0" u="none" strike="noStrike" dirty="0">
                          <a:effectLst/>
                        </a:rPr>
                        <a:t> </a:t>
                      </a:r>
                      <a:endParaRPr lang="tr-TR"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tc>
                  <a:txBody>
                    <a:bodyPr/>
                    <a:lstStyle/>
                    <a:p>
                      <a:pPr algn="ctr" fontAlgn="ctr"/>
                      <a:r>
                        <a:rPr lang="da-DK" sz="1000" b="0" u="none" strike="noStrike" dirty="0">
                          <a:effectLst/>
                        </a:rPr>
                        <a:t>10 ADET AFİŞ, 50 ADET SU</a:t>
                      </a:r>
                      <a:endParaRPr lang="da-DK" sz="1000" b="0" i="0" u="none" strike="noStrike" dirty="0">
                        <a:solidFill>
                          <a:srgbClr val="000000"/>
                        </a:solidFill>
                        <a:effectLst/>
                        <a:latin typeface="Calibri" panose="020F0502020204030204" pitchFamily="34" charset="0"/>
                      </a:endParaRPr>
                    </a:p>
                  </a:txBody>
                  <a:tcPr marL="8362" marR="8362" marT="8362" marB="0" anchor="ctr">
                    <a:solidFill>
                      <a:schemeClr val="accent4">
                        <a:lumMod val="40000"/>
                        <a:lumOff val="60000"/>
                      </a:schemeClr>
                    </a:solidFill>
                  </a:tcPr>
                </a:tc>
                <a:extLst>
                  <a:ext uri="{0D108BD9-81ED-4DB2-BD59-A6C34878D82A}">
                    <a16:rowId xmlns:a16="http://schemas.microsoft.com/office/drawing/2014/main" val="1309921955"/>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764627" y="144409"/>
            <a:ext cx="10515600" cy="875094"/>
          </a:xfrm>
        </p:spPr>
        <p:txBody>
          <a:bodyPr>
            <a:normAutofit/>
          </a:bodyPr>
          <a:lstStyle/>
          <a:p>
            <a:r>
              <a:rPr lang="tr-TR" sz="2800" b="1" dirty="0" smtClean="0"/>
              <a:t>    </a:t>
            </a:r>
            <a:br>
              <a:rPr lang="tr-TR" sz="2800" b="1" dirty="0" smtClean="0"/>
            </a:br>
            <a:r>
              <a:rPr lang="tr-TR" sz="2800" b="1" dirty="0" smtClean="0"/>
              <a:t>        Sosyal ve Kültürel Etkinlikler</a:t>
            </a:r>
            <a:endParaRPr lang="tr-TR" sz="2800" b="1" dirty="0"/>
          </a:p>
        </p:txBody>
      </p:sp>
      <p:graphicFrame>
        <p:nvGraphicFramePr>
          <p:cNvPr id="5" name="Tablo 4"/>
          <p:cNvGraphicFramePr>
            <a:graphicFrameLocks noGrp="1"/>
          </p:cNvGraphicFramePr>
          <p:nvPr>
            <p:extLst>
              <p:ext uri="{D42A27DB-BD31-4B8C-83A1-F6EECF244321}">
                <p14:modId xmlns:p14="http://schemas.microsoft.com/office/powerpoint/2010/main" val="3562798645"/>
              </p:ext>
            </p:extLst>
          </p:nvPr>
        </p:nvGraphicFramePr>
        <p:xfrm>
          <a:off x="1405964" y="1111252"/>
          <a:ext cx="8500035" cy="4870450"/>
        </p:xfrm>
        <a:graphic>
          <a:graphicData uri="http://schemas.openxmlformats.org/drawingml/2006/table">
            <a:tbl>
              <a:tblPr>
                <a:tableStyleId>{5C22544A-7EE6-4342-B048-85BDC9FD1C3A}</a:tableStyleId>
              </a:tblPr>
              <a:tblGrid>
                <a:gridCol w="315400">
                  <a:extLst>
                    <a:ext uri="{9D8B030D-6E8A-4147-A177-3AD203B41FA5}">
                      <a16:colId xmlns:a16="http://schemas.microsoft.com/office/drawing/2014/main" val="258071570"/>
                    </a:ext>
                  </a:extLst>
                </a:gridCol>
                <a:gridCol w="1145954">
                  <a:extLst>
                    <a:ext uri="{9D8B030D-6E8A-4147-A177-3AD203B41FA5}">
                      <a16:colId xmlns:a16="http://schemas.microsoft.com/office/drawing/2014/main" val="2110180376"/>
                    </a:ext>
                  </a:extLst>
                </a:gridCol>
                <a:gridCol w="1145954">
                  <a:extLst>
                    <a:ext uri="{9D8B030D-6E8A-4147-A177-3AD203B41FA5}">
                      <a16:colId xmlns:a16="http://schemas.microsoft.com/office/drawing/2014/main" val="4118695538"/>
                    </a:ext>
                  </a:extLst>
                </a:gridCol>
                <a:gridCol w="591376">
                  <a:extLst>
                    <a:ext uri="{9D8B030D-6E8A-4147-A177-3AD203B41FA5}">
                      <a16:colId xmlns:a16="http://schemas.microsoft.com/office/drawing/2014/main" val="3039337394"/>
                    </a:ext>
                  </a:extLst>
                </a:gridCol>
                <a:gridCol w="591376">
                  <a:extLst>
                    <a:ext uri="{9D8B030D-6E8A-4147-A177-3AD203B41FA5}">
                      <a16:colId xmlns:a16="http://schemas.microsoft.com/office/drawing/2014/main" val="2771712662"/>
                    </a:ext>
                  </a:extLst>
                </a:gridCol>
                <a:gridCol w="536180">
                  <a:extLst>
                    <a:ext uri="{9D8B030D-6E8A-4147-A177-3AD203B41FA5}">
                      <a16:colId xmlns:a16="http://schemas.microsoft.com/office/drawing/2014/main" val="401420679"/>
                    </a:ext>
                  </a:extLst>
                </a:gridCol>
                <a:gridCol w="536180">
                  <a:extLst>
                    <a:ext uri="{9D8B030D-6E8A-4147-A177-3AD203B41FA5}">
                      <a16:colId xmlns:a16="http://schemas.microsoft.com/office/drawing/2014/main" val="659285266"/>
                    </a:ext>
                  </a:extLst>
                </a:gridCol>
                <a:gridCol w="1387760">
                  <a:extLst>
                    <a:ext uri="{9D8B030D-6E8A-4147-A177-3AD203B41FA5}">
                      <a16:colId xmlns:a16="http://schemas.microsoft.com/office/drawing/2014/main" val="784499273"/>
                    </a:ext>
                  </a:extLst>
                </a:gridCol>
                <a:gridCol w="662341">
                  <a:extLst>
                    <a:ext uri="{9D8B030D-6E8A-4147-A177-3AD203B41FA5}">
                      <a16:colId xmlns:a16="http://schemas.microsoft.com/office/drawing/2014/main" val="3548278110"/>
                    </a:ext>
                  </a:extLst>
                </a:gridCol>
                <a:gridCol w="714907">
                  <a:extLst>
                    <a:ext uri="{9D8B030D-6E8A-4147-A177-3AD203B41FA5}">
                      <a16:colId xmlns:a16="http://schemas.microsoft.com/office/drawing/2014/main" val="2183528478"/>
                    </a:ext>
                  </a:extLst>
                </a:gridCol>
                <a:gridCol w="872607">
                  <a:extLst>
                    <a:ext uri="{9D8B030D-6E8A-4147-A177-3AD203B41FA5}">
                      <a16:colId xmlns:a16="http://schemas.microsoft.com/office/drawing/2014/main" val="2786198476"/>
                    </a:ext>
                  </a:extLst>
                </a:gridCol>
              </a:tblGrid>
              <a:tr h="316983">
                <a:tc>
                  <a:txBody>
                    <a:bodyPr/>
                    <a:lstStyle/>
                    <a:p>
                      <a:pPr algn="ctr" fontAlgn="ctr"/>
                      <a:r>
                        <a:rPr lang="tr-TR" sz="800" b="1" u="none" strike="noStrike" dirty="0">
                          <a:effectLst/>
                        </a:rPr>
                        <a:t>SIRA NO</a:t>
                      </a:r>
                      <a:endParaRPr lang="tr-TR" sz="800" b="1" i="0" u="none" strike="noStrike" dirty="0">
                        <a:solidFill>
                          <a:srgbClr val="000000"/>
                        </a:solidFill>
                        <a:effectLst/>
                        <a:latin typeface="Calibri" panose="020F0502020204030204" pitchFamily="34" charset="0"/>
                      </a:endParaRPr>
                    </a:p>
                  </a:txBody>
                  <a:tcPr marL="7080" marR="7080" marT="7080" marB="0" anchor="ctr">
                    <a:solidFill>
                      <a:schemeClr val="accent4">
                        <a:lumMod val="50000"/>
                      </a:schemeClr>
                    </a:solidFill>
                  </a:tcPr>
                </a:tc>
                <a:tc>
                  <a:txBody>
                    <a:bodyPr/>
                    <a:lstStyle/>
                    <a:p>
                      <a:pPr algn="ctr" fontAlgn="ctr"/>
                      <a:r>
                        <a:rPr lang="tr-TR" sz="800" b="1" u="none" strike="noStrike" dirty="0">
                          <a:effectLst/>
                        </a:rPr>
                        <a:t>ETKİNLİK ADI</a:t>
                      </a:r>
                      <a:endParaRPr lang="tr-TR" sz="800" b="1" i="0" u="none" strike="noStrike" dirty="0">
                        <a:solidFill>
                          <a:srgbClr val="000000"/>
                        </a:solidFill>
                        <a:effectLst/>
                        <a:latin typeface="Calibri" panose="020F0502020204030204" pitchFamily="34" charset="0"/>
                      </a:endParaRPr>
                    </a:p>
                  </a:txBody>
                  <a:tcPr marL="7080" marR="7080" marT="7080" marB="0" anchor="ctr">
                    <a:solidFill>
                      <a:schemeClr val="accent4">
                        <a:lumMod val="50000"/>
                      </a:schemeClr>
                    </a:solidFill>
                  </a:tcPr>
                </a:tc>
                <a:tc>
                  <a:txBody>
                    <a:bodyPr/>
                    <a:lstStyle/>
                    <a:p>
                      <a:pPr algn="ctr" fontAlgn="ctr"/>
                      <a:r>
                        <a:rPr lang="tr-TR" sz="800" b="1" u="none" strike="noStrike" dirty="0">
                          <a:effectLst/>
                        </a:rPr>
                        <a:t>DÜZENLEYEN TOPLULUK</a:t>
                      </a:r>
                      <a:endParaRPr lang="tr-TR" sz="800" b="1" i="0" u="none" strike="noStrike" dirty="0">
                        <a:solidFill>
                          <a:srgbClr val="000000"/>
                        </a:solidFill>
                        <a:effectLst/>
                        <a:latin typeface="Calibri" panose="020F0502020204030204" pitchFamily="34" charset="0"/>
                      </a:endParaRPr>
                    </a:p>
                  </a:txBody>
                  <a:tcPr marL="7080" marR="7080" marT="7080" marB="0" anchor="ctr">
                    <a:solidFill>
                      <a:schemeClr val="accent4">
                        <a:lumMod val="50000"/>
                      </a:schemeClr>
                    </a:solidFill>
                  </a:tcPr>
                </a:tc>
                <a:tc>
                  <a:txBody>
                    <a:bodyPr/>
                    <a:lstStyle/>
                    <a:p>
                      <a:pPr algn="ctr" fontAlgn="ctr"/>
                      <a:r>
                        <a:rPr lang="tr-TR" sz="800" b="1" u="none" strike="noStrike" dirty="0">
                          <a:effectLst/>
                        </a:rPr>
                        <a:t>BAŞLAMA TARİHİ</a:t>
                      </a:r>
                      <a:endParaRPr lang="tr-TR" sz="800" b="1" i="0" u="none" strike="noStrike" dirty="0">
                        <a:solidFill>
                          <a:srgbClr val="000000"/>
                        </a:solidFill>
                        <a:effectLst/>
                        <a:latin typeface="Calibri" panose="020F0502020204030204" pitchFamily="34" charset="0"/>
                      </a:endParaRPr>
                    </a:p>
                  </a:txBody>
                  <a:tcPr marL="7080" marR="7080" marT="7080" marB="0" anchor="ctr">
                    <a:solidFill>
                      <a:schemeClr val="accent4">
                        <a:lumMod val="50000"/>
                      </a:schemeClr>
                    </a:solidFill>
                  </a:tcPr>
                </a:tc>
                <a:tc>
                  <a:txBody>
                    <a:bodyPr/>
                    <a:lstStyle/>
                    <a:p>
                      <a:pPr algn="ctr" fontAlgn="ctr"/>
                      <a:r>
                        <a:rPr lang="tr-TR" sz="800" b="1" u="none" strike="noStrike" dirty="0">
                          <a:effectLst/>
                        </a:rPr>
                        <a:t>BİTİŞ SAATİ</a:t>
                      </a:r>
                      <a:endParaRPr lang="tr-TR" sz="800" b="1" i="0" u="none" strike="noStrike" dirty="0">
                        <a:solidFill>
                          <a:srgbClr val="000000"/>
                        </a:solidFill>
                        <a:effectLst/>
                        <a:latin typeface="Calibri" panose="020F0502020204030204" pitchFamily="34" charset="0"/>
                      </a:endParaRPr>
                    </a:p>
                  </a:txBody>
                  <a:tcPr marL="7080" marR="7080" marT="7080" marB="0" anchor="ctr">
                    <a:solidFill>
                      <a:schemeClr val="accent4">
                        <a:lumMod val="50000"/>
                      </a:schemeClr>
                    </a:solidFill>
                  </a:tcPr>
                </a:tc>
                <a:tc>
                  <a:txBody>
                    <a:bodyPr/>
                    <a:lstStyle/>
                    <a:p>
                      <a:pPr algn="ctr" fontAlgn="ctr"/>
                      <a:r>
                        <a:rPr lang="tr-TR" sz="800" b="1" u="none" strike="noStrike" dirty="0">
                          <a:effectLst/>
                        </a:rPr>
                        <a:t>BAŞLAMA SAATİ</a:t>
                      </a:r>
                      <a:endParaRPr lang="tr-TR" sz="800" b="1" i="0" u="none" strike="noStrike" dirty="0">
                        <a:solidFill>
                          <a:srgbClr val="000000"/>
                        </a:solidFill>
                        <a:effectLst/>
                        <a:latin typeface="Calibri" panose="020F0502020204030204" pitchFamily="34" charset="0"/>
                      </a:endParaRPr>
                    </a:p>
                  </a:txBody>
                  <a:tcPr marL="7080" marR="7080" marT="7080" marB="0" anchor="ctr">
                    <a:solidFill>
                      <a:schemeClr val="accent4">
                        <a:lumMod val="50000"/>
                      </a:schemeClr>
                    </a:solidFill>
                  </a:tcPr>
                </a:tc>
                <a:tc>
                  <a:txBody>
                    <a:bodyPr/>
                    <a:lstStyle/>
                    <a:p>
                      <a:pPr algn="ctr" fontAlgn="ctr"/>
                      <a:r>
                        <a:rPr lang="tr-TR" sz="800" b="1" u="none" strike="noStrike" dirty="0">
                          <a:effectLst/>
                        </a:rPr>
                        <a:t>BİTİŞ SAATİ</a:t>
                      </a:r>
                      <a:endParaRPr lang="tr-TR" sz="800" b="1" i="0" u="none" strike="noStrike" dirty="0">
                        <a:solidFill>
                          <a:srgbClr val="000000"/>
                        </a:solidFill>
                        <a:effectLst/>
                        <a:latin typeface="Calibri" panose="020F0502020204030204" pitchFamily="34" charset="0"/>
                      </a:endParaRPr>
                    </a:p>
                  </a:txBody>
                  <a:tcPr marL="7080" marR="7080" marT="7080" marB="0" anchor="ctr">
                    <a:solidFill>
                      <a:schemeClr val="accent4">
                        <a:lumMod val="50000"/>
                      </a:schemeClr>
                    </a:solidFill>
                  </a:tcPr>
                </a:tc>
                <a:tc>
                  <a:txBody>
                    <a:bodyPr/>
                    <a:lstStyle/>
                    <a:p>
                      <a:pPr algn="ctr" fontAlgn="ctr"/>
                      <a:r>
                        <a:rPr lang="tr-TR" sz="800" b="1" u="none" strike="noStrike" dirty="0">
                          <a:effectLst/>
                        </a:rPr>
                        <a:t>E. YERİ</a:t>
                      </a:r>
                      <a:endParaRPr lang="tr-TR" sz="800" b="1" i="0" u="none" strike="noStrike" dirty="0">
                        <a:solidFill>
                          <a:srgbClr val="000000"/>
                        </a:solidFill>
                        <a:effectLst/>
                        <a:latin typeface="Calibri" panose="020F0502020204030204" pitchFamily="34" charset="0"/>
                      </a:endParaRPr>
                    </a:p>
                  </a:txBody>
                  <a:tcPr marL="7080" marR="7080" marT="7080" marB="0" anchor="ctr">
                    <a:solidFill>
                      <a:schemeClr val="accent4">
                        <a:lumMod val="50000"/>
                      </a:schemeClr>
                    </a:solidFill>
                  </a:tcPr>
                </a:tc>
                <a:tc>
                  <a:txBody>
                    <a:bodyPr/>
                    <a:lstStyle/>
                    <a:p>
                      <a:pPr algn="ctr" fontAlgn="ctr"/>
                      <a:r>
                        <a:rPr lang="tr-TR" sz="800" b="1" u="none" strike="noStrike" dirty="0">
                          <a:effectLst/>
                        </a:rPr>
                        <a:t>E. TÜRÜ</a:t>
                      </a:r>
                      <a:endParaRPr lang="tr-TR" sz="800" b="1" i="0" u="none" strike="noStrike" dirty="0">
                        <a:solidFill>
                          <a:srgbClr val="000000"/>
                        </a:solidFill>
                        <a:effectLst/>
                        <a:latin typeface="Calibri" panose="020F0502020204030204" pitchFamily="34" charset="0"/>
                      </a:endParaRPr>
                    </a:p>
                  </a:txBody>
                  <a:tcPr marL="7080" marR="7080" marT="7080" marB="0" anchor="ctr">
                    <a:solidFill>
                      <a:schemeClr val="accent4">
                        <a:lumMod val="50000"/>
                      </a:schemeClr>
                    </a:solidFill>
                  </a:tcPr>
                </a:tc>
                <a:tc>
                  <a:txBody>
                    <a:bodyPr/>
                    <a:lstStyle/>
                    <a:p>
                      <a:pPr algn="ctr" fontAlgn="ctr"/>
                      <a:r>
                        <a:rPr lang="tr-TR" sz="800" b="1" u="none" strike="noStrike" dirty="0" smtClean="0">
                          <a:effectLst/>
                        </a:rPr>
                        <a:t>KARŞILANAN</a:t>
                      </a:r>
                    </a:p>
                    <a:p>
                      <a:pPr algn="ctr" fontAlgn="ctr"/>
                      <a:r>
                        <a:rPr lang="tr-TR" sz="800" b="1" u="none" strike="noStrike" dirty="0" smtClean="0">
                          <a:effectLst/>
                        </a:rPr>
                        <a:t>BÜTÇE </a:t>
                      </a:r>
                      <a:endParaRPr lang="tr-TR" sz="800" b="1" i="0" u="none" strike="noStrike" dirty="0">
                        <a:solidFill>
                          <a:srgbClr val="000000"/>
                        </a:solidFill>
                        <a:effectLst/>
                        <a:latin typeface="Calibri" panose="020F0502020204030204" pitchFamily="34" charset="0"/>
                      </a:endParaRPr>
                    </a:p>
                  </a:txBody>
                  <a:tcPr marL="7080" marR="7080" marT="7080" marB="0" anchor="ctr">
                    <a:solidFill>
                      <a:schemeClr val="accent4">
                        <a:lumMod val="50000"/>
                      </a:schemeClr>
                    </a:solidFill>
                  </a:tcPr>
                </a:tc>
                <a:tc>
                  <a:txBody>
                    <a:bodyPr/>
                    <a:lstStyle/>
                    <a:p>
                      <a:pPr algn="ctr" fontAlgn="ctr"/>
                      <a:r>
                        <a:rPr lang="tr-TR" sz="800" b="1" u="none" strike="noStrike" dirty="0">
                          <a:effectLst/>
                        </a:rPr>
                        <a:t>KARŞILANAN TALEPLER</a:t>
                      </a:r>
                      <a:endParaRPr lang="tr-TR" sz="800" b="1" i="0" u="none" strike="noStrike" dirty="0">
                        <a:solidFill>
                          <a:srgbClr val="000000"/>
                        </a:solidFill>
                        <a:effectLst/>
                        <a:latin typeface="Calibri" panose="020F0502020204030204" pitchFamily="34" charset="0"/>
                      </a:endParaRPr>
                    </a:p>
                  </a:txBody>
                  <a:tcPr marL="7080" marR="7080" marT="7080" marB="0" anchor="ctr">
                    <a:solidFill>
                      <a:schemeClr val="accent4">
                        <a:lumMod val="50000"/>
                      </a:schemeClr>
                    </a:solidFill>
                  </a:tcPr>
                </a:tc>
                <a:extLst>
                  <a:ext uri="{0D108BD9-81ED-4DB2-BD59-A6C34878D82A}">
                    <a16:rowId xmlns:a16="http://schemas.microsoft.com/office/drawing/2014/main" val="1149009137"/>
                  </a:ext>
                </a:extLst>
              </a:tr>
              <a:tr h="316983">
                <a:tc>
                  <a:txBody>
                    <a:bodyPr/>
                    <a:lstStyle/>
                    <a:p>
                      <a:pPr algn="ctr" fontAlgn="ctr"/>
                      <a:r>
                        <a:rPr lang="tr-TR" sz="800" u="none" strike="noStrike">
                          <a:effectLst/>
                        </a:rPr>
                        <a:t>21</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dirty="0">
                          <a:effectLst/>
                        </a:rPr>
                        <a:t>ÜYE ALIMI</a:t>
                      </a:r>
                      <a:endParaRPr lang="tr-TR" sz="800" b="0" i="0" u="none" strike="noStrike" dirty="0">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dirty="0">
                          <a:effectLst/>
                        </a:rPr>
                        <a:t>GENÇ HEMŞİRELER TOPLULUĞU</a:t>
                      </a:r>
                      <a:endParaRPr lang="tr-TR" sz="800" b="0" i="0" u="none" strike="noStrike" dirty="0">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dirty="0">
                          <a:effectLst/>
                        </a:rPr>
                        <a:t>25.10.2023</a:t>
                      </a:r>
                      <a:endParaRPr lang="tr-TR" sz="800" b="0" i="0" u="none" strike="noStrike" dirty="0">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dirty="0">
                          <a:effectLst/>
                        </a:rPr>
                        <a:t>27.10.2023</a:t>
                      </a:r>
                      <a:endParaRPr lang="tr-TR" sz="800" b="0" i="0" u="none" strike="noStrike" dirty="0">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dirty="0">
                          <a:effectLst/>
                        </a:rPr>
                        <a:t> </a:t>
                      </a:r>
                      <a:endParaRPr lang="tr-TR" sz="800" b="0" i="0" u="none" strike="noStrike" dirty="0">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dirty="0">
                          <a:effectLst/>
                        </a:rPr>
                        <a:t> </a:t>
                      </a:r>
                      <a:endParaRPr lang="tr-TR" sz="800" b="0" i="0" u="none" strike="noStrike" dirty="0">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dirty="0">
                          <a:effectLst/>
                        </a:rPr>
                        <a:t>SAĞLIK BİLİMLERİ FAKÜLTESİ KANTİNİNDE</a:t>
                      </a:r>
                      <a:endParaRPr lang="tr-TR" sz="800" b="0" i="0" u="none" strike="noStrike" dirty="0">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dirty="0">
                          <a:effectLst/>
                        </a:rPr>
                        <a:t>TANITIM STANDI</a:t>
                      </a:r>
                      <a:endParaRPr lang="tr-TR" sz="800" b="0" i="0" u="none" strike="noStrike" dirty="0">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 </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 </a:t>
                      </a:r>
                      <a:endParaRPr lang="tr-TR" sz="800" b="0" i="0" u="none" strike="noStrike">
                        <a:solidFill>
                          <a:srgbClr val="000000"/>
                        </a:solidFill>
                        <a:effectLst/>
                        <a:latin typeface="Calibri" panose="020F0502020204030204" pitchFamily="34" charset="0"/>
                      </a:endParaRPr>
                    </a:p>
                  </a:txBody>
                  <a:tcPr marL="7080" marR="7080" marT="7080" marB="0" anchor="ctr"/>
                </a:tc>
                <a:extLst>
                  <a:ext uri="{0D108BD9-81ED-4DB2-BD59-A6C34878D82A}">
                    <a16:rowId xmlns:a16="http://schemas.microsoft.com/office/drawing/2014/main" val="232318309"/>
                  </a:ext>
                </a:extLst>
              </a:tr>
              <a:tr h="426343">
                <a:tc>
                  <a:txBody>
                    <a:bodyPr/>
                    <a:lstStyle/>
                    <a:p>
                      <a:pPr algn="ctr" fontAlgn="ctr"/>
                      <a:r>
                        <a:rPr lang="tr-TR" sz="800" u="none" strike="noStrike" dirty="0">
                          <a:effectLst/>
                        </a:rPr>
                        <a:t>22</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TANITIM STANDI</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BEŞİKTAŞ UNİTY TOPLULUĞU</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25.10.2023</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27.10.2023</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 </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 </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EĞİTİM FAKÜLTESİ FEN EDEBİYAT FAKÜLTESİ YEMEKHANE GİRİŞİİ</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TANITIM STANDI</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 </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 </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extLst>
                  <a:ext uri="{0D108BD9-81ED-4DB2-BD59-A6C34878D82A}">
                    <a16:rowId xmlns:a16="http://schemas.microsoft.com/office/drawing/2014/main" val="581292557"/>
                  </a:ext>
                </a:extLst>
              </a:tr>
              <a:tr h="316983">
                <a:tc>
                  <a:txBody>
                    <a:bodyPr/>
                    <a:lstStyle/>
                    <a:p>
                      <a:pPr algn="ctr" fontAlgn="ctr"/>
                      <a:r>
                        <a:rPr lang="tr-TR" sz="800" u="none" strike="noStrike">
                          <a:effectLst/>
                        </a:rPr>
                        <a:t>23</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TANITIM STANDI </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E-SPOR TOPLULUĞU</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25.10.2023</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27.10.2023</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 </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 </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KEZER YERLEŞKESİ</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TANITIM STANDI</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 </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5 ADET AFİŞ</a:t>
                      </a:r>
                      <a:endParaRPr lang="tr-TR" sz="800" b="0" i="0" u="none" strike="noStrike">
                        <a:solidFill>
                          <a:srgbClr val="000000"/>
                        </a:solidFill>
                        <a:effectLst/>
                        <a:latin typeface="Calibri" panose="020F0502020204030204" pitchFamily="34" charset="0"/>
                      </a:endParaRPr>
                    </a:p>
                  </a:txBody>
                  <a:tcPr marL="7080" marR="7080" marT="7080" marB="0" anchor="ctr"/>
                </a:tc>
                <a:extLst>
                  <a:ext uri="{0D108BD9-81ED-4DB2-BD59-A6C34878D82A}">
                    <a16:rowId xmlns:a16="http://schemas.microsoft.com/office/drawing/2014/main" val="740742494"/>
                  </a:ext>
                </a:extLst>
              </a:tr>
              <a:tr h="316983">
                <a:tc>
                  <a:txBody>
                    <a:bodyPr/>
                    <a:lstStyle/>
                    <a:p>
                      <a:pPr algn="ctr" fontAlgn="ctr"/>
                      <a:r>
                        <a:rPr lang="tr-TR" sz="800" u="none" strike="noStrike" dirty="0">
                          <a:effectLst/>
                        </a:rPr>
                        <a:t>24</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ŞEHİRCİLİK SÖYLEŞİLERİ</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GENÇ PLANCILAR TOPLULUĞU</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1.11.2023</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1.11.2023</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 </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 </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ONLİNE</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SÖYLEŞİ</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 </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 </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extLst>
                  <a:ext uri="{0D108BD9-81ED-4DB2-BD59-A6C34878D82A}">
                    <a16:rowId xmlns:a16="http://schemas.microsoft.com/office/drawing/2014/main" val="2890456506"/>
                  </a:ext>
                </a:extLst>
              </a:tr>
              <a:tr h="1263180">
                <a:tc>
                  <a:txBody>
                    <a:bodyPr/>
                    <a:lstStyle/>
                    <a:p>
                      <a:pPr algn="ctr" fontAlgn="ctr"/>
                      <a:r>
                        <a:rPr lang="tr-TR" sz="800" u="none" strike="noStrike">
                          <a:effectLst/>
                        </a:rPr>
                        <a:t>25</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İLAHİYAT FAKÜLTESİ 10. YILI</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İSLAM TARİHİ VE SANATLARI TOPLULUĞU</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1.11.2023</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1.11.2023</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13:00:00</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15:00:00</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İLAHİYAT FAKÜLTESİ KONFERANS SALONU</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PANEL</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 ₺       9.312,00 </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3 KATILIMCININ GİDİŞ GELİŞ UÇAK BİLETİ VE KONAKLAMASI 30 ADET AFİŞ, 50 ADET DAVETİYE, ANA SAYFA SLAYDER DUYURUSU</a:t>
                      </a:r>
                      <a:endParaRPr lang="tr-TR" sz="800" b="0" i="0" u="none" strike="noStrike">
                        <a:solidFill>
                          <a:srgbClr val="000000"/>
                        </a:solidFill>
                        <a:effectLst/>
                        <a:latin typeface="Calibri" panose="020F0502020204030204" pitchFamily="34" charset="0"/>
                      </a:endParaRPr>
                    </a:p>
                  </a:txBody>
                  <a:tcPr marL="7080" marR="7080" marT="7080" marB="0" anchor="ctr"/>
                </a:tc>
                <a:extLst>
                  <a:ext uri="{0D108BD9-81ED-4DB2-BD59-A6C34878D82A}">
                    <a16:rowId xmlns:a16="http://schemas.microsoft.com/office/drawing/2014/main" val="3566224915"/>
                  </a:ext>
                </a:extLst>
              </a:tr>
              <a:tr h="316983">
                <a:tc>
                  <a:txBody>
                    <a:bodyPr/>
                    <a:lstStyle/>
                    <a:p>
                      <a:pPr algn="ctr" fontAlgn="ctr"/>
                      <a:r>
                        <a:rPr lang="tr-TR" sz="800" u="none" strike="noStrike" dirty="0">
                          <a:effectLst/>
                        </a:rPr>
                        <a:t>26</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LÖSEMİ FARKINDALIK</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GENÇ HEMŞİRELER TOPLULUĞU</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6.11.2023</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6.11.2023</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09:00:00</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16:00:00</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İLAHİYAT FAKÜLTESİ KONFERANS SALONU</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KONFERANS</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 ₺          500,00 </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es-ES" sz="800" u="none" strike="noStrike" dirty="0">
                          <a:effectLst/>
                        </a:rPr>
                        <a:t>KEK MEYVE SUYU SU 5 ADET AFİŞ</a:t>
                      </a:r>
                      <a:endParaRPr lang="es-ES"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extLst>
                  <a:ext uri="{0D108BD9-81ED-4DB2-BD59-A6C34878D82A}">
                    <a16:rowId xmlns:a16="http://schemas.microsoft.com/office/drawing/2014/main" val="1895007587"/>
                  </a:ext>
                </a:extLst>
              </a:tr>
              <a:tr h="316983">
                <a:tc>
                  <a:txBody>
                    <a:bodyPr/>
                    <a:lstStyle/>
                    <a:p>
                      <a:pPr algn="ctr" fontAlgn="ctr"/>
                      <a:r>
                        <a:rPr lang="tr-TR" sz="800" u="none" strike="noStrike">
                          <a:effectLst/>
                        </a:rPr>
                        <a:t>27</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YAHYA HOCA İLE SÖYLEŞİ</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GENÇ GÖNÜLLÜLER TOPLULUĞU</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26.10.2023</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26.10.2023</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14:00:00</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16:00:00</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İLAHİYAT FAKÜLTESİ AMFİ-3 SALONU</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SÖYLEŞİ</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 </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 </a:t>
                      </a:r>
                      <a:endParaRPr lang="tr-TR" sz="800" b="0" i="0" u="none" strike="noStrike">
                        <a:solidFill>
                          <a:srgbClr val="000000"/>
                        </a:solidFill>
                        <a:effectLst/>
                        <a:latin typeface="Calibri" panose="020F0502020204030204" pitchFamily="34" charset="0"/>
                      </a:endParaRPr>
                    </a:p>
                  </a:txBody>
                  <a:tcPr marL="7080" marR="7080" marT="7080" marB="0" anchor="ctr"/>
                </a:tc>
                <a:extLst>
                  <a:ext uri="{0D108BD9-81ED-4DB2-BD59-A6C34878D82A}">
                    <a16:rowId xmlns:a16="http://schemas.microsoft.com/office/drawing/2014/main" val="3022450125"/>
                  </a:ext>
                </a:extLst>
              </a:tr>
              <a:tr h="426343">
                <a:tc>
                  <a:txBody>
                    <a:bodyPr/>
                    <a:lstStyle/>
                    <a:p>
                      <a:pPr algn="ctr" fontAlgn="ctr"/>
                      <a:r>
                        <a:rPr lang="tr-TR" sz="800" u="none" strike="noStrike" dirty="0">
                          <a:effectLst/>
                        </a:rPr>
                        <a:t>28</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DÜNYA ŞEHİRCİLİK 47. KOLOKYUMU</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GENÇ PLANCILAR TOPLULUĞU</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7.11.2023</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10.11.2023</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 </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 </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ANKARA</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KOLOKYUM</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 ₺       6.000,00 </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3 KİŞİNİ GİDİŞ GELİŞ OTOBÜS BİLETİ</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extLst>
                  <a:ext uri="{0D108BD9-81ED-4DB2-BD59-A6C34878D82A}">
                    <a16:rowId xmlns:a16="http://schemas.microsoft.com/office/drawing/2014/main" val="3963339946"/>
                  </a:ext>
                </a:extLst>
              </a:tr>
              <a:tr h="426343">
                <a:tc>
                  <a:txBody>
                    <a:bodyPr/>
                    <a:lstStyle/>
                    <a:p>
                      <a:pPr algn="ctr" fontAlgn="ctr"/>
                      <a:r>
                        <a:rPr lang="tr-TR" sz="800" u="none" strike="noStrike">
                          <a:effectLst/>
                        </a:rPr>
                        <a:t>29</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29 EKİM CUMHURİYET BAYRAMI ÇOCUK ŞENLİĞİ </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ÇOCUK HAKLARI TOPLULUĞU</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30.11.2023</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1.11.2023</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 </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 </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EĞİTİM FAKÜLTESİ</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ŞENLİK</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 </a:t>
                      </a:r>
                      <a:endParaRPr lang="tr-TR" sz="800" b="0" i="0" u="none" strike="noStrike">
                        <a:solidFill>
                          <a:srgbClr val="000000"/>
                        </a:solidFill>
                        <a:effectLst/>
                        <a:latin typeface="Calibri" panose="020F0502020204030204" pitchFamily="34" charset="0"/>
                      </a:endParaRPr>
                    </a:p>
                  </a:txBody>
                  <a:tcPr marL="7080" marR="7080" marT="7080" marB="0" anchor="ctr"/>
                </a:tc>
                <a:tc>
                  <a:txBody>
                    <a:bodyPr/>
                    <a:lstStyle/>
                    <a:p>
                      <a:pPr algn="ctr" fontAlgn="ctr"/>
                      <a:r>
                        <a:rPr lang="tr-TR" sz="800" u="none" strike="noStrike">
                          <a:effectLst/>
                        </a:rPr>
                        <a:t>40 KİŞİLİK ARAÇ</a:t>
                      </a:r>
                      <a:endParaRPr lang="tr-TR" sz="800" b="0" i="0" u="none" strike="noStrike">
                        <a:solidFill>
                          <a:srgbClr val="000000"/>
                        </a:solidFill>
                        <a:effectLst/>
                        <a:latin typeface="Calibri" panose="020F0502020204030204" pitchFamily="34" charset="0"/>
                      </a:endParaRPr>
                    </a:p>
                  </a:txBody>
                  <a:tcPr marL="7080" marR="7080" marT="7080" marB="0" anchor="ctr"/>
                </a:tc>
                <a:extLst>
                  <a:ext uri="{0D108BD9-81ED-4DB2-BD59-A6C34878D82A}">
                    <a16:rowId xmlns:a16="http://schemas.microsoft.com/office/drawing/2014/main" val="3566915077"/>
                  </a:ext>
                </a:extLst>
              </a:tr>
              <a:tr h="426343">
                <a:tc>
                  <a:txBody>
                    <a:bodyPr/>
                    <a:lstStyle/>
                    <a:p>
                      <a:pPr algn="ctr" fontAlgn="ctr"/>
                      <a:r>
                        <a:rPr lang="tr-TR" sz="800" u="none" strike="noStrike" dirty="0">
                          <a:effectLst/>
                        </a:rPr>
                        <a:t>30</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E-SPOR NEDİR, PLANLARIMIZ NELERDİR?</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E-SPOR TOPLULUĞU</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7.11.2023</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8.11.2023</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 </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 </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KEZER YERLEŞKESİ</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STANT</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 </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tc>
                  <a:txBody>
                    <a:bodyPr/>
                    <a:lstStyle/>
                    <a:p>
                      <a:pPr algn="ctr" fontAlgn="ctr"/>
                      <a:r>
                        <a:rPr lang="tr-TR" sz="800" u="none" strike="noStrike" dirty="0">
                          <a:effectLst/>
                        </a:rPr>
                        <a:t>1 ADET MASA, 2 ADET SANDALYE, 1 ADET PANKART</a:t>
                      </a:r>
                      <a:endParaRPr lang="tr-TR" sz="800" b="0" i="0" u="none" strike="noStrike" dirty="0">
                        <a:solidFill>
                          <a:srgbClr val="000000"/>
                        </a:solidFill>
                        <a:effectLst/>
                        <a:latin typeface="Calibri" panose="020F0502020204030204" pitchFamily="34" charset="0"/>
                      </a:endParaRPr>
                    </a:p>
                  </a:txBody>
                  <a:tcPr marL="7080" marR="7080" marT="7080" marB="0" anchor="ctr">
                    <a:solidFill>
                      <a:schemeClr val="accent4">
                        <a:lumMod val="40000"/>
                        <a:lumOff val="60000"/>
                      </a:schemeClr>
                    </a:solidFill>
                  </a:tcPr>
                </a:tc>
                <a:extLst>
                  <a:ext uri="{0D108BD9-81ED-4DB2-BD59-A6C34878D82A}">
                    <a16:rowId xmlns:a16="http://schemas.microsoft.com/office/drawing/2014/main" val="1439179130"/>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7"/>
            <a:ext cx="10515600" cy="791012"/>
          </a:xfrm>
        </p:spPr>
        <p:txBody>
          <a:bodyPr>
            <a:normAutofit/>
          </a:bodyPr>
          <a:lstStyle/>
          <a:p>
            <a:r>
              <a:rPr lang="tr-TR" sz="2800" b="1" dirty="0" smtClean="0"/>
              <a:t>        Sosyal ve Kültürel Etkinlikler</a:t>
            </a:r>
            <a:endParaRPr lang="tr-TR" sz="2800" dirty="0"/>
          </a:p>
        </p:txBody>
      </p:sp>
      <p:graphicFrame>
        <p:nvGraphicFramePr>
          <p:cNvPr id="5" name="Tablo 4"/>
          <p:cNvGraphicFramePr>
            <a:graphicFrameLocks noGrp="1"/>
          </p:cNvGraphicFramePr>
          <p:nvPr>
            <p:extLst>
              <p:ext uri="{D42A27DB-BD31-4B8C-83A1-F6EECF244321}">
                <p14:modId xmlns:p14="http://schemas.microsoft.com/office/powerpoint/2010/main" val="2727246118"/>
              </p:ext>
            </p:extLst>
          </p:nvPr>
        </p:nvGraphicFramePr>
        <p:xfrm>
          <a:off x="1196643" y="1156139"/>
          <a:ext cx="9052258" cy="4768408"/>
        </p:xfrm>
        <a:graphic>
          <a:graphicData uri="http://schemas.openxmlformats.org/drawingml/2006/table">
            <a:tbl>
              <a:tblPr>
                <a:tableStyleId>{5C22544A-7EE6-4342-B048-85BDC9FD1C3A}</a:tableStyleId>
              </a:tblPr>
              <a:tblGrid>
                <a:gridCol w="335891">
                  <a:extLst>
                    <a:ext uri="{9D8B030D-6E8A-4147-A177-3AD203B41FA5}">
                      <a16:colId xmlns:a16="http://schemas.microsoft.com/office/drawing/2014/main" val="1240285656"/>
                    </a:ext>
                  </a:extLst>
                </a:gridCol>
                <a:gridCol w="1220403">
                  <a:extLst>
                    <a:ext uri="{9D8B030D-6E8A-4147-A177-3AD203B41FA5}">
                      <a16:colId xmlns:a16="http://schemas.microsoft.com/office/drawing/2014/main" val="1350776612"/>
                    </a:ext>
                  </a:extLst>
                </a:gridCol>
                <a:gridCol w="1220403">
                  <a:extLst>
                    <a:ext uri="{9D8B030D-6E8A-4147-A177-3AD203B41FA5}">
                      <a16:colId xmlns:a16="http://schemas.microsoft.com/office/drawing/2014/main" val="3975777681"/>
                    </a:ext>
                  </a:extLst>
                </a:gridCol>
                <a:gridCol w="629795">
                  <a:extLst>
                    <a:ext uri="{9D8B030D-6E8A-4147-A177-3AD203B41FA5}">
                      <a16:colId xmlns:a16="http://schemas.microsoft.com/office/drawing/2014/main" val="2654800716"/>
                    </a:ext>
                  </a:extLst>
                </a:gridCol>
                <a:gridCol w="629795">
                  <a:extLst>
                    <a:ext uri="{9D8B030D-6E8A-4147-A177-3AD203B41FA5}">
                      <a16:colId xmlns:a16="http://schemas.microsoft.com/office/drawing/2014/main" val="2834070771"/>
                    </a:ext>
                  </a:extLst>
                </a:gridCol>
                <a:gridCol w="571015">
                  <a:extLst>
                    <a:ext uri="{9D8B030D-6E8A-4147-A177-3AD203B41FA5}">
                      <a16:colId xmlns:a16="http://schemas.microsoft.com/office/drawing/2014/main" val="3963829300"/>
                    </a:ext>
                  </a:extLst>
                </a:gridCol>
                <a:gridCol w="571015">
                  <a:extLst>
                    <a:ext uri="{9D8B030D-6E8A-4147-A177-3AD203B41FA5}">
                      <a16:colId xmlns:a16="http://schemas.microsoft.com/office/drawing/2014/main" val="2909083133"/>
                    </a:ext>
                  </a:extLst>
                </a:gridCol>
                <a:gridCol w="1477919">
                  <a:extLst>
                    <a:ext uri="{9D8B030D-6E8A-4147-A177-3AD203B41FA5}">
                      <a16:colId xmlns:a16="http://schemas.microsoft.com/office/drawing/2014/main" val="3721200096"/>
                    </a:ext>
                  </a:extLst>
                </a:gridCol>
                <a:gridCol w="705371">
                  <a:extLst>
                    <a:ext uri="{9D8B030D-6E8A-4147-A177-3AD203B41FA5}">
                      <a16:colId xmlns:a16="http://schemas.microsoft.com/office/drawing/2014/main" val="3059069733"/>
                    </a:ext>
                  </a:extLst>
                </a:gridCol>
                <a:gridCol w="761353">
                  <a:extLst>
                    <a:ext uri="{9D8B030D-6E8A-4147-A177-3AD203B41FA5}">
                      <a16:colId xmlns:a16="http://schemas.microsoft.com/office/drawing/2014/main" val="3341784587"/>
                    </a:ext>
                  </a:extLst>
                </a:gridCol>
                <a:gridCol w="929298">
                  <a:extLst>
                    <a:ext uri="{9D8B030D-6E8A-4147-A177-3AD203B41FA5}">
                      <a16:colId xmlns:a16="http://schemas.microsoft.com/office/drawing/2014/main" val="3277795046"/>
                    </a:ext>
                  </a:extLst>
                </a:gridCol>
              </a:tblGrid>
              <a:tr h="352954">
                <a:tc>
                  <a:txBody>
                    <a:bodyPr/>
                    <a:lstStyle/>
                    <a:p>
                      <a:pPr algn="ctr" fontAlgn="ctr"/>
                      <a:r>
                        <a:rPr lang="tr-TR" sz="900" b="1" u="none" strike="noStrike" dirty="0">
                          <a:effectLst/>
                        </a:rPr>
                        <a:t>SIRA NO</a:t>
                      </a:r>
                      <a:endParaRPr lang="tr-TR" sz="900" b="1" i="0" u="none" strike="noStrike" dirty="0">
                        <a:solidFill>
                          <a:srgbClr val="000000"/>
                        </a:solidFill>
                        <a:effectLst/>
                        <a:latin typeface="Calibri" panose="020F0502020204030204" pitchFamily="34" charset="0"/>
                      </a:endParaRPr>
                    </a:p>
                  </a:txBody>
                  <a:tcPr marL="8052" marR="8052" marT="8052" marB="0" anchor="ctr">
                    <a:solidFill>
                      <a:schemeClr val="accent4">
                        <a:lumMod val="50000"/>
                      </a:schemeClr>
                    </a:solidFill>
                  </a:tcPr>
                </a:tc>
                <a:tc>
                  <a:txBody>
                    <a:bodyPr/>
                    <a:lstStyle/>
                    <a:p>
                      <a:pPr algn="ctr" fontAlgn="ctr"/>
                      <a:r>
                        <a:rPr lang="tr-TR" sz="900" b="1" u="none" strike="noStrike" dirty="0">
                          <a:effectLst/>
                        </a:rPr>
                        <a:t>ETKİNLİK ADI</a:t>
                      </a:r>
                      <a:endParaRPr lang="tr-TR" sz="900" b="1" i="0" u="none" strike="noStrike" dirty="0">
                        <a:solidFill>
                          <a:srgbClr val="000000"/>
                        </a:solidFill>
                        <a:effectLst/>
                        <a:latin typeface="Calibri" panose="020F0502020204030204" pitchFamily="34" charset="0"/>
                      </a:endParaRPr>
                    </a:p>
                  </a:txBody>
                  <a:tcPr marL="8052" marR="8052" marT="8052" marB="0" anchor="ctr">
                    <a:solidFill>
                      <a:schemeClr val="accent4">
                        <a:lumMod val="50000"/>
                      </a:schemeClr>
                    </a:solidFill>
                  </a:tcPr>
                </a:tc>
                <a:tc>
                  <a:txBody>
                    <a:bodyPr/>
                    <a:lstStyle/>
                    <a:p>
                      <a:pPr algn="ctr" fontAlgn="ctr"/>
                      <a:r>
                        <a:rPr lang="tr-TR" sz="900" b="1" u="none" strike="noStrike" dirty="0">
                          <a:effectLst/>
                        </a:rPr>
                        <a:t>DÜZENLEYEN TOPLULUK</a:t>
                      </a:r>
                      <a:endParaRPr lang="tr-TR" sz="900" b="1" i="0" u="none" strike="noStrike" dirty="0">
                        <a:solidFill>
                          <a:srgbClr val="000000"/>
                        </a:solidFill>
                        <a:effectLst/>
                        <a:latin typeface="Calibri" panose="020F0502020204030204" pitchFamily="34" charset="0"/>
                      </a:endParaRPr>
                    </a:p>
                  </a:txBody>
                  <a:tcPr marL="8052" marR="8052" marT="8052" marB="0" anchor="ctr">
                    <a:solidFill>
                      <a:schemeClr val="accent4">
                        <a:lumMod val="50000"/>
                      </a:schemeClr>
                    </a:solidFill>
                  </a:tcPr>
                </a:tc>
                <a:tc>
                  <a:txBody>
                    <a:bodyPr/>
                    <a:lstStyle/>
                    <a:p>
                      <a:pPr algn="ctr" fontAlgn="ctr"/>
                      <a:r>
                        <a:rPr lang="tr-TR" sz="900" b="1" u="none" strike="noStrike" dirty="0">
                          <a:effectLst/>
                        </a:rPr>
                        <a:t>BAŞLAMA TARİHİ</a:t>
                      </a:r>
                      <a:endParaRPr lang="tr-TR" sz="900" b="1" i="0" u="none" strike="noStrike" dirty="0">
                        <a:solidFill>
                          <a:srgbClr val="000000"/>
                        </a:solidFill>
                        <a:effectLst/>
                        <a:latin typeface="Calibri" panose="020F0502020204030204" pitchFamily="34" charset="0"/>
                      </a:endParaRPr>
                    </a:p>
                  </a:txBody>
                  <a:tcPr marL="8052" marR="8052" marT="8052" marB="0" anchor="ctr">
                    <a:solidFill>
                      <a:schemeClr val="accent4">
                        <a:lumMod val="50000"/>
                      </a:schemeClr>
                    </a:solidFill>
                  </a:tcPr>
                </a:tc>
                <a:tc>
                  <a:txBody>
                    <a:bodyPr/>
                    <a:lstStyle/>
                    <a:p>
                      <a:pPr algn="ctr" fontAlgn="ctr"/>
                      <a:r>
                        <a:rPr lang="tr-TR" sz="900" b="1" u="none" strike="noStrike" dirty="0">
                          <a:effectLst/>
                        </a:rPr>
                        <a:t>BİTİŞ SAATİ</a:t>
                      </a:r>
                      <a:endParaRPr lang="tr-TR" sz="900" b="1" i="0" u="none" strike="noStrike" dirty="0">
                        <a:solidFill>
                          <a:srgbClr val="000000"/>
                        </a:solidFill>
                        <a:effectLst/>
                        <a:latin typeface="Calibri" panose="020F0502020204030204" pitchFamily="34" charset="0"/>
                      </a:endParaRPr>
                    </a:p>
                  </a:txBody>
                  <a:tcPr marL="8052" marR="8052" marT="8052" marB="0" anchor="ctr">
                    <a:solidFill>
                      <a:schemeClr val="accent4">
                        <a:lumMod val="50000"/>
                      </a:schemeClr>
                    </a:solidFill>
                  </a:tcPr>
                </a:tc>
                <a:tc>
                  <a:txBody>
                    <a:bodyPr/>
                    <a:lstStyle/>
                    <a:p>
                      <a:pPr algn="ctr" fontAlgn="ctr"/>
                      <a:r>
                        <a:rPr lang="tr-TR" sz="900" b="1" u="none" strike="noStrike" dirty="0">
                          <a:effectLst/>
                        </a:rPr>
                        <a:t>BAŞLAMA SAATİ</a:t>
                      </a:r>
                      <a:endParaRPr lang="tr-TR" sz="900" b="1" i="0" u="none" strike="noStrike" dirty="0">
                        <a:solidFill>
                          <a:srgbClr val="000000"/>
                        </a:solidFill>
                        <a:effectLst/>
                        <a:latin typeface="Calibri" panose="020F0502020204030204" pitchFamily="34" charset="0"/>
                      </a:endParaRPr>
                    </a:p>
                  </a:txBody>
                  <a:tcPr marL="8052" marR="8052" marT="8052" marB="0" anchor="ctr">
                    <a:solidFill>
                      <a:schemeClr val="accent4">
                        <a:lumMod val="50000"/>
                      </a:schemeClr>
                    </a:solidFill>
                  </a:tcPr>
                </a:tc>
                <a:tc>
                  <a:txBody>
                    <a:bodyPr/>
                    <a:lstStyle/>
                    <a:p>
                      <a:pPr algn="ctr" fontAlgn="ctr"/>
                      <a:r>
                        <a:rPr lang="tr-TR" sz="900" b="1" u="none" strike="noStrike" dirty="0">
                          <a:effectLst/>
                        </a:rPr>
                        <a:t>BİTİŞ SAATİ</a:t>
                      </a:r>
                      <a:endParaRPr lang="tr-TR" sz="900" b="1" i="0" u="none" strike="noStrike" dirty="0">
                        <a:solidFill>
                          <a:srgbClr val="000000"/>
                        </a:solidFill>
                        <a:effectLst/>
                        <a:latin typeface="Calibri" panose="020F0502020204030204" pitchFamily="34" charset="0"/>
                      </a:endParaRPr>
                    </a:p>
                  </a:txBody>
                  <a:tcPr marL="8052" marR="8052" marT="8052" marB="0" anchor="ctr">
                    <a:solidFill>
                      <a:schemeClr val="accent4">
                        <a:lumMod val="50000"/>
                      </a:schemeClr>
                    </a:solidFill>
                  </a:tcPr>
                </a:tc>
                <a:tc>
                  <a:txBody>
                    <a:bodyPr/>
                    <a:lstStyle/>
                    <a:p>
                      <a:pPr algn="ctr" fontAlgn="ctr"/>
                      <a:r>
                        <a:rPr lang="tr-TR" sz="900" b="1" u="none" strike="noStrike" dirty="0">
                          <a:effectLst/>
                        </a:rPr>
                        <a:t>E. YERİ</a:t>
                      </a:r>
                      <a:endParaRPr lang="tr-TR" sz="900" b="1" i="0" u="none" strike="noStrike" dirty="0">
                        <a:solidFill>
                          <a:srgbClr val="000000"/>
                        </a:solidFill>
                        <a:effectLst/>
                        <a:latin typeface="Calibri" panose="020F0502020204030204" pitchFamily="34" charset="0"/>
                      </a:endParaRPr>
                    </a:p>
                  </a:txBody>
                  <a:tcPr marL="8052" marR="8052" marT="8052" marB="0" anchor="ctr">
                    <a:solidFill>
                      <a:schemeClr val="accent4">
                        <a:lumMod val="50000"/>
                      </a:schemeClr>
                    </a:solidFill>
                  </a:tcPr>
                </a:tc>
                <a:tc>
                  <a:txBody>
                    <a:bodyPr/>
                    <a:lstStyle/>
                    <a:p>
                      <a:pPr algn="ctr" fontAlgn="ctr"/>
                      <a:r>
                        <a:rPr lang="tr-TR" sz="900" b="1" u="none" strike="noStrike" dirty="0">
                          <a:effectLst/>
                        </a:rPr>
                        <a:t>E. TÜRÜ</a:t>
                      </a:r>
                      <a:endParaRPr lang="tr-TR" sz="900" b="1" i="0" u="none" strike="noStrike" dirty="0">
                        <a:solidFill>
                          <a:srgbClr val="000000"/>
                        </a:solidFill>
                        <a:effectLst/>
                        <a:latin typeface="Calibri" panose="020F0502020204030204" pitchFamily="34" charset="0"/>
                      </a:endParaRPr>
                    </a:p>
                  </a:txBody>
                  <a:tcPr marL="8052" marR="8052" marT="8052" marB="0" anchor="ctr">
                    <a:solidFill>
                      <a:schemeClr val="accent4">
                        <a:lumMod val="50000"/>
                      </a:schemeClr>
                    </a:solidFill>
                  </a:tcPr>
                </a:tc>
                <a:tc>
                  <a:txBody>
                    <a:bodyPr/>
                    <a:lstStyle/>
                    <a:p>
                      <a:pPr algn="ctr" fontAlgn="ctr"/>
                      <a:r>
                        <a:rPr lang="tr-TR" sz="900" b="1" u="none" strike="noStrike" dirty="0" smtClean="0">
                          <a:effectLst/>
                        </a:rPr>
                        <a:t>KARŞILANAN</a:t>
                      </a:r>
                    </a:p>
                    <a:p>
                      <a:pPr algn="ctr" fontAlgn="ctr"/>
                      <a:r>
                        <a:rPr lang="tr-TR" sz="900" b="1" u="none" strike="noStrike" dirty="0" smtClean="0">
                          <a:effectLst/>
                        </a:rPr>
                        <a:t>BÜTÇE </a:t>
                      </a:r>
                      <a:endParaRPr lang="tr-TR" sz="900" b="1" i="0" u="none" strike="noStrike" dirty="0">
                        <a:solidFill>
                          <a:srgbClr val="000000"/>
                        </a:solidFill>
                        <a:effectLst/>
                        <a:latin typeface="Calibri" panose="020F0502020204030204" pitchFamily="34" charset="0"/>
                      </a:endParaRPr>
                    </a:p>
                  </a:txBody>
                  <a:tcPr marL="8052" marR="8052" marT="8052" marB="0" anchor="ctr">
                    <a:solidFill>
                      <a:schemeClr val="accent4">
                        <a:lumMod val="50000"/>
                      </a:schemeClr>
                    </a:solidFill>
                  </a:tcPr>
                </a:tc>
                <a:tc>
                  <a:txBody>
                    <a:bodyPr/>
                    <a:lstStyle/>
                    <a:p>
                      <a:pPr algn="ctr" fontAlgn="ctr"/>
                      <a:r>
                        <a:rPr lang="tr-TR" sz="900" b="1" u="none" strike="noStrike" dirty="0">
                          <a:effectLst/>
                        </a:rPr>
                        <a:t>KARŞILANAN TALEPLER</a:t>
                      </a:r>
                      <a:endParaRPr lang="tr-TR" sz="900" b="1" i="0" u="none" strike="noStrike" dirty="0">
                        <a:solidFill>
                          <a:srgbClr val="000000"/>
                        </a:solidFill>
                        <a:effectLst/>
                        <a:latin typeface="Calibri" panose="020F0502020204030204" pitchFamily="34" charset="0"/>
                      </a:endParaRPr>
                    </a:p>
                  </a:txBody>
                  <a:tcPr marL="8052" marR="8052" marT="8052" marB="0" anchor="ctr">
                    <a:solidFill>
                      <a:schemeClr val="accent4">
                        <a:lumMod val="50000"/>
                      </a:schemeClr>
                    </a:solidFill>
                  </a:tcPr>
                </a:tc>
                <a:extLst>
                  <a:ext uri="{0D108BD9-81ED-4DB2-BD59-A6C34878D82A}">
                    <a16:rowId xmlns:a16="http://schemas.microsoft.com/office/drawing/2014/main" val="3755255503"/>
                  </a:ext>
                </a:extLst>
              </a:tr>
              <a:tr h="474723">
                <a:tc>
                  <a:txBody>
                    <a:bodyPr/>
                    <a:lstStyle/>
                    <a:p>
                      <a:pPr algn="ctr" fontAlgn="ctr"/>
                      <a:r>
                        <a:rPr lang="tr-TR" sz="900" u="none" strike="noStrike">
                          <a:effectLst/>
                        </a:rPr>
                        <a:t>31</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dirty="0">
                          <a:effectLst/>
                        </a:rPr>
                        <a:t>TOPLULUĞU TANITMA </a:t>
                      </a:r>
                      <a:endParaRPr lang="tr-TR" sz="900" b="0" i="0" u="none" strike="noStrike" dirty="0">
                        <a:solidFill>
                          <a:srgbClr val="000000"/>
                        </a:solidFill>
                        <a:effectLst/>
                        <a:latin typeface="Calibri" panose="020F0502020204030204" pitchFamily="34" charset="0"/>
                      </a:endParaRPr>
                    </a:p>
                  </a:txBody>
                  <a:tcPr marL="8052" marR="8052" marT="8052" marB="0" anchor="ctr"/>
                </a:tc>
                <a:tc>
                  <a:txBody>
                    <a:bodyPr/>
                    <a:lstStyle/>
                    <a:p>
                      <a:pPr algn="ctr" fontAlgn="ctr"/>
                      <a:r>
                        <a:rPr lang="nn-NO" sz="900" u="none" strike="noStrike">
                          <a:effectLst/>
                        </a:rPr>
                        <a:t>DOĞAL AFET ARAMA KURTARMA VE İLKYARDIM KULÜBÜ</a:t>
                      </a:r>
                      <a:endParaRPr lang="nn-NO"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9.11.2023</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9.11.2023</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ERUH MESLEK YÜKSEKOKULU</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dirty="0">
                          <a:effectLst/>
                        </a:rPr>
                        <a:t>STANT</a:t>
                      </a:r>
                      <a:endParaRPr lang="tr-TR" sz="900" b="0" i="0" u="none" strike="noStrike" dirty="0">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8052" marR="8052" marT="8052" marB="0" anchor="ctr"/>
                </a:tc>
                <a:extLst>
                  <a:ext uri="{0D108BD9-81ED-4DB2-BD59-A6C34878D82A}">
                    <a16:rowId xmlns:a16="http://schemas.microsoft.com/office/drawing/2014/main" val="3663613330"/>
                  </a:ext>
                </a:extLst>
              </a:tr>
              <a:tr h="352954">
                <a:tc>
                  <a:txBody>
                    <a:bodyPr/>
                    <a:lstStyle/>
                    <a:p>
                      <a:pPr algn="ctr" fontAlgn="ctr"/>
                      <a:r>
                        <a:rPr lang="tr-TR" sz="900" u="none" strike="noStrike" dirty="0">
                          <a:effectLst/>
                        </a:rPr>
                        <a:t>32</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İNGİLİZCE KONUŞMA KULÜBÜ</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DİL KÜLTÜR VE SANAT TOPLULUĞU</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15.11.2023</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5.06.2024</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17:00:00</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17:40:00</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EĞİTİM FAKÜLTESİ A-10 DERLİĞİNDE</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extLst>
                  <a:ext uri="{0D108BD9-81ED-4DB2-BD59-A6C34878D82A}">
                    <a16:rowId xmlns:a16="http://schemas.microsoft.com/office/drawing/2014/main" val="143021457"/>
                  </a:ext>
                </a:extLst>
              </a:tr>
              <a:tr h="474723">
                <a:tc>
                  <a:txBody>
                    <a:bodyPr/>
                    <a:lstStyle/>
                    <a:p>
                      <a:pPr algn="ctr" fontAlgn="ctr"/>
                      <a:r>
                        <a:rPr lang="tr-TR" sz="900" u="none" strike="noStrike">
                          <a:effectLst/>
                        </a:rPr>
                        <a:t>33</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MAVİ DOĞAN GÜNEŞ</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FİKİR VE DÜŞÜNCE TOPLULUĞU</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23.11.2023</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23.11.2023</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13:30:00</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15:30:00</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MÜHENDİSLİK FAKÜLTESİ KONFERANS SALONU</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KONFERANS</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dirty="0">
                          <a:effectLst/>
                        </a:rPr>
                        <a:t> ₺       1.200,00 </a:t>
                      </a:r>
                      <a:endParaRPr lang="tr-TR" sz="900" b="0" i="0" u="none" strike="noStrike" dirty="0">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dirty="0">
                          <a:effectLst/>
                        </a:rPr>
                        <a:t>ÇİÇEK ÖĞLE YEMEĞİ VE 35 ADET AFİŞ</a:t>
                      </a:r>
                      <a:endParaRPr lang="tr-TR" sz="900" b="0" i="0" u="none" strike="noStrike" dirty="0">
                        <a:solidFill>
                          <a:srgbClr val="000000"/>
                        </a:solidFill>
                        <a:effectLst/>
                        <a:latin typeface="Calibri" panose="020F0502020204030204" pitchFamily="34" charset="0"/>
                      </a:endParaRPr>
                    </a:p>
                  </a:txBody>
                  <a:tcPr marL="8052" marR="8052" marT="8052" marB="0" anchor="ctr"/>
                </a:tc>
                <a:extLst>
                  <a:ext uri="{0D108BD9-81ED-4DB2-BD59-A6C34878D82A}">
                    <a16:rowId xmlns:a16="http://schemas.microsoft.com/office/drawing/2014/main" val="631768392"/>
                  </a:ext>
                </a:extLst>
              </a:tr>
              <a:tr h="474723">
                <a:tc>
                  <a:txBody>
                    <a:bodyPr/>
                    <a:lstStyle/>
                    <a:p>
                      <a:pPr algn="ctr" fontAlgn="ctr"/>
                      <a:r>
                        <a:rPr lang="tr-TR" sz="900" u="none" strike="noStrike" dirty="0">
                          <a:effectLst/>
                        </a:rPr>
                        <a:t>34</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SPOR VE TURİZM</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SPORDA ORGANİZASYON TOPLULUĞU</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8.11.2023</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8.11.2023</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TİLLO</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SPORTİF ETKİNLİK</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ARAÇ</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extLst>
                  <a:ext uri="{0D108BD9-81ED-4DB2-BD59-A6C34878D82A}">
                    <a16:rowId xmlns:a16="http://schemas.microsoft.com/office/drawing/2014/main" val="2581337129"/>
                  </a:ext>
                </a:extLst>
              </a:tr>
              <a:tr h="352954">
                <a:tc>
                  <a:txBody>
                    <a:bodyPr/>
                    <a:lstStyle/>
                    <a:p>
                      <a:pPr algn="ctr" fontAlgn="ctr"/>
                      <a:r>
                        <a:rPr lang="tr-TR" sz="900" u="none" strike="noStrike" dirty="0">
                          <a:effectLst/>
                        </a:rPr>
                        <a:t>35</a:t>
                      </a:r>
                      <a:endParaRPr lang="tr-TR" sz="900" b="0" i="0" u="none" strike="noStrike" dirty="0">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dirty="0">
                          <a:effectLst/>
                        </a:rPr>
                        <a:t>BİSİKLET TURU</a:t>
                      </a:r>
                      <a:endParaRPr lang="tr-TR" sz="900" b="0" i="0" u="none" strike="noStrike" dirty="0">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dirty="0">
                          <a:effectLst/>
                        </a:rPr>
                        <a:t>VATAN SEVDALILARI TOPLULUĞU</a:t>
                      </a:r>
                      <a:endParaRPr lang="tr-TR" sz="900" b="0" i="0" u="none" strike="noStrike" dirty="0">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8.11.2023</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dirty="0">
                          <a:effectLst/>
                        </a:rPr>
                        <a:t>8.11.2023</a:t>
                      </a:r>
                      <a:endParaRPr lang="tr-TR" sz="900" b="0" i="0" u="none" strike="noStrike" dirty="0">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dirty="0">
                          <a:effectLst/>
                        </a:rPr>
                        <a:t>15:00:00</a:t>
                      </a:r>
                      <a:endParaRPr lang="tr-TR" sz="900" b="0" i="0" u="none" strike="noStrike" dirty="0">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dirty="0">
                          <a:effectLst/>
                        </a:rPr>
                        <a:t>17:00:00</a:t>
                      </a:r>
                      <a:endParaRPr lang="tr-TR" sz="900" b="0" i="0" u="none" strike="noStrike" dirty="0">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dirty="0">
                          <a:effectLst/>
                        </a:rPr>
                        <a:t>KEZER YERLEŞKESİ</a:t>
                      </a:r>
                      <a:endParaRPr lang="tr-TR" sz="900" b="0" i="0" u="none" strike="noStrike" dirty="0">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SPORTİF ETKİNLİK</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8052" marR="8052" marT="8052" marB="0" anchor="ctr"/>
                </a:tc>
                <a:extLst>
                  <a:ext uri="{0D108BD9-81ED-4DB2-BD59-A6C34878D82A}">
                    <a16:rowId xmlns:a16="http://schemas.microsoft.com/office/drawing/2014/main" val="2762232090"/>
                  </a:ext>
                </a:extLst>
              </a:tr>
              <a:tr h="630023">
                <a:tc>
                  <a:txBody>
                    <a:bodyPr/>
                    <a:lstStyle/>
                    <a:p>
                      <a:pPr algn="ctr" fontAlgn="ctr"/>
                      <a:r>
                        <a:rPr lang="tr-TR" sz="900" u="none" strike="noStrike" dirty="0">
                          <a:effectLst/>
                        </a:rPr>
                        <a:t>36</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AÇIK HAVA SİNEMASI</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DOĞAL AFET ARAMA KURTARMA VE İLKYARDIM TOPLULUĞU</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8.11.2023</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8.11.2023</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18:00:00</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22:00:00</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BESYO BİNASININ ARKASINDA</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extLst>
                  <a:ext uri="{0D108BD9-81ED-4DB2-BD59-A6C34878D82A}">
                    <a16:rowId xmlns:a16="http://schemas.microsoft.com/office/drawing/2014/main" val="1198800756"/>
                  </a:ext>
                </a:extLst>
              </a:tr>
              <a:tr h="474723">
                <a:tc>
                  <a:txBody>
                    <a:bodyPr/>
                    <a:lstStyle/>
                    <a:p>
                      <a:pPr algn="ctr" fontAlgn="ctr"/>
                      <a:r>
                        <a:rPr lang="tr-TR" sz="900" u="none" strike="noStrike">
                          <a:effectLst/>
                        </a:rPr>
                        <a:t>37</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SATRANÇ VE ZEKA OYUNLARI</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SATRANÇ TOPLULUĞU</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17.11.2023</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30.12.2023</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13:00:00</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15:00:00</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CUMA GÜNLERİ HAFTALIK OLARAK EĞİTİM FAKÜLTESİ ETKİNLİK SINIFINDA</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SPORTİF ETKİNLİK</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4 ADET AFİŞ</a:t>
                      </a:r>
                      <a:endParaRPr lang="tr-TR" sz="900" b="0" i="0" u="none" strike="noStrike">
                        <a:solidFill>
                          <a:srgbClr val="000000"/>
                        </a:solidFill>
                        <a:effectLst/>
                        <a:latin typeface="Calibri" panose="020F0502020204030204" pitchFamily="34" charset="0"/>
                      </a:endParaRPr>
                    </a:p>
                  </a:txBody>
                  <a:tcPr marL="8052" marR="8052" marT="8052" marB="0" anchor="ctr"/>
                </a:tc>
                <a:extLst>
                  <a:ext uri="{0D108BD9-81ED-4DB2-BD59-A6C34878D82A}">
                    <a16:rowId xmlns:a16="http://schemas.microsoft.com/office/drawing/2014/main" val="1574073652"/>
                  </a:ext>
                </a:extLst>
              </a:tr>
              <a:tr h="352954">
                <a:tc>
                  <a:txBody>
                    <a:bodyPr/>
                    <a:lstStyle/>
                    <a:p>
                      <a:pPr algn="ctr" fontAlgn="ctr"/>
                      <a:r>
                        <a:rPr lang="tr-TR" sz="900" u="none" strike="noStrike" dirty="0">
                          <a:effectLst/>
                        </a:rPr>
                        <a:t>38</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TANIŞMA</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SOSYAL GENÇLİK TOPLULUĞU</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14.11.2023</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14.11.2023</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12:00:00</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13:00:00</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SOSYAL BİLİMLER MYO BAHÇESİNDE</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TANIŞMA</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extLst>
                  <a:ext uri="{0D108BD9-81ED-4DB2-BD59-A6C34878D82A}">
                    <a16:rowId xmlns:a16="http://schemas.microsoft.com/office/drawing/2014/main" val="2968492906"/>
                  </a:ext>
                </a:extLst>
              </a:tr>
              <a:tr h="352954">
                <a:tc>
                  <a:txBody>
                    <a:bodyPr/>
                    <a:lstStyle/>
                    <a:p>
                      <a:pPr algn="ctr" fontAlgn="ctr"/>
                      <a:r>
                        <a:rPr lang="tr-TR" sz="900" u="none" strike="noStrike">
                          <a:effectLst/>
                        </a:rPr>
                        <a:t>39</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KURAN-I KERİM TİLAVETİ</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VATAN SEVDALILARI TOPLULUĞU</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17.11.2023</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17.11.2023</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15:00:00</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16:00:00</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dirty="0">
                          <a:effectLst/>
                        </a:rPr>
                        <a:t>BESYO KONFERANS SALONU</a:t>
                      </a:r>
                      <a:endParaRPr lang="tr-TR" sz="900" b="0" i="0" u="none" strike="noStrike" dirty="0">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KONFERANS</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8052" marR="8052" marT="8052" marB="0" anchor="ct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8052" marR="8052" marT="8052" marB="0" anchor="ctr"/>
                </a:tc>
                <a:extLst>
                  <a:ext uri="{0D108BD9-81ED-4DB2-BD59-A6C34878D82A}">
                    <a16:rowId xmlns:a16="http://schemas.microsoft.com/office/drawing/2014/main" val="3905747267"/>
                  </a:ext>
                </a:extLst>
              </a:tr>
              <a:tr h="474723">
                <a:tc>
                  <a:txBody>
                    <a:bodyPr/>
                    <a:lstStyle/>
                    <a:p>
                      <a:pPr algn="ctr" fontAlgn="ctr"/>
                      <a:r>
                        <a:rPr lang="tr-TR" sz="900" u="none" strike="noStrike" dirty="0">
                          <a:effectLst/>
                        </a:rPr>
                        <a:t>40</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FİLİSTİN MESELESİ</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SİİRT AKADEMİ TOPLULUĞU</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14.11.2023</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14.11.2023</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12:15:00</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13:15:00</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İLAHİYAT FAKÜLTESİNİN ÖNÜ</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BİLDİRİ METNİ OKUNACAK</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8052" marR="8052" marT="8052" marB="0" anchor="ctr">
                    <a:solidFill>
                      <a:schemeClr val="accent4">
                        <a:lumMod val="40000"/>
                        <a:lumOff val="60000"/>
                      </a:schemeClr>
                    </a:solidFill>
                  </a:tcPr>
                </a:tc>
                <a:extLst>
                  <a:ext uri="{0D108BD9-81ED-4DB2-BD59-A6C34878D82A}">
                    <a16:rowId xmlns:a16="http://schemas.microsoft.com/office/drawing/2014/main" val="821720354"/>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633357"/>
          </a:xfrm>
        </p:spPr>
        <p:txBody>
          <a:bodyPr>
            <a:normAutofit fontScale="90000"/>
          </a:bodyPr>
          <a:lstStyle/>
          <a:p>
            <a:r>
              <a:rPr lang="tr-TR" sz="2800" b="1" dirty="0" smtClean="0"/>
              <a:t/>
            </a:r>
            <a:br>
              <a:rPr lang="tr-TR" sz="2800" b="1" dirty="0" smtClean="0"/>
            </a:br>
            <a:r>
              <a:rPr lang="tr-TR" sz="2800" b="1" dirty="0" smtClean="0"/>
              <a:t>      Sosyal ve Kültürel Etkinlikler</a:t>
            </a:r>
            <a:endParaRPr lang="tr-TR" sz="2800" dirty="0"/>
          </a:p>
        </p:txBody>
      </p:sp>
      <p:graphicFrame>
        <p:nvGraphicFramePr>
          <p:cNvPr id="6" name="Tablo 5"/>
          <p:cNvGraphicFramePr>
            <a:graphicFrameLocks noGrp="1"/>
          </p:cNvGraphicFramePr>
          <p:nvPr>
            <p:extLst>
              <p:ext uri="{D42A27DB-BD31-4B8C-83A1-F6EECF244321}">
                <p14:modId xmlns:p14="http://schemas.microsoft.com/office/powerpoint/2010/main" val="3537254581"/>
              </p:ext>
            </p:extLst>
          </p:nvPr>
        </p:nvGraphicFramePr>
        <p:xfrm>
          <a:off x="838200" y="1104900"/>
          <a:ext cx="10315574" cy="4935191"/>
        </p:xfrm>
        <a:graphic>
          <a:graphicData uri="http://schemas.openxmlformats.org/drawingml/2006/table">
            <a:tbl>
              <a:tblPr>
                <a:tableStyleId>{5C22544A-7EE6-4342-B048-85BDC9FD1C3A}</a:tableStyleId>
              </a:tblPr>
              <a:tblGrid>
                <a:gridCol w="382768">
                  <a:extLst>
                    <a:ext uri="{9D8B030D-6E8A-4147-A177-3AD203B41FA5}">
                      <a16:colId xmlns:a16="http://schemas.microsoft.com/office/drawing/2014/main" val="3000564718"/>
                    </a:ext>
                  </a:extLst>
                </a:gridCol>
                <a:gridCol w="1390720">
                  <a:extLst>
                    <a:ext uri="{9D8B030D-6E8A-4147-A177-3AD203B41FA5}">
                      <a16:colId xmlns:a16="http://schemas.microsoft.com/office/drawing/2014/main" val="231842893"/>
                    </a:ext>
                  </a:extLst>
                </a:gridCol>
                <a:gridCol w="1390720">
                  <a:extLst>
                    <a:ext uri="{9D8B030D-6E8A-4147-A177-3AD203B41FA5}">
                      <a16:colId xmlns:a16="http://schemas.microsoft.com/office/drawing/2014/main" val="2703218014"/>
                    </a:ext>
                  </a:extLst>
                </a:gridCol>
                <a:gridCol w="717688">
                  <a:extLst>
                    <a:ext uri="{9D8B030D-6E8A-4147-A177-3AD203B41FA5}">
                      <a16:colId xmlns:a16="http://schemas.microsoft.com/office/drawing/2014/main" val="958495025"/>
                    </a:ext>
                  </a:extLst>
                </a:gridCol>
                <a:gridCol w="717688">
                  <a:extLst>
                    <a:ext uri="{9D8B030D-6E8A-4147-A177-3AD203B41FA5}">
                      <a16:colId xmlns:a16="http://schemas.microsoft.com/office/drawing/2014/main" val="3300946066"/>
                    </a:ext>
                  </a:extLst>
                </a:gridCol>
                <a:gridCol w="650703">
                  <a:extLst>
                    <a:ext uri="{9D8B030D-6E8A-4147-A177-3AD203B41FA5}">
                      <a16:colId xmlns:a16="http://schemas.microsoft.com/office/drawing/2014/main" val="1142307179"/>
                    </a:ext>
                  </a:extLst>
                </a:gridCol>
                <a:gridCol w="650703">
                  <a:extLst>
                    <a:ext uri="{9D8B030D-6E8A-4147-A177-3AD203B41FA5}">
                      <a16:colId xmlns:a16="http://schemas.microsoft.com/office/drawing/2014/main" val="422868921"/>
                    </a:ext>
                  </a:extLst>
                </a:gridCol>
                <a:gridCol w="1684176">
                  <a:extLst>
                    <a:ext uri="{9D8B030D-6E8A-4147-A177-3AD203B41FA5}">
                      <a16:colId xmlns:a16="http://schemas.microsoft.com/office/drawing/2014/main" val="34416334"/>
                    </a:ext>
                  </a:extLst>
                </a:gridCol>
                <a:gridCol w="803812">
                  <a:extLst>
                    <a:ext uri="{9D8B030D-6E8A-4147-A177-3AD203B41FA5}">
                      <a16:colId xmlns:a16="http://schemas.microsoft.com/office/drawing/2014/main" val="2566197289"/>
                    </a:ext>
                  </a:extLst>
                </a:gridCol>
                <a:gridCol w="867606">
                  <a:extLst>
                    <a:ext uri="{9D8B030D-6E8A-4147-A177-3AD203B41FA5}">
                      <a16:colId xmlns:a16="http://schemas.microsoft.com/office/drawing/2014/main" val="1022488612"/>
                    </a:ext>
                  </a:extLst>
                </a:gridCol>
                <a:gridCol w="1058990">
                  <a:extLst>
                    <a:ext uri="{9D8B030D-6E8A-4147-A177-3AD203B41FA5}">
                      <a16:colId xmlns:a16="http://schemas.microsoft.com/office/drawing/2014/main" val="1934863936"/>
                    </a:ext>
                  </a:extLst>
                </a:gridCol>
              </a:tblGrid>
              <a:tr h="272269">
                <a:tc>
                  <a:txBody>
                    <a:bodyPr/>
                    <a:lstStyle/>
                    <a:p>
                      <a:pPr algn="ctr" fontAlgn="ctr"/>
                      <a:r>
                        <a:rPr lang="tr-TR" sz="900" b="1" u="none" strike="noStrike" dirty="0">
                          <a:effectLst/>
                        </a:rPr>
                        <a:t>SIRA NO</a:t>
                      </a:r>
                      <a:endParaRPr lang="tr-TR" sz="900" b="1" i="0" u="none" strike="noStrike" dirty="0">
                        <a:solidFill>
                          <a:srgbClr val="000000"/>
                        </a:solidFill>
                        <a:effectLst/>
                        <a:latin typeface="Calibri" panose="020F0502020204030204" pitchFamily="34" charset="0"/>
                      </a:endParaRPr>
                    </a:p>
                  </a:txBody>
                  <a:tcPr marL="5609" marR="5609" marT="5609" marB="0" anchor="ctr">
                    <a:solidFill>
                      <a:schemeClr val="accent4">
                        <a:lumMod val="50000"/>
                      </a:schemeClr>
                    </a:solidFill>
                  </a:tcPr>
                </a:tc>
                <a:tc>
                  <a:txBody>
                    <a:bodyPr/>
                    <a:lstStyle/>
                    <a:p>
                      <a:pPr algn="ctr" fontAlgn="ctr"/>
                      <a:r>
                        <a:rPr lang="tr-TR" sz="900" b="1" u="none" strike="noStrike" dirty="0">
                          <a:effectLst/>
                        </a:rPr>
                        <a:t>ETKİNLİK ADI</a:t>
                      </a:r>
                      <a:endParaRPr lang="tr-TR" sz="900" b="1" i="0" u="none" strike="noStrike" dirty="0">
                        <a:solidFill>
                          <a:srgbClr val="000000"/>
                        </a:solidFill>
                        <a:effectLst/>
                        <a:latin typeface="Calibri" panose="020F0502020204030204" pitchFamily="34" charset="0"/>
                      </a:endParaRPr>
                    </a:p>
                  </a:txBody>
                  <a:tcPr marL="5609" marR="5609" marT="5609" marB="0" anchor="ctr">
                    <a:solidFill>
                      <a:schemeClr val="accent4">
                        <a:lumMod val="50000"/>
                      </a:schemeClr>
                    </a:solidFill>
                  </a:tcPr>
                </a:tc>
                <a:tc>
                  <a:txBody>
                    <a:bodyPr/>
                    <a:lstStyle/>
                    <a:p>
                      <a:pPr algn="ctr" fontAlgn="ctr"/>
                      <a:r>
                        <a:rPr lang="tr-TR" sz="900" b="1" u="none" strike="noStrike" dirty="0">
                          <a:effectLst/>
                        </a:rPr>
                        <a:t>DÜZENLEYEN TOPLULUK</a:t>
                      </a:r>
                      <a:endParaRPr lang="tr-TR" sz="900" b="1" i="0" u="none" strike="noStrike" dirty="0">
                        <a:solidFill>
                          <a:srgbClr val="000000"/>
                        </a:solidFill>
                        <a:effectLst/>
                        <a:latin typeface="Calibri" panose="020F0502020204030204" pitchFamily="34" charset="0"/>
                      </a:endParaRPr>
                    </a:p>
                  </a:txBody>
                  <a:tcPr marL="5609" marR="5609" marT="5609" marB="0" anchor="ctr">
                    <a:solidFill>
                      <a:schemeClr val="accent4">
                        <a:lumMod val="50000"/>
                      </a:schemeClr>
                    </a:solidFill>
                  </a:tcPr>
                </a:tc>
                <a:tc>
                  <a:txBody>
                    <a:bodyPr/>
                    <a:lstStyle/>
                    <a:p>
                      <a:pPr algn="ctr" fontAlgn="ctr"/>
                      <a:r>
                        <a:rPr lang="tr-TR" sz="900" b="1" u="none" strike="noStrike">
                          <a:effectLst/>
                        </a:rPr>
                        <a:t>BAŞLAMA TARİHİ</a:t>
                      </a:r>
                      <a:endParaRPr lang="tr-TR" sz="900" b="1" i="0" u="none" strike="noStrike">
                        <a:solidFill>
                          <a:srgbClr val="000000"/>
                        </a:solidFill>
                        <a:effectLst/>
                        <a:latin typeface="Calibri" panose="020F0502020204030204" pitchFamily="34" charset="0"/>
                      </a:endParaRPr>
                    </a:p>
                  </a:txBody>
                  <a:tcPr marL="5609" marR="5609" marT="5609" marB="0" anchor="ctr">
                    <a:solidFill>
                      <a:schemeClr val="accent4">
                        <a:lumMod val="50000"/>
                      </a:schemeClr>
                    </a:solidFill>
                  </a:tcPr>
                </a:tc>
                <a:tc>
                  <a:txBody>
                    <a:bodyPr/>
                    <a:lstStyle/>
                    <a:p>
                      <a:pPr algn="ctr" fontAlgn="ctr"/>
                      <a:r>
                        <a:rPr lang="tr-TR" sz="900" b="1" u="none" strike="noStrike">
                          <a:effectLst/>
                        </a:rPr>
                        <a:t>BİTİŞ SAATİ</a:t>
                      </a:r>
                      <a:endParaRPr lang="tr-TR" sz="900" b="1" i="0" u="none" strike="noStrike">
                        <a:solidFill>
                          <a:srgbClr val="000000"/>
                        </a:solidFill>
                        <a:effectLst/>
                        <a:latin typeface="Calibri" panose="020F0502020204030204" pitchFamily="34" charset="0"/>
                      </a:endParaRPr>
                    </a:p>
                  </a:txBody>
                  <a:tcPr marL="5609" marR="5609" marT="5609" marB="0" anchor="ctr">
                    <a:solidFill>
                      <a:schemeClr val="accent4">
                        <a:lumMod val="50000"/>
                      </a:schemeClr>
                    </a:solidFill>
                  </a:tcPr>
                </a:tc>
                <a:tc>
                  <a:txBody>
                    <a:bodyPr/>
                    <a:lstStyle/>
                    <a:p>
                      <a:pPr algn="ctr" fontAlgn="ctr"/>
                      <a:r>
                        <a:rPr lang="tr-TR" sz="900" b="1" u="none" strike="noStrike">
                          <a:effectLst/>
                        </a:rPr>
                        <a:t>BAŞLAMA SAATİ</a:t>
                      </a:r>
                      <a:endParaRPr lang="tr-TR" sz="900" b="1" i="0" u="none" strike="noStrike">
                        <a:solidFill>
                          <a:srgbClr val="000000"/>
                        </a:solidFill>
                        <a:effectLst/>
                        <a:latin typeface="Calibri" panose="020F0502020204030204" pitchFamily="34" charset="0"/>
                      </a:endParaRPr>
                    </a:p>
                  </a:txBody>
                  <a:tcPr marL="5609" marR="5609" marT="5609" marB="0" anchor="ctr">
                    <a:solidFill>
                      <a:schemeClr val="accent4">
                        <a:lumMod val="50000"/>
                      </a:schemeClr>
                    </a:solidFill>
                  </a:tcPr>
                </a:tc>
                <a:tc>
                  <a:txBody>
                    <a:bodyPr/>
                    <a:lstStyle/>
                    <a:p>
                      <a:pPr algn="ctr" fontAlgn="ctr"/>
                      <a:r>
                        <a:rPr lang="tr-TR" sz="900" b="1" u="none" strike="noStrike">
                          <a:effectLst/>
                        </a:rPr>
                        <a:t>BİTİŞ SAATİ</a:t>
                      </a:r>
                      <a:endParaRPr lang="tr-TR" sz="900" b="1" i="0" u="none" strike="noStrike">
                        <a:solidFill>
                          <a:srgbClr val="000000"/>
                        </a:solidFill>
                        <a:effectLst/>
                        <a:latin typeface="Calibri" panose="020F0502020204030204" pitchFamily="34" charset="0"/>
                      </a:endParaRPr>
                    </a:p>
                  </a:txBody>
                  <a:tcPr marL="5609" marR="5609" marT="5609" marB="0" anchor="ctr">
                    <a:solidFill>
                      <a:schemeClr val="accent4">
                        <a:lumMod val="50000"/>
                      </a:schemeClr>
                    </a:solidFill>
                  </a:tcPr>
                </a:tc>
                <a:tc>
                  <a:txBody>
                    <a:bodyPr/>
                    <a:lstStyle/>
                    <a:p>
                      <a:pPr algn="ctr" fontAlgn="ctr"/>
                      <a:r>
                        <a:rPr lang="tr-TR" sz="900" b="1" u="none" strike="noStrike">
                          <a:effectLst/>
                        </a:rPr>
                        <a:t>E. YERİ</a:t>
                      </a:r>
                      <a:endParaRPr lang="tr-TR" sz="900" b="1" i="0" u="none" strike="noStrike">
                        <a:solidFill>
                          <a:srgbClr val="000000"/>
                        </a:solidFill>
                        <a:effectLst/>
                        <a:latin typeface="Calibri" panose="020F0502020204030204" pitchFamily="34" charset="0"/>
                      </a:endParaRPr>
                    </a:p>
                  </a:txBody>
                  <a:tcPr marL="5609" marR="5609" marT="5609" marB="0" anchor="ctr">
                    <a:solidFill>
                      <a:schemeClr val="accent4">
                        <a:lumMod val="50000"/>
                      </a:schemeClr>
                    </a:solidFill>
                  </a:tcPr>
                </a:tc>
                <a:tc>
                  <a:txBody>
                    <a:bodyPr/>
                    <a:lstStyle/>
                    <a:p>
                      <a:pPr algn="ctr" fontAlgn="ctr"/>
                      <a:r>
                        <a:rPr lang="tr-TR" sz="900" b="1" u="none" strike="noStrike">
                          <a:effectLst/>
                        </a:rPr>
                        <a:t>E. TÜRÜ</a:t>
                      </a:r>
                      <a:endParaRPr lang="tr-TR" sz="900" b="1" i="0" u="none" strike="noStrike">
                        <a:solidFill>
                          <a:srgbClr val="000000"/>
                        </a:solidFill>
                        <a:effectLst/>
                        <a:latin typeface="Calibri" panose="020F0502020204030204" pitchFamily="34" charset="0"/>
                      </a:endParaRPr>
                    </a:p>
                  </a:txBody>
                  <a:tcPr marL="5609" marR="5609" marT="5609" marB="0" anchor="ctr">
                    <a:solidFill>
                      <a:schemeClr val="accent4">
                        <a:lumMod val="50000"/>
                      </a:schemeClr>
                    </a:solidFill>
                  </a:tcPr>
                </a:tc>
                <a:tc>
                  <a:txBody>
                    <a:bodyPr/>
                    <a:lstStyle/>
                    <a:p>
                      <a:pPr algn="ctr" fontAlgn="ctr"/>
                      <a:r>
                        <a:rPr lang="tr-TR" sz="900" b="1" u="none" strike="noStrike" dirty="0" smtClean="0">
                          <a:effectLst/>
                        </a:rPr>
                        <a:t>KARŞILANAN</a:t>
                      </a:r>
                    </a:p>
                    <a:p>
                      <a:pPr algn="ctr" fontAlgn="ctr"/>
                      <a:r>
                        <a:rPr lang="tr-TR" sz="900" b="1" u="none" strike="noStrike" dirty="0" smtClean="0">
                          <a:effectLst/>
                        </a:rPr>
                        <a:t>BÜTÇE </a:t>
                      </a:r>
                      <a:endParaRPr lang="tr-TR" sz="900" b="1" i="0" u="none" strike="noStrike" dirty="0">
                        <a:solidFill>
                          <a:srgbClr val="000000"/>
                        </a:solidFill>
                        <a:effectLst/>
                        <a:latin typeface="Calibri" panose="020F0502020204030204" pitchFamily="34" charset="0"/>
                      </a:endParaRPr>
                    </a:p>
                  </a:txBody>
                  <a:tcPr marL="5609" marR="5609" marT="5609" marB="0" anchor="ctr">
                    <a:solidFill>
                      <a:schemeClr val="accent4">
                        <a:lumMod val="50000"/>
                      </a:schemeClr>
                    </a:solidFill>
                  </a:tcPr>
                </a:tc>
                <a:tc>
                  <a:txBody>
                    <a:bodyPr/>
                    <a:lstStyle/>
                    <a:p>
                      <a:pPr algn="ctr" fontAlgn="ctr"/>
                      <a:r>
                        <a:rPr lang="tr-TR" sz="900" b="1" u="none" strike="noStrike" dirty="0">
                          <a:effectLst/>
                        </a:rPr>
                        <a:t>KARŞILANAN TALEPLER</a:t>
                      </a:r>
                      <a:endParaRPr lang="tr-TR" sz="900" b="1" i="0" u="none" strike="noStrike" dirty="0">
                        <a:solidFill>
                          <a:srgbClr val="000000"/>
                        </a:solidFill>
                        <a:effectLst/>
                        <a:latin typeface="Calibri" panose="020F0502020204030204" pitchFamily="34" charset="0"/>
                      </a:endParaRPr>
                    </a:p>
                  </a:txBody>
                  <a:tcPr marL="5609" marR="5609" marT="5609" marB="0" anchor="ctr">
                    <a:solidFill>
                      <a:schemeClr val="accent4">
                        <a:lumMod val="50000"/>
                      </a:schemeClr>
                    </a:solidFill>
                  </a:tcPr>
                </a:tc>
                <a:extLst>
                  <a:ext uri="{0D108BD9-81ED-4DB2-BD59-A6C34878D82A}">
                    <a16:rowId xmlns:a16="http://schemas.microsoft.com/office/drawing/2014/main" val="2114250553"/>
                  </a:ext>
                </a:extLst>
              </a:tr>
              <a:tr h="672489">
                <a:tc>
                  <a:txBody>
                    <a:bodyPr/>
                    <a:lstStyle/>
                    <a:p>
                      <a:pPr algn="ctr" fontAlgn="ctr"/>
                      <a:r>
                        <a:rPr lang="tr-TR" sz="900" u="none" strike="noStrike">
                          <a:effectLst/>
                        </a:rPr>
                        <a:t>41</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es-ES" sz="900" u="none" strike="noStrike" dirty="0">
                          <a:effectLst/>
                        </a:rPr>
                        <a:t>ANADOLU MİRASI SOFRAMDA ÜNİVERSİTELER ARASI YEMEK YARIŞMASI</a:t>
                      </a:r>
                      <a:endParaRPr lang="es-ES" sz="900" b="0" i="0" u="none" strike="noStrike" dirty="0">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dirty="0">
                          <a:effectLst/>
                        </a:rPr>
                        <a:t>GASTRO SANAT TOPLULUĞU</a:t>
                      </a:r>
                      <a:endParaRPr lang="tr-TR" sz="900" b="0" i="0" u="none" strike="noStrike" dirty="0">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dirty="0">
                          <a:effectLst/>
                        </a:rPr>
                        <a:t>16.11.2023</a:t>
                      </a:r>
                      <a:endParaRPr lang="tr-TR" sz="900" b="0" i="0" u="none" strike="noStrike" dirty="0">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dirty="0">
                          <a:effectLst/>
                        </a:rPr>
                        <a:t>17.11.2023</a:t>
                      </a:r>
                      <a:endParaRPr lang="tr-TR" sz="900" b="0" i="0" u="none" strike="noStrike" dirty="0">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dirty="0">
                          <a:effectLst/>
                        </a:rPr>
                        <a:t>SİVAS CUMHURİYET ÜNİVERSİTESİ</a:t>
                      </a:r>
                      <a:endParaRPr lang="tr-TR" sz="900" b="0" i="0" u="none" strike="noStrike" dirty="0">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dirty="0">
                          <a:effectLst/>
                        </a:rPr>
                        <a:t>YARIŞMA</a:t>
                      </a:r>
                      <a:endParaRPr lang="tr-TR" sz="900" b="0" i="0" u="none" strike="noStrike" dirty="0">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dirty="0">
                          <a:effectLst/>
                        </a:rPr>
                        <a:t> ₺    15.600,00 </a:t>
                      </a:r>
                      <a:endParaRPr lang="tr-TR" sz="900" b="0" i="0" u="none" strike="noStrike" dirty="0">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dirty="0">
                          <a:effectLst/>
                        </a:rPr>
                        <a:t>6 KİŞİNİN GİDİŞ GELİŞ OTOBÜS BİLETLERİ, KONAKLAMA ÜCRETLERİ VE YİYECEK MASRAFLARI</a:t>
                      </a:r>
                      <a:endParaRPr lang="tr-TR" sz="900" b="0" i="0" u="none" strike="noStrike" dirty="0">
                        <a:solidFill>
                          <a:srgbClr val="000000"/>
                        </a:solidFill>
                        <a:effectLst/>
                        <a:latin typeface="Calibri" panose="020F0502020204030204" pitchFamily="34" charset="0"/>
                      </a:endParaRPr>
                    </a:p>
                  </a:txBody>
                  <a:tcPr marL="5609" marR="5609" marT="5609" marB="0" anchor="ctr"/>
                </a:tc>
                <a:extLst>
                  <a:ext uri="{0D108BD9-81ED-4DB2-BD59-A6C34878D82A}">
                    <a16:rowId xmlns:a16="http://schemas.microsoft.com/office/drawing/2014/main" val="3421477518"/>
                  </a:ext>
                </a:extLst>
              </a:tr>
              <a:tr h="215661">
                <a:tc>
                  <a:txBody>
                    <a:bodyPr/>
                    <a:lstStyle/>
                    <a:p>
                      <a:pPr algn="ctr" fontAlgn="ctr"/>
                      <a:r>
                        <a:rPr lang="tr-TR" sz="900" u="none" strike="noStrike" dirty="0">
                          <a:effectLst/>
                        </a:rPr>
                        <a:t>42</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AÇIK HAVA SİNEMASI</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GENÇ İYİLİK TOPLULUĞU</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a:effectLst/>
                        </a:rPr>
                        <a:t>17.11.2023</a:t>
                      </a:r>
                      <a:endParaRPr lang="tr-TR" sz="900" b="0" i="0" u="none" strike="noStrike">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17.11.2023</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18:00:00</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21:00:00</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GENÇ OFİS TERAS BÖLÜMÜNDE</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extLst>
                  <a:ext uri="{0D108BD9-81ED-4DB2-BD59-A6C34878D82A}">
                    <a16:rowId xmlns:a16="http://schemas.microsoft.com/office/drawing/2014/main" val="1930498279"/>
                  </a:ext>
                </a:extLst>
              </a:tr>
              <a:tr h="405676">
                <a:tc>
                  <a:txBody>
                    <a:bodyPr/>
                    <a:lstStyle/>
                    <a:p>
                      <a:pPr algn="ctr" fontAlgn="ctr"/>
                      <a:r>
                        <a:rPr lang="tr-TR" sz="900" u="none" strike="noStrike">
                          <a:effectLst/>
                        </a:rPr>
                        <a:t>43</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PSİKOLOJİNİN YILDIZLARI</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dirty="0">
                          <a:effectLst/>
                        </a:rPr>
                        <a:t>PSİKOLOJİK DANIŞMANLIK VE REHBERLİK TOPLULUĞU</a:t>
                      </a:r>
                      <a:endParaRPr lang="tr-TR" sz="900" b="0" i="0" u="none" strike="noStrike" dirty="0">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dirty="0">
                          <a:effectLst/>
                        </a:rPr>
                        <a:t>21.11.2023</a:t>
                      </a:r>
                      <a:endParaRPr lang="tr-TR" sz="900" b="0" i="0" u="none" strike="noStrike" dirty="0">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dirty="0">
                          <a:effectLst/>
                        </a:rPr>
                        <a:t>21.11.2023</a:t>
                      </a:r>
                      <a:endParaRPr lang="tr-TR" sz="900" b="0" i="0" u="none" strike="noStrike" dirty="0">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15:00:00</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EĞİTİM FAKÜLTESİ A BLOK SEMİNER SALONU</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609" marR="5609" marT="5609" marB="0" anchor="ctr"/>
                </a:tc>
                <a:tc>
                  <a:txBody>
                    <a:bodyPr/>
                    <a:lstStyle/>
                    <a:p>
                      <a:pPr algn="ctr" fontAlgn="ctr"/>
                      <a:r>
                        <a:rPr lang="es-ES" sz="900" u="none" strike="noStrike" dirty="0">
                          <a:effectLst/>
                        </a:rPr>
                        <a:t>40 KİŞİLİK KURU PASTA VE MEYVE SUYU</a:t>
                      </a:r>
                      <a:endParaRPr lang="es-ES" sz="900" b="0" i="0" u="none" strike="noStrike" dirty="0">
                        <a:solidFill>
                          <a:srgbClr val="000000"/>
                        </a:solidFill>
                        <a:effectLst/>
                        <a:latin typeface="Calibri" panose="020F0502020204030204" pitchFamily="34" charset="0"/>
                      </a:endParaRPr>
                    </a:p>
                  </a:txBody>
                  <a:tcPr marL="5609" marR="5609" marT="5609" marB="0" anchor="ctr"/>
                </a:tc>
                <a:extLst>
                  <a:ext uri="{0D108BD9-81ED-4DB2-BD59-A6C34878D82A}">
                    <a16:rowId xmlns:a16="http://schemas.microsoft.com/office/drawing/2014/main" val="824450767"/>
                  </a:ext>
                </a:extLst>
              </a:tr>
              <a:tr h="939302">
                <a:tc>
                  <a:txBody>
                    <a:bodyPr/>
                    <a:lstStyle/>
                    <a:p>
                      <a:pPr algn="ctr" fontAlgn="ctr"/>
                      <a:r>
                        <a:rPr lang="tr-TR" sz="900" u="none" strike="noStrike" dirty="0">
                          <a:effectLst/>
                        </a:rPr>
                        <a:t>44</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ÖĞRENEN, ÖĞRETEN VE GAZZE</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YENİLER TOPLULUĞU BACIYAN-I ANADOLU TOPLULUĞU ÇOCUK HAKLARI TOPLULUĞU</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21.11.2023</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21.11.2023</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14:00:00</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15:00:00</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MÜHENDİSLİK FAKÜLTESİ KONFERANS SALONU</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KONFERANS </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 ₺       2.780,00 </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KATILIMCI YOL ÜCRETİ KATILIMCI VE EŞİNİN KONAKLAMA ÜCRETLERİ 25 ADET AFİŞ 50 ADET DAVETİYE 1 ADET PANKART</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extLst>
                  <a:ext uri="{0D108BD9-81ED-4DB2-BD59-A6C34878D82A}">
                    <a16:rowId xmlns:a16="http://schemas.microsoft.com/office/drawing/2014/main" val="989940250"/>
                  </a:ext>
                </a:extLst>
              </a:tr>
              <a:tr h="272269">
                <a:tc>
                  <a:txBody>
                    <a:bodyPr/>
                    <a:lstStyle/>
                    <a:p>
                      <a:pPr algn="ctr" fontAlgn="ctr"/>
                      <a:r>
                        <a:rPr lang="tr-TR" sz="900" u="none" strike="noStrike">
                          <a:effectLst/>
                        </a:rPr>
                        <a:t>45</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ŞEHİRCİLİK SÖYLEŞİLERİ</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GENÇ PLANCILAR TOPLULUĞU</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24.11.2023</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24.11.2023</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16:00:00</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17:00:00</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dirty="0">
                          <a:effectLst/>
                        </a:rPr>
                        <a:t>ONLİNE</a:t>
                      </a:r>
                      <a:endParaRPr lang="tr-TR" sz="900" b="0" i="0" u="none" strike="noStrike" dirty="0">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SÖYLEŞİ</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5609" marR="5609" marT="5609" marB="0" anchor="ctr"/>
                </a:tc>
                <a:extLst>
                  <a:ext uri="{0D108BD9-81ED-4DB2-BD59-A6C34878D82A}">
                    <a16:rowId xmlns:a16="http://schemas.microsoft.com/office/drawing/2014/main" val="3525020514"/>
                  </a:ext>
                </a:extLst>
              </a:tr>
              <a:tr h="272269">
                <a:tc>
                  <a:txBody>
                    <a:bodyPr/>
                    <a:lstStyle/>
                    <a:p>
                      <a:pPr algn="ctr" fontAlgn="ctr"/>
                      <a:r>
                        <a:rPr lang="tr-TR" sz="900" u="none" strike="noStrike" dirty="0">
                          <a:effectLst/>
                        </a:rPr>
                        <a:t>46</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SATRANÇ VE ZEKA OYUNLARI</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SATRANÇ TOPLULUĞU</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1.12.2023</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1.12.2023</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13:00:00</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15:00:00</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EĞİTİM FAKÜLTESİ ETKİNLİK SINIFINDA</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SPORTİF ETKİNLİK</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 ₺          794,00 </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8 ADET ZEKA KÜPÜ</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extLst>
                  <a:ext uri="{0D108BD9-81ED-4DB2-BD59-A6C34878D82A}">
                    <a16:rowId xmlns:a16="http://schemas.microsoft.com/office/drawing/2014/main" val="624796687"/>
                  </a:ext>
                </a:extLst>
              </a:tr>
              <a:tr h="405676">
                <a:tc>
                  <a:txBody>
                    <a:bodyPr/>
                    <a:lstStyle/>
                    <a:p>
                      <a:pPr algn="ctr" fontAlgn="ctr"/>
                      <a:r>
                        <a:rPr lang="tr-TR" sz="900" u="none" strike="noStrike">
                          <a:effectLst/>
                        </a:rPr>
                        <a:t>47</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nn-NO" sz="900" u="none" strike="noStrike">
                          <a:effectLst/>
                        </a:rPr>
                        <a:t>3 ARALIK DÜNYA ENGELLİLER GÜNÜ FARKINDALIK</a:t>
                      </a:r>
                      <a:endParaRPr lang="nn-NO"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SOSYAL GENÇLİK TOPLULUĞU</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5.12.2023</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5.12.2023</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13:00:00</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18:00:00</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KURTALAN MAVİ YAŞAM ÖZEL EĞİTİM VE REHABİLİTASYON MERKEZİ</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30 KİŞİLİK ARAÇ VE 1 ADET PANKART</a:t>
                      </a:r>
                      <a:endParaRPr lang="tr-TR" sz="900" b="0" i="0" u="none" strike="noStrike">
                        <a:solidFill>
                          <a:srgbClr val="000000"/>
                        </a:solidFill>
                        <a:effectLst/>
                        <a:latin typeface="Calibri" panose="020F0502020204030204" pitchFamily="34" charset="0"/>
                      </a:endParaRPr>
                    </a:p>
                  </a:txBody>
                  <a:tcPr marL="5609" marR="5609" marT="5609" marB="0" anchor="ctr"/>
                </a:tc>
                <a:extLst>
                  <a:ext uri="{0D108BD9-81ED-4DB2-BD59-A6C34878D82A}">
                    <a16:rowId xmlns:a16="http://schemas.microsoft.com/office/drawing/2014/main" val="4156890291"/>
                  </a:ext>
                </a:extLst>
              </a:tr>
              <a:tr h="272269">
                <a:tc>
                  <a:txBody>
                    <a:bodyPr/>
                    <a:lstStyle/>
                    <a:p>
                      <a:pPr algn="ctr" fontAlgn="ctr"/>
                      <a:r>
                        <a:rPr lang="tr-TR" sz="900" u="none" strike="noStrike" dirty="0">
                          <a:effectLst/>
                        </a:rPr>
                        <a:t>48</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SBMYO PATİLERİ ÜŞÜMESİN </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SOSYAL GENÇLİK TOPLULUĞU</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11.12.2023</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17.12.2023</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12:00:00</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18:00:00</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SOSYAL BİLİMLER MYO BAHÇESİNDE</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extLst>
                  <a:ext uri="{0D108BD9-81ED-4DB2-BD59-A6C34878D82A}">
                    <a16:rowId xmlns:a16="http://schemas.microsoft.com/office/drawing/2014/main" val="4024363298"/>
                  </a:ext>
                </a:extLst>
              </a:tr>
              <a:tr h="409757">
                <a:tc>
                  <a:txBody>
                    <a:bodyPr/>
                    <a:lstStyle/>
                    <a:p>
                      <a:pPr algn="ctr" fontAlgn="ctr"/>
                      <a:r>
                        <a:rPr lang="tr-TR" sz="900" u="none" strike="noStrike">
                          <a:effectLst/>
                        </a:rPr>
                        <a:t>49</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FİDAN DİKME</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KIZILAY TOPLULUĞU</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24.11.2023</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24.11.2023</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08:00:00</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14:00:00</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İLAHİYAT FAKÜLTESİ VE CAMİİ ARASINDA YEŞİL ALANIN BELİRLEDİĞİ ALANDA</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609" marR="5609" marT="5609" marB="0" anchor="ct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5609" marR="5609" marT="5609" marB="0" anchor="ctr"/>
                </a:tc>
                <a:extLst>
                  <a:ext uri="{0D108BD9-81ED-4DB2-BD59-A6C34878D82A}">
                    <a16:rowId xmlns:a16="http://schemas.microsoft.com/office/drawing/2014/main" val="2625176174"/>
                  </a:ext>
                </a:extLst>
              </a:tr>
              <a:tr h="672489">
                <a:tc>
                  <a:txBody>
                    <a:bodyPr/>
                    <a:lstStyle/>
                    <a:p>
                      <a:pPr algn="ctr" fontAlgn="ctr"/>
                      <a:r>
                        <a:rPr lang="tr-TR" sz="900" u="none" strike="noStrike" dirty="0">
                          <a:effectLst/>
                        </a:rPr>
                        <a:t>50</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MASA TENİSİ TEKNİK VE RAKET TUTUŞLARI</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MASA TENİSİ TOPLULUĞU</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4.12.2023</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4.12.2023</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15:00:00</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18:00:00</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EĞİTİM FAKÜLTESİ B BLOK MASA TENİSİ SALONU</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SPORTİF ETKİNLİK</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tc>
                  <a:txBody>
                    <a:bodyPr/>
                    <a:lstStyle/>
                    <a:p>
                      <a:pPr algn="ctr" fontAlgn="ctr"/>
                      <a:r>
                        <a:rPr lang="tr-TR" sz="900" u="none" strike="noStrike" dirty="0">
                          <a:effectLst/>
                        </a:rPr>
                        <a:t>4 ADET MASA TENİSİ RAKETİ, 20 ADET MASA TENİSİ TOPU, 2 ADET MASA TENİSİ FİLESİ</a:t>
                      </a:r>
                      <a:endParaRPr lang="tr-TR" sz="900" b="0" i="0" u="none" strike="noStrike" dirty="0">
                        <a:solidFill>
                          <a:srgbClr val="000000"/>
                        </a:solidFill>
                        <a:effectLst/>
                        <a:latin typeface="Calibri" panose="020F0502020204030204" pitchFamily="34" charset="0"/>
                      </a:endParaRPr>
                    </a:p>
                  </a:txBody>
                  <a:tcPr marL="5609" marR="5609" marT="5609" marB="0" anchor="ctr">
                    <a:solidFill>
                      <a:schemeClr val="accent4">
                        <a:lumMod val="40000"/>
                        <a:lumOff val="60000"/>
                      </a:schemeClr>
                    </a:solidFill>
                  </a:tcPr>
                </a:tc>
                <a:extLst>
                  <a:ext uri="{0D108BD9-81ED-4DB2-BD59-A6C34878D82A}">
                    <a16:rowId xmlns:a16="http://schemas.microsoft.com/office/drawing/2014/main" val="2147867135"/>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17179" y="0"/>
            <a:ext cx="10515600" cy="643867"/>
          </a:xfrm>
        </p:spPr>
        <p:txBody>
          <a:bodyPr>
            <a:normAutofit fontScale="90000"/>
          </a:bodyPr>
          <a:lstStyle/>
          <a:p>
            <a:r>
              <a:rPr lang="tr-TR" sz="2800" b="1" dirty="0" smtClean="0"/>
              <a:t/>
            </a:r>
            <a:br>
              <a:rPr lang="tr-TR" sz="2800" b="1" dirty="0" smtClean="0"/>
            </a:br>
            <a:r>
              <a:rPr lang="tr-TR" sz="2800" b="1" dirty="0" smtClean="0"/>
              <a:t>         </a:t>
            </a:r>
            <a:br>
              <a:rPr lang="tr-TR" sz="2800" b="1" dirty="0" smtClean="0"/>
            </a:br>
            <a:r>
              <a:rPr lang="tr-TR" sz="2800" b="1" dirty="0" smtClean="0"/>
              <a:t/>
            </a:r>
            <a:br>
              <a:rPr lang="tr-TR" sz="2800" b="1" dirty="0" smtClean="0"/>
            </a:br>
            <a:r>
              <a:rPr lang="tr-TR" sz="2800" b="1" dirty="0" smtClean="0"/>
              <a:t>        Sosyal ve Kültürel Etkinlikler</a:t>
            </a:r>
            <a:endParaRPr lang="tr-TR" sz="2800" dirty="0"/>
          </a:p>
        </p:txBody>
      </p:sp>
      <p:graphicFrame>
        <p:nvGraphicFramePr>
          <p:cNvPr id="5" name="Tablo 4"/>
          <p:cNvGraphicFramePr>
            <a:graphicFrameLocks noGrp="1"/>
          </p:cNvGraphicFramePr>
          <p:nvPr>
            <p:extLst>
              <p:ext uri="{D42A27DB-BD31-4B8C-83A1-F6EECF244321}">
                <p14:modId xmlns:p14="http://schemas.microsoft.com/office/powerpoint/2010/main" val="1983799146"/>
              </p:ext>
            </p:extLst>
          </p:nvPr>
        </p:nvGraphicFramePr>
        <p:xfrm>
          <a:off x="1095375" y="1085852"/>
          <a:ext cx="9801227" cy="4897317"/>
        </p:xfrm>
        <a:graphic>
          <a:graphicData uri="http://schemas.openxmlformats.org/drawingml/2006/table">
            <a:tbl>
              <a:tblPr>
                <a:tableStyleId>{5C22544A-7EE6-4342-B048-85BDC9FD1C3A}</a:tableStyleId>
              </a:tblPr>
              <a:tblGrid>
                <a:gridCol w="363682">
                  <a:extLst>
                    <a:ext uri="{9D8B030D-6E8A-4147-A177-3AD203B41FA5}">
                      <a16:colId xmlns:a16="http://schemas.microsoft.com/office/drawing/2014/main" val="3731009320"/>
                    </a:ext>
                  </a:extLst>
                </a:gridCol>
                <a:gridCol w="1321377">
                  <a:extLst>
                    <a:ext uri="{9D8B030D-6E8A-4147-A177-3AD203B41FA5}">
                      <a16:colId xmlns:a16="http://schemas.microsoft.com/office/drawing/2014/main" val="639965941"/>
                    </a:ext>
                  </a:extLst>
                </a:gridCol>
                <a:gridCol w="1321377">
                  <a:extLst>
                    <a:ext uri="{9D8B030D-6E8A-4147-A177-3AD203B41FA5}">
                      <a16:colId xmlns:a16="http://schemas.microsoft.com/office/drawing/2014/main" val="254463102"/>
                    </a:ext>
                  </a:extLst>
                </a:gridCol>
                <a:gridCol w="681903">
                  <a:extLst>
                    <a:ext uri="{9D8B030D-6E8A-4147-A177-3AD203B41FA5}">
                      <a16:colId xmlns:a16="http://schemas.microsoft.com/office/drawing/2014/main" val="3056835741"/>
                    </a:ext>
                  </a:extLst>
                </a:gridCol>
                <a:gridCol w="681903">
                  <a:extLst>
                    <a:ext uri="{9D8B030D-6E8A-4147-A177-3AD203B41FA5}">
                      <a16:colId xmlns:a16="http://schemas.microsoft.com/office/drawing/2014/main" val="3631032285"/>
                    </a:ext>
                  </a:extLst>
                </a:gridCol>
                <a:gridCol w="618259">
                  <a:extLst>
                    <a:ext uri="{9D8B030D-6E8A-4147-A177-3AD203B41FA5}">
                      <a16:colId xmlns:a16="http://schemas.microsoft.com/office/drawing/2014/main" val="3606470677"/>
                    </a:ext>
                  </a:extLst>
                </a:gridCol>
                <a:gridCol w="618259">
                  <a:extLst>
                    <a:ext uri="{9D8B030D-6E8A-4147-A177-3AD203B41FA5}">
                      <a16:colId xmlns:a16="http://schemas.microsoft.com/office/drawing/2014/main" val="741548416"/>
                    </a:ext>
                  </a:extLst>
                </a:gridCol>
                <a:gridCol w="1600200">
                  <a:extLst>
                    <a:ext uri="{9D8B030D-6E8A-4147-A177-3AD203B41FA5}">
                      <a16:colId xmlns:a16="http://schemas.microsoft.com/office/drawing/2014/main" val="730020691"/>
                    </a:ext>
                  </a:extLst>
                </a:gridCol>
                <a:gridCol w="763732">
                  <a:extLst>
                    <a:ext uri="{9D8B030D-6E8A-4147-A177-3AD203B41FA5}">
                      <a16:colId xmlns:a16="http://schemas.microsoft.com/office/drawing/2014/main" val="3781978703"/>
                    </a:ext>
                  </a:extLst>
                </a:gridCol>
                <a:gridCol w="824347">
                  <a:extLst>
                    <a:ext uri="{9D8B030D-6E8A-4147-A177-3AD203B41FA5}">
                      <a16:colId xmlns:a16="http://schemas.microsoft.com/office/drawing/2014/main" val="4143075489"/>
                    </a:ext>
                  </a:extLst>
                </a:gridCol>
                <a:gridCol w="1006188">
                  <a:extLst>
                    <a:ext uri="{9D8B030D-6E8A-4147-A177-3AD203B41FA5}">
                      <a16:colId xmlns:a16="http://schemas.microsoft.com/office/drawing/2014/main" val="4273387870"/>
                    </a:ext>
                  </a:extLst>
                </a:gridCol>
              </a:tblGrid>
              <a:tr h="228648">
                <a:tc>
                  <a:txBody>
                    <a:bodyPr/>
                    <a:lstStyle/>
                    <a:p>
                      <a:pPr algn="ctr" fontAlgn="ctr"/>
                      <a:r>
                        <a:rPr lang="tr-TR" sz="900" b="1" u="none" strike="noStrike" dirty="0">
                          <a:effectLst/>
                        </a:rPr>
                        <a:t>SIRA NO</a:t>
                      </a:r>
                      <a:endParaRPr lang="tr-TR" sz="900" b="1" i="0" u="none" strike="noStrike" dirty="0">
                        <a:solidFill>
                          <a:srgbClr val="000000"/>
                        </a:solidFill>
                        <a:effectLst/>
                        <a:latin typeface="Calibri" panose="020F0502020204030204" pitchFamily="34" charset="0"/>
                      </a:endParaRPr>
                    </a:p>
                  </a:txBody>
                  <a:tcPr marL="5515" marR="5515" marT="5515" marB="0" anchor="ctr">
                    <a:solidFill>
                      <a:schemeClr val="accent4">
                        <a:lumMod val="50000"/>
                      </a:schemeClr>
                    </a:solidFill>
                  </a:tcPr>
                </a:tc>
                <a:tc>
                  <a:txBody>
                    <a:bodyPr/>
                    <a:lstStyle/>
                    <a:p>
                      <a:pPr algn="ctr" fontAlgn="ctr"/>
                      <a:r>
                        <a:rPr lang="tr-TR" sz="900" b="1" u="none" strike="noStrike" dirty="0">
                          <a:effectLst/>
                        </a:rPr>
                        <a:t>ETKİNLİK ADI</a:t>
                      </a:r>
                      <a:endParaRPr lang="tr-TR" sz="900" b="1" i="0" u="none" strike="noStrike" dirty="0">
                        <a:solidFill>
                          <a:srgbClr val="000000"/>
                        </a:solidFill>
                        <a:effectLst/>
                        <a:latin typeface="Calibri" panose="020F0502020204030204" pitchFamily="34" charset="0"/>
                      </a:endParaRPr>
                    </a:p>
                  </a:txBody>
                  <a:tcPr marL="5515" marR="5515" marT="5515" marB="0" anchor="ctr">
                    <a:solidFill>
                      <a:schemeClr val="accent4">
                        <a:lumMod val="50000"/>
                      </a:schemeClr>
                    </a:solidFill>
                  </a:tcPr>
                </a:tc>
                <a:tc>
                  <a:txBody>
                    <a:bodyPr/>
                    <a:lstStyle/>
                    <a:p>
                      <a:pPr algn="ctr" fontAlgn="ctr"/>
                      <a:r>
                        <a:rPr lang="tr-TR" sz="900" b="1" u="none" strike="noStrike" dirty="0">
                          <a:effectLst/>
                        </a:rPr>
                        <a:t>DÜZENLEYEN TOPLULUK</a:t>
                      </a:r>
                      <a:endParaRPr lang="tr-TR" sz="900" b="1" i="0" u="none" strike="noStrike" dirty="0">
                        <a:solidFill>
                          <a:srgbClr val="000000"/>
                        </a:solidFill>
                        <a:effectLst/>
                        <a:latin typeface="Calibri" panose="020F0502020204030204" pitchFamily="34" charset="0"/>
                      </a:endParaRPr>
                    </a:p>
                  </a:txBody>
                  <a:tcPr marL="5515" marR="5515" marT="5515" marB="0" anchor="ctr">
                    <a:solidFill>
                      <a:schemeClr val="accent4">
                        <a:lumMod val="50000"/>
                      </a:schemeClr>
                    </a:solidFill>
                  </a:tcPr>
                </a:tc>
                <a:tc>
                  <a:txBody>
                    <a:bodyPr/>
                    <a:lstStyle/>
                    <a:p>
                      <a:pPr algn="ctr" fontAlgn="ctr"/>
                      <a:r>
                        <a:rPr lang="tr-TR" sz="900" b="1" u="none" strike="noStrike" dirty="0">
                          <a:effectLst/>
                        </a:rPr>
                        <a:t>BAŞLAMA TARİHİ</a:t>
                      </a:r>
                      <a:endParaRPr lang="tr-TR" sz="900" b="1" i="0" u="none" strike="noStrike" dirty="0">
                        <a:solidFill>
                          <a:srgbClr val="000000"/>
                        </a:solidFill>
                        <a:effectLst/>
                        <a:latin typeface="Calibri" panose="020F0502020204030204" pitchFamily="34" charset="0"/>
                      </a:endParaRPr>
                    </a:p>
                  </a:txBody>
                  <a:tcPr marL="5515" marR="5515" marT="5515" marB="0" anchor="ctr">
                    <a:solidFill>
                      <a:schemeClr val="accent4">
                        <a:lumMod val="50000"/>
                      </a:schemeClr>
                    </a:solidFill>
                  </a:tcPr>
                </a:tc>
                <a:tc>
                  <a:txBody>
                    <a:bodyPr/>
                    <a:lstStyle/>
                    <a:p>
                      <a:pPr algn="ctr" fontAlgn="ctr"/>
                      <a:r>
                        <a:rPr lang="tr-TR" sz="900" b="1" u="none" strike="noStrike" dirty="0">
                          <a:effectLst/>
                        </a:rPr>
                        <a:t>BİTİŞ SAATİ</a:t>
                      </a:r>
                      <a:endParaRPr lang="tr-TR" sz="900" b="1" i="0" u="none" strike="noStrike" dirty="0">
                        <a:solidFill>
                          <a:srgbClr val="000000"/>
                        </a:solidFill>
                        <a:effectLst/>
                        <a:latin typeface="Calibri" panose="020F0502020204030204" pitchFamily="34" charset="0"/>
                      </a:endParaRPr>
                    </a:p>
                  </a:txBody>
                  <a:tcPr marL="5515" marR="5515" marT="5515" marB="0" anchor="ctr">
                    <a:solidFill>
                      <a:schemeClr val="accent4">
                        <a:lumMod val="50000"/>
                      </a:schemeClr>
                    </a:solidFill>
                  </a:tcPr>
                </a:tc>
                <a:tc>
                  <a:txBody>
                    <a:bodyPr/>
                    <a:lstStyle/>
                    <a:p>
                      <a:pPr algn="ctr" fontAlgn="ctr"/>
                      <a:r>
                        <a:rPr lang="tr-TR" sz="900" b="1" u="none" strike="noStrike">
                          <a:effectLst/>
                        </a:rPr>
                        <a:t>BAŞLAMA SAATİ</a:t>
                      </a:r>
                      <a:endParaRPr lang="tr-TR" sz="900" b="1" i="0" u="none" strike="noStrike">
                        <a:solidFill>
                          <a:srgbClr val="000000"/>
                        </a:solidFill>
                        <a:effectLst/>
                        <a:latin typeface="Calibri" panose="020F0502020204030204" pitchFamily="34" charset="0"/>
                      </a:endParaRPr>
                    </a:p>
                  </a:txBody>
                  <a:tcPr marL="5515" marR="5515" marT="5515" marB="0" anchor="ctr">
                    <a:solidFill>
                      <a:schemeClr val="accent4">
                        <a:lumMod val="50000"/>
                      </a:schemeClr>
                    </a:solidFill>
                  </a:tcPr>
                </a:tc>
                <a:tc>
                  <a:txBody>
                    <a:bodyPr/>
                    <a:lstStyle/>
                    <a:p>
                      <a:pPr algn="ctr" fontAlgn="ctr"/>
                      <a:r>
                        <a:rPr lang="tr-TR" sz="900" b="1" u="none" strike="noStrike" dirty="0">
                          <a:effectLst/>
                        </a:rPr>
                        <a:t>BİTİŞ SAATİ</a:t>
                      </a:r>
                      <a:endParaRPr lang="tr-TR" sz="900" b="1" i="0" u="none" strike="noStrike" dirty="0">
                        <a:solidFill>
                          <a:srgbClr val="000000"/>
                        </a:solidFill>
                        <a:effectLst/>
                        <a:latin typeface="Calibri" panose="020F0502020204030204" pitchFamily="34" charset="0"/>
                      </a:endParaRPr>
                    </a:p>
                  </a:txBody>
                  <a:tcPr marL="5515" marR="5515" marT="5515" marB="0" anchor="ctr">
                    <a:solidFill>
                      <a:schemeClr val="accent4">
                        <a:lumMod val="50000"/>
                      </a:schemeClr>
                    </a:solidFill>
                  </a:tcPr>
                </a:tc>
                <a:tc>
                  <a:txBody>
                    <a:bodyPr/>
                    <a:lstStyle/>
                    <a:p>
                      <a:pPr algn="ctr" fontAlgn="ctr"/>
                      <a:r>
                        <a:rPr lang="tr-TR" sz="900" b="1" u="none" strike="noStrike" dirty="0">
                          <a:effectLst/>
                        </a:rPr>
                        <a:t>E. YERİ</a:t>
                      </a:r>
                      <a:endParaRPr lang="tr-TR" sz="900" b="1" i="0" u="none" strike="noStrike" dirty="0">
                        <a:solidFill>
                          <a:srgbClr val="000000"/>
                        </a:solidFill>
                        <a:effectLst/>
                        <a:latin typeface="Calibri" panose="020F0502020204030204" pitchFamily="34" charset="0"/>
                      </a:endParaRPr>
                    </a:p>
                  </a:txBody>
                  <a:tcPr marL="5515" marR="5515" marT="5515" marB="0" anchor="ctr">
                    <a:solidFill>
                      <a:schemeClr val="accent4">
                        <a:lumMod val="50000"/>
                      </a:schemeClr>
                    </a:solidFill>
                  </a:tcPr>
                </a:tc>
                <a:tc>
                  <a:txBody>
                    <a:bodyPr/>
                    <a:lstStyle/>
                    <a:p>
                      <a:pPr algn="ctr" fontAlgn="ctr"/>
                      <a:r>
                        <a:rPr lang="tr-TR" sz="900" b="1" u="none" strike="noStrike" dirty="0">
                          <a:effectLst/>
                        </a:rPr>
                        <a:t>E. TÜRÜ</a:t>
                      </a:r>
                      <a:endParaRPr lang="tr-TR" sz="900" b="1" i="0" u="none" strike="noStrike" dirty="0">
                        <a:solidFill>
                          <a:srgbClr val="000000"/>
                        </a:solidFill>
                        <a:effectLst/>
                        <a:latin typeface="Calibri" panose="020F0502020204030204" pitchFamily="34" charset="0"/>
                      </a:endParaRPr>
                    </a:p>
                  </a:txBody>
                  <a:tcPr marL="5515" marR="5515" marT="5515" marB="0" anchor="ctr">
                    <a:solidFill>
                      <a:schemeClr val="accent4">
                        <a:lumMod val="50000"/>
                      </a:schemeClr>
                    </a:solidFill>
                  </a:tcPr>
                </a:tc>
                <a:tc>
                  <a:txBody>
                    <a:bodyPr/>
                    <a:lstStyle/>
                    <a:p>
                      <a:pPr algn="ctr" fontAlgn="ctr"/>
                      <a:r>
                        <a:rPr lang="tr-TR" sz="900" b="1" u="none" strike="noStrike" dirty="0" smtClean="0">
                          <a:effectLst/>
                        </a:rPr>
                        <a:t>KARŞILANAN</a:t>
                      </a:r>
                    </a:p>
                    <a:p>
                      <a:pPr algn="ctr" fontAlgn="ctr"/>
                      <a:r>
                        <a:rPr lang="tr-TR" sz="900" b="1" u="none" strike="noStrike" dirty="0" smtClean="0">
                          <a:effectLst/>
                        </a:rPr>
                        <a:t>BÜTÇE </a:t>
                      </a:r>
                      <a:endParaRPr lang="tr-TR" sz="900" b="1" i="0" u="none" strike="noStrike" dirty="0">
                        <a:solidFill>
                          <a:srgbClr val="000000"/>
                        </a:solidFill>
                        <a:effectLst/>
                        <a:latin typeface="Calibri" panose="020F0502020204030204" pitchFamily="34" charset="0"/>
                      </a:endParaRPr>
                    </a:p>
                  </a:txBody>
                  <a:tcPr marL="5515" marR="5515" marT="5515" marB="0" anchor="ctr">
                    <a:solidFill>
                      <a:schemeClr val="accent4">
                        <a:lumMod val="50000"/>
                      </a:schemeClr>
                    </a:solidFill>
                  </a:tcPr>
                </a:tc>
                <a:tc>
                  <a:txBody>
                    <a:bodyPr/>
                    <a:lstStyle/>
                    <a:p>
                      <a:pPr algn="ctr" fontAlgn="ctr"/>
                      <a:r>
                        <a:rPr lang="tr-TR" sz="900" b="1" u="none" strike="noStrike" dirty="0">
                          <a:effectLst/>
                        </a:rPr>
                        <a:t>KARŞILANAN TALEPLER</a:t>
                      </a:r>
                      <a:endParaRPr lang="tr-TR" sz="900" b="1" i="0" u="none" strike="noStrike" dirty="0">
                        <a:solidFill>
                          <a:srgbClr val="000000"/>
                        </a:solidFill>
                        <a:effectLst/>
                        <a:latin typeface="Calibri" panose="020F0502020204030204" pitchFamily="34" charset="0"/>
                      </a:endParaRPr>
                    </a:p>
                  </a:txBody>
                  <a:tcPr marL="5515" marR="5515" marT="5515" marB="0" anchor="ctr">
                    <a:solidFill>
                      <a:schemeClr val="accent4">
                        <a:lumMod val="50000"/>
                      </a:schemeClr>
                    </a:solidFill>
                  </a:tcPr>
                </a:tc>
                <a:extLst>
                  <a:ext uri="{0D108BD9-81ED-4DB2-BD59-A6C34878D82A}">
                    <a16:rowId xmlns:a16="http://schemas.microsoft.com/office/drawing/2014/main" val="446254839"/>
                  </a:ext>
                </a:extLst>
              </a:tr>
              <a:tr h="571620">
                <a:tc>
                  <a:txBody>
                    <a:bodyPr/>
                    <a:lstStyle/>
                    <a:p>
                      <a:pPr algn="ctr" fontAlgn="ctr"/>
                      <a:r>
                        <a:rPr lang="tr-TR" sz="900" u="none" strike="noStrike">
                          <a:effectLst/>
                        </a:rPr>
                        <a:t>51</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dirty="0">
                          <a:effectLst/>
                        </a:rPr>
                        <a:t>BİRLEŞTİRİLMİŞ SINIFLI KÖY OKULU ZİYARETİ</a:t>
                      </a:r>
                      <a:endParaRPr lang="tr-TR" sz="900" b="0" i="0" u="none" strike="noStrike" dirty="0">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dirty="0">
                          <a:effectLst/>
                        </a:rPr>
                        <a:t>KIRSALDA EĞİTİM TOPLULUĞU</a:t>
                      </a:r>
                      <a:endParaRPr lang="tr-TR" sz="900" b="0" i="0" u="none" strike="noStrike" dirty="0">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12.12.2023</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12.12.2023</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08:30:00</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12:00:00</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SİİRT/MERKEZ AKTAŞ KÖYÜ İLKOKULU, AKYAMAÇ KÖYÜ İLKOKULU, YOLBULDU KÖYÜ İLKOKULU VE TUZKUYUSU İLKOKULU</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ZİYARET</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ARAÇ </a:t>
                      </a:r>
                      <a:endParaRPr lang="tr-TR" sz="900" b="0" i="0" u="none" strike="noStrike">
                        <a:solidFill>
                          <a:srgbClr val="000000"/>
                        </a:solidFill>
                        <a:effectLst/>
                        <a:latin typeface="Calibri" panose="020F0502020204030204" pitchFamily="34" charset="0"/>
                      </a:endParaRPr>
                    </a:p>
                  </a:txBody>
                  <a:tcPr marL="5515" marR="5515" marT="5515" marB="0" anchor="ctr"/>
                </a:tc>
                <a:extLst>
                  <a:ext uri="{0D108BD9-81ED-4DB2-BD59-A6C34878D82A}">
                    <a16:rowId xmlns:a16="http://schemas.microsoft.com/office/drawing/2014/main" val="2716404095"/>
                  </a:ext>
                </a:extLst>
              </a:tr>
              <a:tr h="457296">
                <a:tc>
                  <a:txBody>
                    <a:bodyPr/>
                    <a:lstStyle/>
                    <a:p>
                      <a:pPr algn="ctr" fontAlgn="ctr"/>
                      <a:r>
                        <a:rPr lang="tr-TR" sz="900" u="none" strike="noStrike" dirty="0">
                          <a:effectLst/>
                        </a:rPr>
                        <a:t>52</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FİLİSTİN İÇİN PEDAL ÇEVİRME</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YENİLER TOPLULUĞU</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2.12.2023</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a:effectLst/>
                        </a:rPr>
                        <a:t>2.12.2023</a:t>
                      </a:r>
                      <a:endParaRPr lang="tr-TR" sz="900" b="0" i="0" u="none" strike="noStrike">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a:effectLst/>
                        </a:rPr>
                        <a:t>13:30:00</a:t>
                      </a:r>
                      <a:endParaRPr lang="tr-TR" sz="900" b="0" i="0" u="none" strike="noStrike">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a:effectLst/>
                        </a:rPr>
                        <a:t>15 TEMMUZ DEMOKRASİ MEYDANI, ANDERA PARK VE SAAT KÜLESİ GÜZERGAHINDA</a:t>
                      </a:r>
                      <a:endParaRPr lang="tr-TR" sz="900" b="0" i="0" u="none" strike="noStrike">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a:effectLst/>
                        </a:rPr>
                        <a:t>SPORTİF ETKİNLİK</a:t>
                      </a:r>
                      <a:endParaRPr lang="tr-TR" sz="900" b="0" i="0" u="none" strike="noStrike">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60 ADET BİSİKLET</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extLst>
                  <a:ext uri="{0D108BD9-81ED-4DB2-BD59-A6C34878D82A}">
                    <a16:rowId xmlns:a16="http://schemas.microsoft.com/office/drawing/2014/main" val="3191406050"/>
                  </a:ext>
                </a:extLst>
              </a:tr>
              <a:tr h="342972">
                <a:tc>
                  <a:txBody>
                    <a:bodyPr/>
                    <a:lstStyle/>
                    <a:p>
                      <a:pPr algn="ctr" fontAlgn="ctr"/>
                      <a:r>
                        <a:rPr lang="tr-TR" sz="900" u="none" strike="noStrike">
                          <a:effectLst/>
                        </a:rPr>
                        <a:t>53</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ŞAL-ŞAPİK ATÖLYE ZİYARETİ</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dirty="0">
                          <a:effectLst/>
                        </a:rPr>
                        <a:t>GELENEKSEL EL SANATLARI TOPLULUĞU</a:t>
                      </a:r>
                      <a:endParaRPr lang="tr-TR" sz="900" b="0" i="0" u="none" strike="noStrike" dirty="0">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dirty="0">
                          <a:effectLst/>
                        </a:rPr>
                        <a:t>6.12.2023</a:t>
                      </a:r>
                      <a:endParaRPr lang="tr-TR" sz="900" b="0" i="0" u="none" strike="noStrike" dirty="0">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dirty="0">
                          <a:effectLst/>
                        </a:rPr>
                        <a:t>6.12.2023</a:t>
                      </a:r>
                      <a:endParaRPr lang="tr-TR" sz="900" b="0" i="0" u="none" strike="noStrike" dirty="0">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dirty="0">
                          <a:effectLst/>
                        </a:rPr>
                        <a:t>08:00:00</a:t>
                      </a:r>
                      <a:endParaRPr lang="tr-TR" sz="900" b="0" i="0" u="none" strike="noStrike" dirty="0">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dirty="0">
                          <a:effectLst/>
                        </a:rPr>
                        <a:t>17:00:00</a:t>
                      </a:r>
                      <a:endParaRPr lang="tr-TR" sz="900" b="0" i="0" u="none" strike="noStrike" dirty="0">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dirty="0">
                          <a:effectLst/>
                        </a:rPr>
                        <a:t>SİİRT/ERUH ŞAL-ŞAPİK ATOLYESİ</a:t>
                      </a:r>
                      <a:endParaRPr lang="tr-TR" sz="900" b="0" i="0" u="none" strike="noStrike" dirty="0">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dirty="0">
                          <a:effectLst/>
                        </a:rPr>
                        <a:t>GEZİ</a:t>
                      </a:r>
                      <a:endParaRPr lang="tr-TR" sz="900" b="0" i="0" u="none" strike="noStrike" dirty="0">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30 KİŞİLİK ARAÇ</a:t>
                      </a:r>
                      <a:endParaRPr lang="tr-TR" sz="900" b="0" i="0" u="none" strike="noStrike">
                        <a:solidFill>
                          <a:srgbClr val="000000"/>
                        </a:solidFill>
                        <a:effectLst/>
                        <a:latin typeface="Calibri" panose="020F0502020204030204" pitchFamily="34" charset="0"/>
                      </a:endParaRPr>
                    </a:p>
                  </a:txBody>
                  <a:tcPr marL="5515" marR="5515" marT="5515" marB="0" anchor="ctr"/>
                </a:tc>
                <a:extLst>
                  <a:ext uri="{0D108BD9-81ED-4DB2-BD59-A6C34878D82A}">
                    <a16:rowId xmlns:a16="http://schemas.microsoft.com/office/drawing/2014/main" val="2713270884"/>
                  </a:ext>
                </a:extLst>
              </a:tr>
              <a:tr h="457296">
                <a:tc>
                  <a:txBody>
                    <a:bodyPr/>
                    <a:lstStyle/>
                    <a:p>
                      <a:pPr algn="ctr" fontAlgn="ctr"/>
                      <a:r>
                        <a:rPr lang="tr-TR" sz="900" u="none" strike="noStrike" dirty="0">
                          <a:effectLst/>
                        </a:rPr>
                        <a:t>54</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CUMHURİYETİN 100. YILINDA TÜRKÇE VE TÜRK DÜNYASI PANELİ</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TARİH DÜŞÜNCE VE ARAŞTIRMA TOPLULUĞU</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14.12.2023</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14.12.2023</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15:30:00</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16:30:00</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MÜHENDİSLİK FAKÜLTESİ KONFERANS SALONU</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PANEL</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 ₺       5.920,96 </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2 KİŞİNİ GİDİŞ GELİŞ UÇAK BİLETİ, 20 ADET AFİŞ</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extLst>
                  <a:ext uri="{0D108BD9-81ED-4DB2-BD59-A6C34878D82A}">
                    <a16:rowId xmlns:a16="http://schemas.microsoft.com/office/drawing/2014/main" val="3667011563"/>
                  </a:ext>
                </a:extLst>
              </a:tr>
              <a:tr h="640215">
                <a:tc>
                  <a:txBody>
                    <a:bodyPr/>
                    <a:lstStyle/>
                    <a:p>
                      <a:pPr algn="ctr" fontAlgn="ctr"/>
                      <a:r>
                        <a:rPr lang="tr-TR" sz="900" u="none" strike="noStrike">
                          <a:effectLst/>
                        </a:rPr>
                        <a:t>55</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ENGELSİZ ÜNİVERSİTE</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ENGELSİZ YARINLAR TOPLULUĞU</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14.12.2023</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15.12.2023</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STANT: EĞİTİM FAKÜLTESİ-FEN EDEBİYAT FAKÜLTESİ ARASINDA, PANEL: MÜHENDİSLİK FAKÜLTESİ KONFERANS SALONUNDA</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STANT, PANEL</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da-DK" sz="900" u="none" strike="noStrike">
                          <a:effectLst/>
                        </a:rPr>
                        <a:t>50 ADET AFİŞ, 50 ADET DAVETİYE</a:t>
                      </a:r>
                      <a:endParaRPr lang="da-DK" sz="900" b="0" i="0" u="none" strike="noStrike">
                        <a:solidFill>
                          <a:srgbClr val="000000"/>
                        </a:solidFill>
                        <a:effectLst/>
                        <a:latin typeface="Calibri" panose="020F0502020204030204" pitchFamily="34" charset="0"/>
                      </a:endParaRPr>
                    </a:p>
                  </a:txBody>
                  <a:tcPr marL="5515" marR="5515" marT="5515" marB="0" anchor="ctr"/>
                </a:tc>
                <a:extLst>
                  <a:ext uri="{0D108BD9-81ED-4DB2-BD59-A6C34878D82A}">
                    <a16:rowId xmlns:a16="http://schemas.microsoft.com/office/drawing/2014/main" val="1363862541"/>
                  </a:ext>
                </a:extLst>
              </a:tr>
              <a:tr h="228648">
                <a:tc>
                  <a:txBody>
                    <a:bodyPr/>
                    <a:lstStyle/>
                    <a:p>
                      <a:pPr algn="ctr" fontAlgn="ctr"/>
                      <a:r>
                        <a:rPr lang="tr-TR" sz="900" u="none" strike="noStrike" dirty="0">
                          <a:effectLst/>
                        </a:rPr>
                        <a:t>56</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FİLM</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GENÇ HEMŞİRELER TOPLULUĞU</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15.12.2023</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15.12.2023</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17:00:00</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21:00:00</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ZİRAAT FAKÜLTESİ AMFİ SALONUNDA</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SİNEMA</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extLst>
                  <a:ext uri="{0D108BD9-81ED-4DB2-BD59-A6C34878D82A}">
                    <a16:rowId xmlns:a16="http://schemas.microsoft.com/office/drawing/2014/main" val="1354888297"/>
                  </a:ext>
                </a:extLst>
              </a:tr>
              <a:tr h="577337">
                <a:tc>
                  <a:txBody>
                    <a:bodyPr/>
                    <a:lstStyle/>
                    <a:p>
                      <a:pPr algn="ctr" fontAlgn="ctr"/>
                      <a:r>
                        <a:rPr lang="tr-TR" sz="900" u="none" strike="noStrike">
                          <a:effectLst/>
                        </a:rPr>
                        <a:t>57</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BİRLEŞTİRİLMİŞ SINIFLI KÖY OKULLARDA UYGULAMA YAPMA</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KIRSALDA EĞİTİM TOPLULUĞU</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19.12.2023</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19.12.2023</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08:30:00</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12:00:00</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dirty="0">
                          <a:effectLst/>
                        </a:rPr>
                        <a:t>SİİRT/MERKEZ AKTAŞ KÖYÜ İLKOKULU, AKYAMAÇ KÖYÜ İLKOKULU, YOLBULDU KÖYÜ İLKOKULU VE TUZKUYUSU İLKOKULU</a:t>
                      </a:r>
                      <a:endParaRPr lang="tr-TR" sz="900" b="0" i="0" u="none" strike="noStrike" dirty="0">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dirty="0">
                          <a:effectLst/>
                        </a:rPr>
                        <a:t>GEZİ</a:t>
                      </a:r>
                      <a:endParaRPr lang="tr-TR" sz="900" b="0" i="0" u="none" strike="noStrike" dirty="0">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2 ARAÇ</a:t>
                      </a:r>
                      <a:endParaRPr lang="tr-TR" sz="900" b="0" i="0" u="none" strike="noStrike">
                        <a:solidFill>
                          <a:srgbClr val="000000"/>
                        </a:solidFill>
                        <a:effectLst/>
                        <a:latin typeface="Calibri" panose="020F0502020204030204" pitchFamily="34" charset="0"/>
                      </a:endParaRPr>
                    </a:p>
                  </a:txBody>
                  <a:tcPr marL="5515" marR="5515" marT="5515" marB="0" anchor="ctr"/>
                </a:tc>
                <a:extLst>
                  <a:ext uri="{0D108BD9-81ED-4DB2-BD59-A6C34878D82A}">
                    <a16:rowId xmlns:a16="http://schemas.microsoft.com/office/drawing/2014/main" val="1148597412"/>
                  </a:ext>
                </a:extLst>
              </a:tr>
              <a:tr h="320107">
                <a:tc>
                  <a:txBody>
                    <a:bodyPr/>
                    <a:lstStyle/>
                    <a:p>
                      <a:pPr algn="ctr" fontAlgn="ctr"/>
                      <a:r>
                        <a:rPr lang="tr-TR" sz="900" u="none" strike="noStrike" dirty="0">
                          <a:effectLst/>
                        </a:rPr>
                        <a:t>58</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HEYKEL ATÖLYESİ</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GENÇ GÖNÜLLÜLER TOPLULUĞU</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20.12.2023</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20.12.2023</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13:00:00</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18:00:00</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İLAHİYAT FAKÜLTESİ MULTİMEDYA SALONU</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ATÖLYE</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extLst>
                  <a:ext uri="{0D108BD9-81ED-4DB2-BD59-A6C34878D82A}">
                    <a16:rowId xmlns:a16="http://schemas.microsoft.com/office/drawing/2014/main" val="66315002"/>
                  </a:ext>
                </a:extLst>
              </a:tr>
              <a:tr h="457296">
                <a:tc>
                  <a:txBody>
                    <a:bodyPr/>
                    <a:lstStyle/>
                    <a:p>
                      <a:pPr algn="ctr" fontAlgn="ctr"/>
                      <a:r>
                        <a:rPr lang="tr-TR" sz="900" u="none" strike="noStrike">
                          <a:effectLst/>
                        </a:rPr>
                        <a:t>59</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NARKO GENÇLİK SEMİNERİ</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PSİKOLOJİK DANIŞMANLIK VE REHBERLİK TOPLULUĞU</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19.12.2023</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19.12.2023</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14:30:00</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 </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a:effectLst/>
                        </a:rPr>
                        <a:t>EĞİTİM FAKÜLTESİ KONFERANS SALONU</a:t>
                      </a:r>
                      <a:endParaRPr lang="tr-TR" sz="900" b="0" i="0" u="none" strike="noStrike">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dirty="0">
                          <a:effectLst/>
                        </a:rPr>
                        <a:t>SEMİNER</a:t>
                      </a:r>
                      <a:endParaRPr lang="tr-TR" sz="900" b="0" i="0" u="none" strike="noStrike" dirty="0">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515" marR="5515" marT="5515" marB="0" anchor="ct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515" marR="5515" marT="5515" marB="0" anchor="ctr"/>
                </a:tc>
                <a:extLst>
                  <a:ext uri="{0D108BD9-81ED-4DB2-BD59-A6C34878D82A}">
                    <a16:rowId xmlns:a16="http://schemas.microsoft.com/office/drawing/2014/main" val="1642955935"/>
                  </a:ext>
                </a:extLst>
              </a:tr>
              <a:tr h="228648">
                <a:tc>
                  <a:txBody>
                    <a:bodyPr/>
                    <a:lstStyle/>
                    <a:p>
                      <a:pPr algn="ctr" fontAlgn="ctr"/>
                      <a:r>
                        <a:rPr lang="tr-TR" sz="900" u="none" strike="noStrike" dirty="0">
                          <a:effectLst/>
                        </a:rPr>
                        <a:t>60</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MİRAÇ ÇAĞRI SÖYLEŞİ</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GENÇ GÖNÜLLÜLER TOPLULUĞU</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18.12.2023</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18.12.2023</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10:00:00</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12:00:00</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İLAHİYAT FAKÜLTESİ KONFERANS SALONU</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SÖYLEŞİ</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tc>
                  <a:txBody>
                    <a:bodyPr/>
                    <a:lstStyle/>
                    <a:p>
                      <a:pPr algn="ctr" fontAlgn="ctr"/>
                      <a:r>
                        <a:rPr lang="tr-TR" sz="900" u="none" strike="noStrike" dirty="0">
                          <a:effectLst/>
                        </a:rPr>
                        <a:t> </a:t>
                      </a:r>
                      <a:endParaRPr lang="tr-TR" sz="900" b="0" i="0" u="none" strike="noStrike" dirty="0">
                        <a:solidFill>
                          <a:srgbClr val="000000"/>
                        </a:solidFill>
                        <a:effectLst/>
                        <a:latin typeface="Calibri" panose="020F0502020204030204" pitchFamily="34" charset="0"/>
                      </a:endParaRPr>
                    </a:p>
                  </a:txBody>
                  <a:tcPr marL="5515" marR="5515" marT="5515" marB="0" anchor="ctr">
                    <a:solidFill>
                      <a:schemeClr val="accent4">
                        <a:lumMod val="40000"/>
                        <a:lumOff val="60000"/>
                      </a:schemeClr>
                    </a:solidFill>
                  </a:tcPr>
                </a:tc>
                <a:extLst>
                  <a:ext uri="{0D108BD9-81ED-4DB2-BD59-A6C34878D82A}">
                    <a16:rowId xmlns:a16="http://schemas.microsoft.com/office/drawing/2014/main" val="2940672375"/>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17179" y="0"/>
            <a:ext cx="10515600" cy="643867"/>
          </a:xfrm>
        </p:spPr>
        <p:txBody>
          <a:bodyPr>
            <a:normAutofit fontScale="90000"/>
          </a:bodyPr>
          <a:lstStyle/>
          <a:p>
            <a:r>
              <a:rPr lang="tr-TR" sz="2800" b="1" dirty="0" smtClean="0"/>
              <a:t/>
            </a:r>
            <a:br>
              <a:rPr lang="tr-TR" sz="2800" b="1" dirty="0" smtClean="0"/>
            </a:br>
            <a:r>
              <a:rPr lang="tr-TR" sz="2800" b="1" dirty="0" smtClean="0"/>
              <a:t>         </a:t>
            </a:r>
            <a:br>
              <a:rPr lang="tr-TR" sz="2800" b="1" dirty="0" smtClean="0"/>
            </a:br>
            <a:r>
              <a:rPr lang="tr-TR" sz="2800" b="1" dirty="0" smtClean="0"/>
              <a:t/>
            </a:r>
            <a:br>
              <a:rPr lang="tr-TR" sz="2800" b="1" dirty="0" smtClean="0"/>
            </a:br>
            <a:r>
              <a:rPr lang="tr-TR" sz="2800" b="1" dirty="0" smtClean="0"/>
              <a:t>        Sosyal ve Kültürel Etkinlikler</a:t>
            </a:r>
            <a:endParaRPr lang="tr-TR" sz="2800" dirty="0"/>
          </a:p>
        </p:txBody>
      </p:sp>
      <p:graphicFrame>
        <p:nvGraphicFramePr>
          <p:cNvPr id="3" name="Tablo 2"/>
          <p:cNvGraphicFramePr>
            <a:graphicFrameLocks noGrp="1"/>
          </p:cNvGraphicFramePr>
          <p:nvPr>
            <p:extLst>
              <p:ext uri="{D42A27DB-BD31-4B8C-83A1-F6EECF244321}">
                <p14:modId xmlns:p14="http://schemas.microsoft.com/office/powerpoint/2010/main" val="1850375942"/>
              </p:ext>
            </p:extLst>
          </p:nvPr>
        </p:nvGraphicFramePr>
        <p:xfrm>
          <a:off x="944180" y="1485900"/>
          <a:ext cx="10261598" cy="3048000"/>
        </p:xfrm>
        <a:graphic>
          <a:graphicData uri="http://schemas.openxmlformats.org/drawingml/2006/table">
            <a:tbl>
              <a:tblPr>
                <a:tableStyleId>{5C22544A-7EE6-4342-B048-85BDC9FD1C3A}</a:tableStyleId>
              </a:tblPr>
              <a:tblGrid>
                <a:gridCol w="380764">
                  <a:extLst>
                    <a:ext uri="{9D8B030D-6E8A-4147-A177-3AD203B41FA5}">
                      <a16:colId xmlns:a16="http://schemas.microsoft.com/office/drawing/2014/main" val="1960415218"/>
                    </a:ext>
                  </a:extLst>
                </a:gridCol>
                <a:gridCol w="1383444">
                  <a:extLst>
                    <a:ext uri="{9D8B030D-6E8A-4147-A177-3AD203B41FA5}">
                      <a16:colId xmlns:a16="http://schemas.microsoft.com/office/drawing/2014/main" val="1158597020"/>
                    </a:ext>
                  </a:extLst>
                </a:gridCol>
                <a:gridCol w="1383444">
                  <a:extLst>
                    <a:ext uri="{9D8B030D-6E8A-4147-A177-3AD203B41FA5}">
                      <a16:colId xmlns:a16="http://schemas.microsoft.com/office/drawing/2014/main" val="3526091541"/>
                    </a:ext>
                  </a:extLst>
                </a:gridCol>
                <a:gridCol w="713933">
                  <a:extLst>
                    <a:ext uri="{9D8B030D-6E8A-4147-A177-3AD203B41FA5}">
                      <a16:colId xmlns:a16="http://schemas.microsoft.com/office/drawing/2014/main" val="1037188843"/>
                    </a:ext>
                  </a:extLst>
                </a:gridCol>
                <a:gridCol w="713933">
                  <a:extLst>
                    <a:ext uri="{9D8B030D-6E8A-4147-A177-3AD203B41FA5}">
                      <a16:colId xmlns:a16="http://schemas.microsoft.com/office/drawing/2014/main" val="1662809267"/>
                    </a:ext>
                  </a:extLst>
                </a:gridCol>
                <a:gridCol w="647299">
                  <a:extLst>
                    <a:ext uri="{9D8B030D-6E8A-4147-A177-3AD203B41FA5}">
                      <a16:colId xmlns:a16="http://schemas.microsoft.com/office/drawing/2014/main" val="824812611"/>
                    </a:ext>
                  </a:extLst>
                </a:gridCol>
                <a:gridCol w="647299">
                  <a:extLst>
                    <a:ext uri="{9D8B030D-6E8A-4147-A177-3AD203B41FA5}">
                      <a16:colId xmlns:a16="http://schemas.microsoft.com/office/drawing/2014/main" val="3077512180"/>
                    </a:ext>
                  </a:extLst>
                </a:gridCol>
                <a:gridCol w="1675363">
                  <a:extLst>
                    <a:ext uri="{9D8B030D-6E8A-4147-A177-3AD203B41FA5}">
                      <a16:colId xmlns:a16="http://schemas.microsoft.com/office/drawing/2014/main" val="1622051297"/>
                    </a:ext>
                  </a:extLst>
                </a:gridCol>
                <a:gridCol w="799605">
                  <a:extLst>
                    <a:ext uri="{9D8B030D-6E8A-4147-A177-3AD203B41FA5}">
                      <a16:colId xmlns:a16="http://schemas.microsoft.com/office/drawing/2014/main" val="891087787"/>
                    </a:ext>
                  </a:extLst>
                </a:gridCol>
                <a:gridCol w="863066">
                  <a:extLst>
                    <a:ext uri="{9D8B030D-6E8A-4147-A177-3AD203B41FA5}">
                      <a16:colId xmlns:a16="http://schemas.microsoft.com/office/drawing/2014/main" val="359978499"/>
                    </a:ext>
                  </a:extLst>
                </a:gridCol>
                <a:gridCol w="1053448">
                  <a:extLst>
                    <a:ext uri="{9D8B030D-6E8A-4147-A177-3AD203B41FA5}">
                      <a16:colId xmlns:a16="http://schemas.microsoft.com/office/drawing/2014/main" val="2923543514"/>
                    </a:ext>
                  </a:extLst>
                </a:gridCol>
              </a:tblGrid>
              <a:tr h="381000">
                <a:tc>
                  <a:txBody>
                    <a:bodyPr/>
                    <a:lstStyle/>
                    <a:p>
                      <a:pPr algn="ctr" fontAlgn="ctr"/>
                      <a:r>
                        <a:rPr lang="tr-TR" sz="1100" b="1" u="none" strike="noStrike" dirty="0">
                          <a:effectLst/>
                        </a:rPr>
                        <a:t>SIRA NO</a:t>
                      </a:r>
                      <a:endParaRPr lang="tr-TR" sz="11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100" b="1" u="none" strike="noStrike" dirty="0">
                          <a:effectLst/>
                        </a:rPr>
                        <a:t>ETKİNLİK ADI</a:t>
                      </a:r>
                      <a:endParaRPr lang="tr-TR" sz="11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100" b="1" u="none" strike="noStrike" dirty="0">
                          <a:effectLst/>
                        </a:rPr>
                        <a:t>DÜZENLEYEN TOPLULUK</a:t>
                      </a:r>
                      <a:endParaRPr lang="tr-TR" sz="11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100" b="1" u="none" strike="noStrike" dirty="0">
                          <a:effectLst/>
                        </a:rPr>
                        <a:t>BAŞLAMA TARİHİ</a:t>
                      </a:r>
                      <a:endParaRPr lang="tr-TR" sz="11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100" b="1" u="none" strike="noStrike" dirty="0">
                          <a:effectLst/>
                        </a:rPr>
                        <a:t>BİTİŞ SAATİ</a:t>
                      </a:r>
                      <a:endParaRPr lang="tr-TR" sz="11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100" b="1" u="none" strike="noStrike" dirty="0">
                          <a:effectLst/>
                        </a:rPr>
                        <a:t>BAŞLAMA SAATİ</a:t>
                      </a:r>
                      <a:endParaRPr lang="tr-TR" sz="11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100" b="1" u="none" strike="noStrike" dirty="0">
                          <a:effectLst/>
                        </a:rPr>
                        <a:t>BİTİŞ SAATİ</a:t>
                      </a:r>
                      <a:endParaRPr lang="tr-TR" sz="11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100" b="1" u="none" strike="noStrike" dirty="0">
                          <a:effectLst/>
                        </a:rPr>
                        <a:t>E. YERİ</a:t>
                      </a:r>
                      <a:endParaRPr lang="tr-TR" sz="11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100" b="1" u="none" strike="noStrike" dirty="0">
                          <a:effectLst/>
                        </a:rPr>
                        <a:t>E. TÜRÜ</a:t>
                      </a:r>
                      <a:endParaRPr lang="tr-TR" sz="11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100" b="1" u="none" strike="noStrike" dirty="0" smtClean="0">
                          <a:effectLst/>
                        </a:rPr>
                        <a:t>KARŞILANAN</a:t>
                      </a:r>
                    </a:p>
                    <a:p>
                      <a:pPr algn="ctr" fontAlgn="ctr"/>
                      <a:r>
                        <a:rPr lang="tr-TR" sz="1100" b="1" u="none" strike="noStrike" dirty="0" smtClean="0">
                          <a:effectLst/>
                        </a:rPr>
                        <a:t>BÜTÇE </a:t>
                      </a:r>
                      <a:endParaRPr lang="tr-TR" sz="11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100" b="1" u="none" strike="noStrike" dirty="0">
                          <a:effectLst/>
                        </a:rPr>
                        <a:t>KARŞILANAN TALEPLER</a:t>
                      </a:r>
                      <a:endParaRPr lang="tr-TR" sz="11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extLst>
                  <a:ext uri="{0D108BD9-81ED-4DB2-BD59-A6C34878D82A}">
                    <a16:rowId xmlns:a16="http://schemas.microsoft.com/office/drawing/2014/main" val="3515812"/>
                  </a:ext>
                </a:extLst>
              </a:tr>
              <a:tr h="571500">
                <a:tc>
                  <a:txBody>
                    <a:bodyPr/>
                    <a:lstStyle/>
                    <a:p>
                      <a:pPr algn="ctr" fontAlgn="ctr"/>
                      <a:r>
                        <a:rPr lang="tr-TR" sz="1100" u="none" strike="noStrike">
                          <a:effectLst/>
                        </a:rPr>
                        <a:t>61</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PRAGMATİZM VE YAPI SÖKÜM</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BİLİM TOPLULUĞU, PİRAMİT MATEMATİK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20.12.2023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20.12.2023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13:45:00</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15:45:00</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EĞİTİM FAKÜLTESİ KONFERANS SALONU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KONFERANS</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 </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sv-SE" sz="1100" u="none" strike="noStrike">
                          <a:effectLst/>
                        </a:rPr>
                        <a:t>15 ADET AFİŞ</a:t>
                      </a:r>
                      <a:br>
                        <a:rPr lang="sv-SE" sz="1100" u="none" strike="noStrike">
                          <a:effectLst/>
                        </a:rPr>
                      </a:br>
                      <a:r>
                        <a:rPr lang="sv-SE" sz="1100" u="none" strike="noStrike">
                          <a:effectLst/>
                        </a:rPr>
                        <a:t>1 ADET PANKART</a:t>
                      </a:r>
                      <a:endParaRPr lang="sv-SE"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326244528"/>
                  </a:ext>
                </a:extLst>
              </a:tr>
              <a:tr h="571500">
                <a:tc>
                  <a:txBody>
                    <a:bodyPr/>
                    <a:lstStyle/>
                    <a:p>
                      <a:pPr algn="ctr" fontAlgn="ctr"/>
                      <a:r>
                        <a:rPr lang="tr-TR" sz="1100" u="none" strike="noStrike" dirty="0">
                          <a:effectLst/>
                        </a:rPr>
                        <a:t>62</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TEBAA-İ SADIKA'DAN YOL AYRIMINA: ERMENİLER</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BACIYAN-I ANADOLU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20.12.2023</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a:effectLst/>
                        </a:rPr>
                        <a:t>20.12.2023</a:t>
                      </a:r>
                      <a:endParaRPr lang="tr-TR" sz="1100" b="0" i="0" u="none" strike="noStrike">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a:effectLst/>
                        </a:rPr>
                        <a:t>13:00:00</a:t>
                      </a:r>
                      <a:endParaRPr lang="tr-TR" sz="1100" b="0" i="0" u="none" strike="noStrike">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a:effectLst/>
                        </a:rPr>
                        <a:t>15:00:00</a:t>
                      </a:r>
                      <a:endParaRPr lang="tr-TR" sz="1100" b="0" i="0" u="none" strike="noStrike">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a:effectLst/>
                        </a:rPr>
                        <a:t>İLAHİYAT FAKÜLTESİ KONFERANS SALONU</a:t>
                      </a:r>
                      <a:endParaRPr lang="tr-TR" sz="1100" b="0" i="0" u="none" strike="noStrike">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KONFERANS</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 </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es-ES" sz="1100" u="none" strike="noStrike" dirty="0">
                          <a:effectLst/>
                        </a:rPr>
                        <a:t>20 ADET AFİŞ VE SU</a:t>
                      </a:r>
                      <a:endParaRPr lang="es-ES"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3633897105"/>
                  </a:ext>
                </a:extLst>
              </a:tr>
              <a:tr h="571500">
                <a:tc>
                  <a:txBody>
                    <a:bodyPr/>
                    <a:lstStyle/>
                    <a:p>
                      <a:pPr algn="ctr" fontAlgn="ctr"/>
                      <a:r>
                        <a:rPr lang="tr-TR" sz="1100" u="none" strike="noStrike">
                          <a:effectLst/>
                        </a:rPr>
                        <a:t>63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SİYER SINAVI TANITIM PROGRAMI</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DÜŞÜNCE VE MEDENİYET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26.12.2023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28.12.2023</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09:00:00</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17:00:00</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EĞİTİM FAKÜLTESİ VE İLAHİYAT FAKÜLTESİ</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STAND</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 </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ES" sz="1100" u="none" strike="noStrike">
                          <a:effectLst/>
                        </a:rPr>
                        <a:t>2 MASA VE 6 SANDALYE</a:t>
                      </a:r>
                      <a:endParaRPr lang="es-ES"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234632204"/>
                  </a:ext>
                </a:extLst>
              </a:tr>
              <a:tr h="381000">
                <a:tc>
                  <a:txBody>
                    <a:bodyPr/>
                    <a:lstStyle/>
                    <a:p>
                      <a:pPr algn="ctr" fontAlgn="ctr"/>
                      <a:r>
                        <a:rPr lang="tr-TR" sz="1100" u="none" strike="noStrike" dirty="0">
                          <a:effectLst/>
                        </a:rPr>
                        <a:t>64</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İÇ MEKAN BİTKİSEL TASARIM</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YAŞAM VE TARIM TOPLULUĞU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27.12.2023</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27.12.2023</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10:00:00</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15:00:00</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SİİRT/MERKEZ GÖKÇEBAĞ İLKOKULU</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DİKİM</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 </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 </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3838612415"/>
                  </a:ext>
                </a:extLst>
              </a:tr>
              <a:tr h="571500">
                <a:tc>
                  <a:txBody>
                    <a:bodyPr/>
                    <a:lstStyle/>
                    <a:p>
                      <a:pPr algn="ctr" fontAlgn="ctr"/>
                      <a:r>
                        <a:rPr lang="tr-TR" sz="1100" u="none" strike="noStrike">
                          <a:effectLst/>
                        </a:rPr>
                        <a:t>65</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TANITIM STANDI</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İNSAN HAK VE HÜRRİYETLERİ TOPLULUĞU</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25.12.2023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25.12.2023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 </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 </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İLAHİYAT FAKÜLTESİ ÖNÜNDE</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STANT</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 </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 </a:t>
                      </a:r>
                      <a:endParaRPr lang="tr-TR" sz="11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632435409"/>
                  </a:ext>
                </a:extLst>
              </a:tr>
            </a:tbl>
          </a:graphicData>
        </a:graphic>
      </p:graphicFrame>
    </p:spTree>
    <p:extLst>
      <p:ext uri="{BB962C8B-B14F-4D97-AF65-F5344CB8AC3E}">
        <p14:creationId xmlns:p14="http://schemas.microsoft.com/office/powerpoint/2010/main" val="14347732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17179" y="0"/>
            <a:ext cx="10515600" cy="643867"/>
          </a:xfrm>
        </p:spPr>
        <p:txBody>
          <a:bodyPr>
            <a:normAutofit fontScale="90000"/>
          </a:bodyPr>
          <a:lstStyle/>
          <a:p>
            <a:r>
              <a:rPr lang="tr-TR" sz="2800" b="1" dirty="0" smtClean="0"/>
              <a:t/>
            </a:r>
            <a:br>
              <a:rPr lang="tr-TR" sz="2800" b="1" dirty="0" smtClean="0"/>
            </a:br>
            <a:r>
              <a:rPr lang="tr-TR" sz="2800" b="1" dirty="0" smtClean="0"/>
              <a:t>         </a:t>
            </a:r>
            <a:br>
              <a:rPr lang="tr-TR" sz="2800" b="1" dirty="0" smtClean="0"/>
            </a:br>
            <a:r>
              <a:rPr lang="tr-TR" sz="2800" b="1" dirty="0" smtClean="0"/>
              <a:t/>
            </a:r>
            <a:br>
              <a:rPr lang="tr-TR" sz="2800" b="1" dirty="0" smtClean="0"/>
            </a:br>
            <a:r>
              <a:rPr lang="tr-TR" sz="2800" b="1" dirty="0" smtClean="0"/>
              <a:t>        Sportif Faaliyetler</a:t>
            </a:r>
            <a:endParaRPr lang="tr-TR" sz="2800" dirty="0"/>
          </a:p>
        </p:txBody>
      </p:sp>
      <p:graphicFrame>
        <p:nvGraphicFramePr>
          <p:cNvPr id="4" name="Tablo 3"/>
          <p:cNvGraphicFramePr>
            <a:graphicFrameLocks noGrp="1"/>
          </p:cNvGraphicFramePr>
          <p:nvPr>
            <p:extLst>
              <p:ext uri="{D42A27DB-BD31-4B8C-83A1-F6EECF244321}">
                <p14:modId xmlns:p14="http://schemas.microsoft.com/office/powerpoint/2010/main" val="3900292365"/>
              </p:ext>
            </p:extLst>
          </p:nvPr>
        </p:nvGraphicFramePr>
        <p:xfrm>
          <a:off x="930274" y="1179992"/>
          <a:ext cx="8156575" cy="4658828"/>
        </p:xfrm>
        <a:graphic>
          <a:graphicData uri="http://schemas.openxmlformats.org/drawingml/2006/table">
            <a:tbl>
              <a:tblPr>
                <a:tableStyleId>{5C22544A-7EE6-4342-B048-85BDC9FD1C3A}</a:tableStyleId>
              </a:tblPr>
              <a:tblGrid>
                <a:gridCol w="738011">
                  <a:extLst>
                    <a:ext uri="{9D8B030D-6E8A-4147-A177-3AD203B41FA5}">
                      <a16:colId xmlns:a16="http://schemas.microsoft.com/office/drawing/2014/main" val="3813188031"/>
                    </a:ext>
                  </a:extLst>
                </a:gridCol>
                <a:gridCol w="2479261">
                  <a:extLst>
                    <a:ext uri="{9D8B030D-6E8A-4147-A177-3AD203B41FA5}">
                      <a16:colId xmlns:a16="http://schemas.microsoft.com/office/drawing/2014/main" val="2739810921"/>
                    </a:ext>
                  </a:extLst>
                </a:gridCol>
                <a:gridCol w="2479261">
                  <a:extLst>
                    <a:ext uri="{9D8B030D-6E8A-4147-A177-3AD203B41FA5}">
                      <a16:colId xmlns:a16="http://schemas.microsoft.com/office/drawing/2014/main" val="752434781"/>
                    </a:ext>
                  </a:extLst>
                </a:gridCol>
                <a:gridCol w="2460042">
                  <a:extLst>
                    <a:ext uri="{9D8B030D-6E8A-4147-A177-3AD203B41FA5}">
                      <a16:colId xmlns:a16="http://schemas.microsoft.com/office/drawing/2014/main" val="890231268"/>
                    </a:ext>
                  </a:extLst>
                </a:gridCol>
              </a:tblGrid>
              <a:tr h="319817">
                <a:tc>
                  <a:txBody>
                    <a:bodyPr/>
                    <a:lstStyle/>
                    <a:p>
                      <a:pPr algn="ctr" fontAlgn="ctr"/>
                      <a:r>
                        <a:rPr lang="tr-TR" sz="1100" u="none" strike="noStrike" dirty="0">
                          <a:effectLst/>
                        </a:rPr>
                        <a:t>SIRA NO</a:t>
                      </a:r>
                      <a:endParaRPr lang="tr-TR" sz="11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100" u="none" strike="noStrike" dirty="0">
                          <a:effectLst/>
                        </a:rPr>
                        <a:t>SPOR TAKIMI </a:t>
                      </a:r>
                      <a:endParaRPr lang="tr-TR" sz="11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100" u="none" strike="noStrike" dirty="0">
                          <a:effectLst/>
                        </a:rPr>
                        <a:t>MÜSABAKA TARİHLERİ</a:t>
                      </a:r>
                      <a:endParaRPr lang="tr-TR" sz="11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tc>
                  <a:txBody>
                    <a:bodyPr/>
                    <a:lstStyle/>
                    <a:p>
                      <a:pPr algn="ctr" fontAlgn="ctr"/>
                      <a:r>
                        <a:rPr lang="tr-TR" sz="1100" u="none" strike="noStrike" dirty="0">
                          <a:effectLst/>
                        </a:rPr>
                        <a:t>MÜSABAKA YERİ</a:t>
                      </a:r>
                      <a:endParaRPr lang="tr-TR" sz="1100" b="1" i="0" u="none" strike="noStrike" dirty="0">
                        <a:solidFill>
                          <a:srgbClr val="000000"/>
                        </a:solidFill>
                        <a:effectLst/>
                        <a:latin typeface="Calibri" panose="020F0502020204030204" pitchFamily="34" charset="0"/>
                      </a:endParaRPr>
                    </a:p>
                  </a:txBody>
                  <a:tcPr marL="9525" marR="9525" marT="9525" marB="0" anchor="ctr">
                    <a:solidFill>
                      <a:schemeClr val="accent4">
                        <a:lumMod val="50000"/>
                      </a:schemeClr>
                    </a:solidFill>
                  </a:tcPr>
                </a:tc>
                <a:extLst>
                  <a:ext uri="{0D108BD9-81ED-4DB2-BD59-A6C34878D82A}">
                    <a16:rowId xmlns:a16="http://schemas.microsoft.com/office/drawing/2014/main" val="3124154638"/>
                  </a:ext>
                </a:extLst>
              </a:tr>
              <a:tr h="319817">
                <a:tc>
                  <a:txBody>
                    <a:bodyPr/>
                    <a:lstStyle/>
                    <a:p>
                      <a:pPr algn="ctr" fontAlgn="ctr"/>
                      <a:r>
                        <a:rPr lang="tr-TR" sz="1100" u="none" strike="noStrike">
                          <a:effectLst/>
                        </a:rPr>
                        <a:t>1</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Erkek Tenis Takımı</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12.12.2023 - 15.12.2023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Mersin Üniversitesi</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585250620"/>
                  </a:ext>
                </a:extLst>
              </a:tr>
              <a:tr h="319817">
                <a:tc>
                  <a:txBody>
                    <a:bodyPr/>
                    <a:lstStyle/>
                    <a:p>
                      <a:pPr algn="ctr" fontAlgn="ctr"/>
                      <a:r>
                        <a:rPr lang="tr-TR" sz="1100" u="none" strike="noStrike" dirty="0">
                          <a:effectLst/>
                        </a:rPr>
                        <a:t>2</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Erkek Voleybol Takımı</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11.12.2023 - 15.12.2023</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Van Yüzüncü Yıl Üniversitesi</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1588462041"/>
                  </a:ext>
                </a:extLst>
              </a:tr>
              <a:tr h="319817">
                <a:tc>
                  <a:txBody>
                    <a:bodyPr/>
                    <a:lstStyle/>
                    <a:p>
                      <a:pPr algn="ctr" fontAlgn="ctr"/>
                      <a:r>
                        <a:rPr lang="tr-TR" sz="1100" u="none" strike="noStrike">
                          <a:effectLst/>
                        </a:rPr>
                        <a:t>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Erkek Futbol Takım</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04.12.2023-08.12.2023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Mardin </a:t>
                      </a:r>
                      <a:r>
                        <a:rPr lang="tr-TR" sz="1100" u="none" strike="noStrike" dirty="0" err="1">
                          <a:effectLst/>
                        </a:rPr>
                        <a:t>Artuklu</a:t>
                      </a:r>
                      <a:r>
                        <a:rPr lang="tr-TR" sz="1100" u="none" strike="noStrike" dirty="0">
                          <a:effectLst/>
                        </a:rPr>
                        <a:t> Üniversitesi</a:t>
                      </a:r>
                      <a:endParaRPr lang="tr-TR" sz="11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123805412"/>
                  </a:ext>
                </a:extLst>
              </a:tr>
              <a:tr h="319817">
                <a:tc>
                  <a:txBody>
                    <a:bodyPr/>
                    <a:lstStyle/>
                    <a:p>
                      <a:pPr algn="ctr" fontAlgn="ctr"/>
                      <a:r>
                        <a:rPr lang="tr-TR" sz="1100" u="none" strike="noStrike" dirty="0">
                          <a:effectLst/>
                        </a:rPr>
                        <a:t>4</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Halk Dansları</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25.11.2023-26.11.2023</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Bartın Üniversitesi</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1245942010"/>
                  </a:ext>
                </a:extLst>
              </a:tr>
              <a:tr h="501207">
                <a:tc>
                  <a:txBody>
                    <a:bodyPr/>
                    <a:lstStyle/>
                    <a:p>
                      <a:pPr algn="ctr" fontAlgn="ctr"/>
                      <a:r>
                        <a:rPr lang="tr-TR" sz="1100" u="none" strike="noStrike">
                          <a:effectLst/>
                        </a:rPr>
                        <a:t>5</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Futbol Kadın Müsabakaları</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23.06.2023-26.06.2023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TFF İstanbul Riva Milli Takımlar Kamp ve </a:t>
                      </a:r>
                      <a:r>
                        <a:rPr lang="tr-TR" sz="1100" u="none" strike="noStrike" dirty="0" smtClean="0">
                          <a:effectLst/>
                        </a:rPr>
                        <a:t>Eğitim Merkezi</a:t>
                      </a:r>
                      <a:endParaRPr lang="tr-TR" sz="11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303898872"/>
                  </a:ext>
                </a:extLst>
              </a:tr>
              <a:tr h="319817">
                <a:tc>
                  <a:txBody>
                    <a:bodyPr/>
                    <a:lstStyle/>
                    <a:p>
                      <a:pPr algn="ctr" fontAlgn="ctr"/>
                      <a:r>
                        <a:rPr lang="tr-TR" sz="1100" u="none" strike="noStrike" dirty="0">
                          <a:effectLst/>
                        </a:rPr>
                        <a:t>6</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Tenis Bölgesel Ligi Müsabakaları</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01.06.2023-04.06.2023</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Şırnak Üniversitesi</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4052287518"/>
                  </a:ext>
                </a:extLst>
              </a:tr>
              <a:tr h="319817">
                <a:tc>
                  <a:txBody>
                    <a:bodyPr/>
                    <a:lstStyle/>
                    <a:p>
                      <a:pPr algn="ctr" fontAlgn="ctr"/>
                      <a:r>
                        <a:rPr lang="tr-TR" sz="1100" u="none" strike="noStrike">
                          <a:effectLst/>
                        </a:rPr>
                        <a:t>7</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Ünilig Futbol Kadın Müsabakaları</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30.05.2023-02.06.2023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Afyon Kocatepe Üniversitesi</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93689187"/>
                  </a:ext>
                </a:extLst>
              </a:tr>
              <a:tr h="319817">
                <a:tc>
                  <a:txBody>
                    <a:bodyPr/>
                    <a:lstStyle/>
                    <a:p>
                      <a:pPr algn="ctr" fontAlgn="ctr"/>
                      <a:r>
                        <a:rPr lang="tr-TR" sz="1100" u="none" strike="noStrike" dirty="0">
                          <a:effectLst/>
                        </a:rPr>
                        <a:t>8</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err="1">
                          <a:effectLst/>
                        </a:rPr>
                        <a:t>Taekwondo</a:t>
                      </a:r>
                      <a:r>
                        <a:rPr lang="tr-TR" sz="1100" u="none" strike="noStrike" dirty="0">
                          <a:effectLst/>
                        </a:rPr>
                        <a:t> Takımı</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10.05.2023-13.05.2023</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Bartın Üniversitesi</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3372653953"/>
                  </a:ext>
                </a:extLst>
              </a:tr>
              <a:tr h="319817">
                <a:tc>
                  <a:txBody>
                    <a:bodyPr/>
                    <a:lstStyle/>
                    <a:p>
                      <a:pPr algn="ctr" fontAlgn="ctr"/>
                      <a:r>
                        <a:rPr lang="tr-TR" sz="1100" u="none" strike="noStrike">
                          <a:effectLst/>
                        </a:rPr>
                        <a:t>9</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Voleybol Müsabakaları</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05.05.2023-12.05.2023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Ankara Gazi Üniversitesi</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542440617"/>
                  </a:ext>
                </a:extLst>
              </a:tr>
              <a:tr h="319817">
                <a:tc>
                  <a:txBody>
                    <a:bodyPr/>
                    <a:lstStyle/>
                    <a:p>
                      <a:pPr algn="ctr" fontAlgn="ctr"/>
                      <a:r>
                        <a:rPr lang="tr-TR" sz="1100" u="none" strike="noStrike" dirty="0">
                          <a:effectLst/>
                        </a:rPr>
                        <a:t>10</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Boks Şampiyonası</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08.05.2023-12.04.2023</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Kastamonu Üniversitesi</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1620992741"/>
                  </a:ext>
                </a:extLst>
              </a:tr>
              <a:tr h="319817">
                <a:tc>
                  <a:txBody>
                    <a:bodyPr/>
                    <a:lstStyle/>
                    <a:p>
                      <a:pPr algn="ctr" fontAlgn="ctr"/>
                      <a:r>
                        <a:rPr lang="tr-TR" sz="1100" u="none" strike="noStrike">
                          <a:effectLst/>
                        </a:rPr>
                        <a:t>11</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Güreş Şampiyonası</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01.04.2023-05.04.2023</a:t>
                      </a:r>
                      <a:endParaRPr lang="tr-TR"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Ankara Gazi Üniversitesi</a:t>
                      </a:r>
                      <a:endParaRPr lang="tr-TR" sz="11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998736358"/>
                  </a:ext>
                </a:extLst>
              </a:tr>
              <a:tr h="319817">
                <a:tc>
                  <a:txBody>
                    <a:bodyPr/>
                    <a:lstStyle/>
                    <a:p>
                      <a:pPr algn="ctr" fontAlgn="ctr"/>
                      <a:r>
                        <a:rPr lang="tr-TR" sz="1100" u="none" strike="noStrike" dirty="0">
                          <a:effectLst/>
                        </a:rPr>
                        <a:t>12</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Boks Şampiyonası</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09.02.2023-13.02.2023</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tc>
                  <a:txBody>
                    <a:bodyPr/>
                    <a:lstStyle/>
                    <a:p>
                      <a:pPr algn="ctr" fontAlgn="ctr"/>
                      <a:r>
                        <a:rPr lang="tr-TR" sz="1100" u="none" strike="noStrike" dirty="0">
                          <a:effectLst/>
                        </a:rPr>
                        <a:t>İzmir</a:t>
                      </a:r>
                      <a:endParaRPr lang="tr-TR" sz="1100" b="0" i="0" u="none" strike="noStrike" dirty="0">
                        <a:solidFill>
                          <a:srgbClr val="000000"/>
                        </a:solidFill>
                        <a:effectLst/>
                        <a:latin typeface="Calibri" panose="020F0502020204030204" pitchFamily="34" charset="0"/>
                      </a:endParaRPr>
                    </a:p>
                  </a:txBody>
                  <a:tcPr marL="9525" marR="9525" marT="9525" marB="0" anchor="ctr">
                    <a:solidFill>
                      <a:schemeClr val="accent4">
                        <a:lumMod val="40000"/>
                        <a:lumOff val="60000"/>
                      </a:schemeClr>
                    </a:solidFill>
                  </a:tcPr>
                </a:tc>
                <a:extLst>
                  <a:ext uri="{0D108BD9-81ED-4DB2-BD59-A6C34878D82A}">
                    <a16:rowId xmlns:a16="http://schemas.microsoft.com/office/drawing/2014/main" val="3738201288"/>
                  </a:ext>
                </a:extLst>
              </a:tr>
              <a:tr h="319817">
                <a:tc>
                  <a:txBody>
                    <a:bodyPr/>
                    <a:lstStyle/>
                    <a:p>
                      <a:pPr algn="ctr" fontAlgn="ctr"/>
                      <a:r>
                        <a:rPr lang="tr-TR" sz="1100" u="none" strike="noStrike">
                          <a:effectLst/>
                        </a:rPr>
                        <a:t>13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Abdullah Toprak Güreş</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a:effectLst/>
                        </a:rPr>
                        <a:t>5.10.2023</a:t>
                      </a:r>
                      <a:endParaRPr lang="tr-TR" sz="11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100" u="none" strike="noStrike" dirty="0">
                          <a:effectLst/>
                        </a:rPr>
                        <a:t>Kazakistan</a:t>
                      </a:r>
                      <a:endParaRPr lang="tr-TR" sz="11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477319564"/>
                  </a:ext>
                </a:extLst>
              </a:tr>
            </a:tbl>
          </a:graphicData>
        </a:graphic>
      </p:graphicFrame>
    </p:spTree>
    <p:extLst>
      <p:ext uri="{BB962C8B-B14F-4D97-AF65-F5344CB8AC3E}">
        <p14:creationId xmlns:p14="http://schemas.microsoft.com/office/powerpoint/2010/main" val="11948781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17179" y="0"/>
            <a:ext cx="10515600" cy="643867"/>
          </a:xfrm>
        </p:spPr>
        <p:txBody>
          <a:bodyPr>
            <a:normAutofit fontScale="90000"/>
          </a:bodyPr>
          <a:lstStyle/>
          <a:p>
            <a:r>
              <a:rPr lang="tr-TR" sz="2800" b="1" dirty="0" smtClean="0"/>
              <a:t/>
            </a:r>
            <a:br>
              <a:rPr lang="tr-TR" sz="2800" b="1" dirty="0" smtClean="0"/>
            </a:br>
            <a:r>
              <a:rPr lang="tr-TR" sz="2800" b="1" dirty="0" smtClean="0"/>
              <a:t>         </a:t>
            </a:r>
            <a:br>
              <a:rPr lang="tr-TR" sz="2800" b="1" dirty="0" smtClean="0"/>
            </a:br>
            <a:r>
              <a:rPr lang="tr-TR" sz="2800" b="1" dirty="0" smtClean="0"/>
              <a:t/>
            </a:r>
            <a:br>
              <a:rPr lang="tr-TR" sz="2800" b="1" dirty="0" smtClean="0"/>
            </a:br>
            <a:r>
              <a:rPr lang="tr-TR" sz="2800" b="1" dirty="0" smtClean="0"/>
              <a:t>        Sportif Faaliyetler</a:t>
            </a:r>
            <a:endParaRPr lang="tr-TR" sz="2800" dirty="0"/>
          </a:p>
        </p:txBody>
      </p:sp>
      <p:sp>
        <p:nvSpPr>
          <p:cNvPr id="5" name="İçerik Yer Tutucusu 2"/>
          <p:cNvSpPr>
            <a:spLocks noGrp="1"/>
          </p:cNvSpPr>
          <p:nvPr>
            <p:ph idx="1"/>
          </p:nvPr>
        </p:nvSpPr>
        <p:spPr>
          <a:xfrm>
            <a:off x="817179" y="1258066"/>
            <a:ext cx="10515600" cy="4351338"/>
          </a:xfrm>
        </p:spPr>
        <p:txBody>
          <a:bodyPr>
            <a:normAutofit/>
          </a:bodyPr>
          <a:lstStyle/>
          <a:p>
            <a:pPr marL="0" indent="0">
              <a:buNone/>
            </a:pPr>
            <a:r>
              <a:rPr lang="tr-TR" sz="2400" dirty="0"/>
              <a:t>Üniversitemiz Süper Ligde bulunan </a:t>
            </a:r>
            <a:r>
              <a:rPr lang="tr-TR" sz="2400" dirty="0" smtClean="0"/>
              <a:t>takımlar:</a:t>
            </a:r>
          </a:p>
          <a:p>
            <a:r>
              <a:rPr lang="tr-TR" sz="2400" dirty="0" err="1" smtClean="0"/>
              <a:t>Futsal</a:t>
            </a:r>
            <a:r>
              <a:rPr lang="tr-TR" sz="2400" dirty="0" smtClean="0"/>
              <a:t> </a:t>
            </a:r>
            <a:r>
              <a:rPr lang="tr-TR" sz="2400" dirty="0"/>
              <a:t>Kadın-Erkek </a:t>
            </a:r>
            <a:r>
              <a:rPr lang="tr-TR" sz="2400" dirty="0" smtClean="0"/>
              <a:t>Takımı</a:t>
            </a:r>
          </a:p>
          <a:p>
            <a:r>
              <a:rPr lang="tr-TR" sz="2400" dirty="0" smtClean="0"/>
              <a:t>Hentbol </a:t>
            </a:r>
            <a:r>
              <a:rPr lang="tr-TR" sz="2400" dirty="0"/>
              <a:t>Kadın-Erkek </a:t>
            </a:r>
            <a:r>
              <a:rPr lang="tr-TR" sz="2400" dirty="0" smtClean="0"/>
              <a:t>Takımı</a:t>
            </a:r>
          </a:p>
          <a:p>
            <a:r>
              <a:rPr lang="tr-TR" sz="2400" dirty="0" smtClean="0"/>
              <a:t>Halk </a:t>
            </a:r>
            <a:r>
              <a:rPr lang="tr-TR" sz="2400" dirty="0"/>
              <a:t>Oyunları </a:t>
            </a:r>
            <a:r>
              <a:rPr lang="tr-TR" sz="2400" dirty="0" smtClean="0"/>
              <a:t>Takımı</a:t>
            </a:r>
          </a:p>
          <a:p>
            <a:pPr marL="0" indent="0">
              <a:buNone/>
            </a:pPr>
            <a:r>
              <a:rPr lang="tr-TR" sz="2400" dirty="0" smtClean="0"/>
              <a:t>Üniversitemiz </a:t>
            </a:r>
            <a:r>
              <a:rPr lang="tr-TR" sz="2400" dirty="0"/>
              <a:t>1. Ligde </a:t>
            </a:r>
            <a:r>
              <a:rPr lang="tr-TR" sz="2400" dirty="0" smtClean="0"/>
              <a:t>bulunan takımlar:</a:t>
            </a:r>
          </a:p>
          <a:p>
            <a:r>
              <a:rPr lang="tr-TR" sz="2400" dirty="0" smtClean="0"/>
              <a:t>Güreş Takımı</a:t>
            </a:r>
          </a:p>
          <a:p>
            <a:r>
              <a:rPr lang="tr-TR" sz="2400" dirty="0" smtClean="0"/>
              <a:t>Futbol </a:t>
            </a:r>
            <a:r>
              <a:rPr lang="tr-TR" sz="2400" dirty="0"/>
              <a:t>Erkek </a:t>
            </a:r>
            <a:r>
              <a:rPr lang="tr-TR" sz="2400" dirty="0" smtClean="0"/>
              <a:t>Takımı</a:t>
            </a:r>
          </a:p>
          <a:p>
            <a:r>
              <a:rPr lang="tr-TR" sz="2400" dirty="0" smtClean="0"/>
              <a:t>Voleybol </a:t>
            </a:r>
            <a:r>
              <a:rPr lang="tr-TR" sz="2400" dirty="0"/>
              <a:t>Erkek </a:t>
            </a:r>
            <a:r>
              <a:rPr lang="tr-TR" sz="2400" dirty="0" smtClean="0"/>
              <a:t>Takımı</a:t>
            </a:r>
          </a:p>
          <a:p>
            <a:pPr marL="0" indent="0">
              <a:buNone/>
            </a:pPr>
            <a:r>
              <a:rPr lang="tr-TR" sz="2400" dirty="0"/>
              <a:t>Üniversitemiz Kadın Futbol Takımı lig 1. si olmuştur.</a:t>
            </a:r>
          </a:p>
        </p:txBody>
      </p:sp>
    </p:spTree>
    <p:extLst>
      <p:ext uri="{BB962C8B-B14F-4D97-AF65-F5344CB8AC3E}">
        <p14:creationId xmlns:p14="http://schemas.microsoft.com/office/powerpoint/2010/main" val="22925999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22544"/>
          </a:xfrm>
        </p:spPr>
        <p:txBody>
          <a:bodyPr/>
          <a:lstStyle/>
          <a:p>
            <a:r>
              <a:rPr lang="tr-TR" dirty="0" smtClean="0"/>
              <a:t>       </a:t>
            </a:r>
            <a:r>
              <a:rPr lang="tr-TR" sz="3200" b="1" dirty="0" smtClean="0"/>
              <a:t>Ekipman</a:t>
            </a:r>
            <a:endParaRPr lang="tr-TR" sz="3200" b="1" dirty="0"/>
          </a:p>
        </p:txBody>
      </p:sp>
      <p:graphicFrame>
        <p:nvGraphicFramePr>
          <p:cNvPr id="4" name="3 İçerik Yer Tutucusu"/>
          <p:cNvGraphicFramePr>
            <a:graphicFrameLocks noGrp="1"/>
          </p:cNvGraphicFramePr>
          <p:nvPr>
            <p:ph idx="1"/>
            <p:extLst>
              <p:ext uri="{D42A27DB-BD31-4B8C-83A1-F6EECF244321}">
                <p14:modId xmlns:p14="http://schemas.microsoft.com/office/powerpoint/2010/main" val="1325034464"/>
              </p:ext>
            </p:extLst>
          </p:nvPr>
        </p:nvGraphicFramePr>
        <p:xfrm>
          <a:off x="701565" y="1426233"/>
          <a:ext cx="10533992" cy="2967092"/>
        </p:xfrm>
        <a:graphic>
          <a:graphicData uri="http://schemas.openxmlformats.org/drawingml/2006/table">
            <a:tbl>
              <a:tblPr firstRow="1" bandRow="1">
                <a:tableStyleId>{5C22544A-7EE6-4342-B048-85BDC9FD1C3A}</a:tableStyleId>
              </a:tblPr>
              <a:tblGrid>
                <a:gridCol w="1504856">
                  <a:extLst>
                    <a:ext uri="{9D8B030D-6E8A-4147-A177-3AD203B41FA5}">
                      <a16:colId xmlns:a16="http://schemas.microsoft.com/office/drawing/2014/main" val="20000"/>
                    </a:ext>
                  </a:extLst>
                </a:gridCol>
                <a:gridCol w="1514241">
                  <a:extLst>
                    <a:ext uri="{9D8B030D-6E8A-4147-A177-3AD203B41FA5}">
                      <a16:colId xmlns:a16="http://schemas.microsoft.com/office/drawing/2014/main" val="20001"/>
                    </a:ext>
                  </a:extLst>
                </a:gridCol>
                <a:gridCol w="3000327">
                  <a:extLst>
                    <a:ext uri="{9D8B030D-6E8A-4147-A177-3AD203B41FA5}">
                      <a16:colId xmlns:a16="http://schemas.microsoft.com/office/drawing/2014/main" val="20002"/>
                    </a:ext>
                  </a:extLst>
                </a:gridCol>
                <a:gridCol w="1504856">
                  <a:extLst>
                    <a:ext uri="{9D8B030D-6E8A-4147-A177-3AD203B41FA5}">
                      <a16:colId xmlns:a16="http://schemas.microsoft.com/office/drawing/2014/main" val="20003"/>
                    </a:ext>
                  </a:extLst>
                </a:gridCol>
                <a:gridCol w="1504856">
                  <a:extLst>
                    <a:ext uri="{9D8B030D-6E8A-4147-A177-3AD203B41FA5}">
                      <a16:colId xmlns:a16="http://schemas.microsoft.com/office/drawing/2014/main" val="20004"/>
                    </a:ext>
                  </a:extLst>
                </a:gridCol>
                <a:gridCol w="1504856">
                  <a:extLst>
                    <a:ext uri="{9D8B030D-6E8A-4147-A177-3AD203B41FA5}">
                      <a16:colId xmlns:a16="http://schemas.microsoft.com/office/drawing/2014/main" val="20005"/>
                    </a:ext>
                  </a:extLst>
                </a:gridCol>
              </a:tblGrid>
              <a:tr h="436030">
                <a:tc gridSpan="6">
                  <a:txBody>
                    <a:bodyPr/>
                    <a:lstStyle/>
                    <a:p>
                      <a:pPr algn="ctr">
                        <a:lnSpc>
                          <a:spcPct val="115000"/>
                        </a:lnSpc>
                        <a:spcAft>
                          <a:spcPts val="0"/>
                        </a:spcAft>
                      </a:pPr>
                      <a:r>
                        <a:rPr lang="tr-TR" sz="1100" b="1" dirty="0">
                          <a:latin typeface="Arial"/>
                          <a:ea typeface="Times New Roman"/>
                          <a:cs typeface="Times New Roman"/>
                        </a:rPr>
                        <a:t>PAKET PROGRAMLARI VE BİLGİSAYARLAR</a:t>
                      </a:r>
                      <a:endParaRPr lang="tr-TR" sz="1100" dirty="0">
                        <a:latin typeface="Calibri"/>
                        <a:ea typeface="Calibri"/>
                        <a:cs typeface="Times New Roman"/>
                      </a:endParaRPr>
                    </a:p>
                  </a:txBody>
                  <a:tcPr marL="38100" marR="38100" marT="38100" marB="38100"/>
                </a:tc>
                <a:tc hMerge="1">
                  <a:txBody>
                    <a:bodyPr/>
                    <a:lstStyle/>
                    <a:p>
                      <a:pPr algn="ctr">
                        <a:lnSpc>
                          <a:spcPct val="115000"/>
                        </a:lnSpc>
                        <a:spcAft>
                          <a:spcPts val="0"/>
                        </a:spcAft>
                      </a:pPr>
                      <a:endParaRPr lang="tr-TR" sz="1100" dirty="0">
                        <a:latin typeface="Calibri"/>
                        <a:ea typeface="Calibri"/>
                        <a:cs typeface="Times New Roman"/>
                      </a:endParaRPr>
                    </a:p>
                  </a:txBody>
                  <a:tcPr marL="38100" marR="38100" marT="38100" marB="3810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1222972">
                <a:tc>
                  <a:txBody>
                    <a:bodyPr/>
                    <a:lstStyle/>
                    <a:p>
                      <a:pPr algn="l">
                        <a:lnSpc>
                          <a:spcPct val="115000"/>
                        </a:lnSpc>
                        <a:spcAft>
                          <a:spcPts val="0"/>
                        </a:spcAft>
                      </a:pPr>
                      <a:r>
                        <a:rPr lang="tr-TR" sz="1100" dirty="0">
                          <a:latin typeface="Arial"/>
                          <a:ea typeface="Times New Roman"/>
                          <a:cs typeface="Times New Roman"/>
                        </a:rPr>
                        <a:t>Cinsi</a:t>
                      </a:r>
                      <a:endParaRPr lang="tr-TR" sz="1100" dirty="0">
                        <a:latin typeface="Calibri"/>
                        <a:ea typeface="Calibri"/>
                        <a:cs typeface="Times New Roman"/>
                      </a:endParaRPr>
                    </a:p>
                  </a:txBody>
                  <a:tcPr marL="38100" marR="38100" marT="38100" marB="38100" anchor="ctr"/>
                </a:tc>
                <a:tc>
                  <a:txBody>
                    <a:bodyPr/>
                    <a:lstStyle/>
                    <a:p>
                      <a:pPr algn="l">
                        <a:lnSpc>
                          <a:spcPct val="115000"/>
                        </a:lnSpc>
                        <a:spcAft>
                          <a:spcPts val="0"/>
                        </a:spcAft>
                      </a:pPr>
                      <a:r>
                        <a:rPr lang="tr-TR" sz="1100" dirty="0">
                          <a:latin typeface="Arial"/>
                          <a:ea typeface="Times New Roman"/>
                          <a:cs typeface="Times New Roman"/>
                        </a:rPr>
                        <a:t>İdari Amaçlı (Adet)</a:t>
                      </a:r>
                      <a:endParaRPr lang="tr-TR" sz="1100" dirty="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a:latin typeface="Arial"/>
                          <a:ea typeface="Times New Roman"/>
                          <a:cs typeface="Times New Roman"/>
                        </a:rPr>
                        <a:t>Eğitim Amaçlı (Öğrencilerin Kullanımına açık bilgisayar sayısı) (Adet)</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a:latin typeface="Arial"/>
                          <a:ea typeface="Times New Roman"/>
                          <a:cs typeface="Times New Roman"/>
                        </a:rPr>
                        <a:t>Araştırma Amaçlı (Adet)</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a:latin typeface="Arial"/>
                          <a:ea typeface="Times New Roman"/>
                          <a:cs typeface="Times New Roman"/>
                        </a:rPr>
                        <a:t>Sağlık amaçlı</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a:latin typeface="Arial"/>
                          <a:ea typeface="Times New Roman"/>
                          <a:cs typeface="Times New Roman"/>
                        </a:rPr>
                        <a:t>Toplam </a:t>
                      </a:r>
                      <a:endParaRPr lang="tr-TR" sz="1100">
                        <a:latin typeface="Calibri"/>
                        <a:ea typeface="Calibri"/>
                        <a:cs typeface="Times New Roman"/>
                      </a:endParaRPr>
                    </a:p>
                  </a:txBody>
                  <a:tcPr marL="38100" marR="38100" marT="38100" marB="38100" anchor="ctr"/>
                </a:tc>
                <a:extLst>
                  <a:ext uri="{0D108BD9-81ED-4DB2-BD59-A6C34878D82A}">
                    <a16:rowId xmlns:a16="http://schemas.microsoft.com/office/drawing/2014/main" val="10001"/>
                  </a:ext>
                </a:extLst>
              </a:tr>
              <a:tr h="436030">
                <a:tc>
                  <a:txBody>
                    <a:bodyPr/>
                    <a:lstStyle/>
                    <a:p>
                      <a:pPr>
                        <a:lnSpc>
                          <a:spcPct val="115000"/>
                        </a:lnSpc>
                        <a:spcAft>
                          <a:spcPts val="0"/>
                        </a:spcAft>
                      </a:pPr>
                      <a:r>
                        <a:rPr lang="tr-TR" sz="1100" b="1">
                          <a:latin typeface="Arial"/>
                          <a:ea typeface="Calibri"/>
                          <a:cs typeface="Times New Roman"/>
                        </a:rPr>
                        <a:t>Yazılım</a:t>
                      </a:r>
                      <a:endParaRPr lang="tr-TR" sz="1100">
                        <a:latin typeface="Calibri"/>
                        <a:ea typeface="Calibri"/>
                        <a:cs typeface="Times New Roman"/>
                      </a:endParaRPr>
                    </a:p>
                  </a:txBody>
                  <a:tcPr marL="38100" marR="38100" marT="38100" marB="38100" anchor="ctr"/>
                </a:tc>
                <a:tc>
                  <a:txBody>
                    <a:bodyPr/>
                    <a:lstStyle/>
                    <a:p>
                      <a:pPr>
                        <a:lnSpc>
                          <a:spcPct val="115000"/>
                        </a:lnSpc>
                        <a:spcAft>
                          <a:spcPts val="0"/>
                        </a:spcAft>
                      </a:pPr>
                      <a:r>
                        <a:rPr lang="tr-TR" sz="1100">
                          <a:latin typeface="Arial"/>
                          <a:ea typeface="Times New Roman"/>
                          <a:cs typeface="Times New Roman"/>
                        </a:rPr>
                        <a:t>1</a:t>
                      </a:r>
                      <a:endParaRPr lang="tr-TR" sz="110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r>
                        <a:rPr lang="tr-TR" sz="1100">
                          <a:latin typeface="Arial"/>
                          <a:ea typeface="Times New Roman"/>
                          <a:cs typeface="Times New Roman"/>
                        </a:rPr>
                        <a:t>1</a:t>
                      </a:r>
                      <a:endParaRPr lang="tr-TR" sz="1100">
                        <a:latin typeface="Calibri"/>
                        <a:ea typeface="Calibri"/>
                        <a:cs typeface="Times New Roman"/>
                      </a:endParaRPr>
                    </a:p>
                  </a:txBody>
                  <a:tcPr marL="38100" marR="38100" marT="38100" marB="38100"/>
                </a:tc>
                <a:extLst>
                  <a:ext uri="{0D108BD9-81ED-4DB2-BD59-A6C34878D82A}">
                    <a16:rowId xmlns:a16="http://schemas.microsoft.com/office/drawing/2014/main" val="10002"/>
                  </a:ext>
                </a:extLst>
              </a:tr>
              <a:tr h="436030">
                <a:tc>
                  <a:txBody>
                    <a:bodyPr/>
                    <a:lstStyle/>
                    <a:p>
                      <a:pPr>
                        <a:lnSpc>
                          <a:spcPct val="115000"/>
                        </a:lnSpc>
                        <a:spcAft>
                          <a:spcPts val="0"/>
                        </a:spcAft>
                      </a:pPr>
                      <a:r>
                        <a:rPr lang="tr-TR" sz="1100" b="1">
                          <a:latin typeface="Arial"/>
                          <a:ea typeface="Calibri"/>
                          <a:cs typeface="Times New Roman"/>
                        </a:rPr>
                        <a:t>Masa Üstü Bilgisayar</a:t>
                      </a:r>
                      <a:endParaRPr lang="tr-TR" sz="1100">
                        <a:latin typeface="Calibri"/>
                        <a:ea typeface="Calibri"/>
                        <a:cs typeface="Times New Roman"/>
                      </a:endParaRPr>
                    </a:p>
                  </a:txBody>
                  <a:tcPr marL="38100" marR="38100" marT="38100" marB="38100" anchor="ctr"/>
                </a:tc>
                <a:tc>
                  <a:txBody>
                    <a:bodyPr/>
                    <a:lstStyle/>
                    <a:p>
                      <a:pPr>
                        <a:lnSpc>
                          <a:spcPct val="115000"/>
                        </a:lnSpc>
                        <a:spcAft>
                          <a:spcPts val="0"/>
                        </a:spcAft>
                      </a:pPr>
                      <a:r>
                        <a:rPr lang="tr-TR" sz="1100" dirty="0" smtClean="0">
                          <a:latin typeface="Arial"/>
                          <a:ea typeface="Times New Roman"/>
                          <a:cs typeface="Times New Roman"/>
                        </a:rPr>
                        <a:t>27</a:t>
                      </a:r>
                      <a:endParaRPr lang="tr-TR" sz="1100" dirty="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r>
                        <a:rPr lang="tr-TR" sz="1100" dirty="0" smtClean="0">
                          <a:latin typeface="Arial"/>
                          <a:ea typeface="Times New Roman"/>
                          <a:cs typeface="Times New Roman"/>
                        </a:rPr>
                        <a:t>27</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03"/>
                  </a:ext>
                </a:extLst>
              </a:tr>
              <a:tr h="436030">
                <a:tc>
                  <a:txBody>
                    <a:bodyPr/>
                    <a:lstStyle/>
                    <a:p>
                      <a:pPr>
                        <a:lnSpc>
                          <a:spcPct val="115000"/>
                        </a:lnSpc>
                        <a:spcAft>
                          <a:spcPts val="0"/>
                        </a:spcAft>
                      </a:pPr>
                      <a:r>
                        <a:rPr lang="tr-TR" sz="1100" b="1">
                          <a:latin typeface="Arial"/>
                          <a:ea typeface="Calibri"/>
                          <a:cs typeface="Times New Roman"/>
                        </a:rPr>
                        <a:t>Taşınabilir Bilgisayar</a:t>
                      </a:r>
                      <a:endParaRPr lang="tr-TR" sz="1100">
                        <a:latin typeface="Calibri"/>
                        <a:ea typeface="Calibri"/>
                        <a:cs typeface="Times New Roman"/>
                      </a:endParaRPr>
                    </a:p>
                  </a:txBody>
                  <a:tcPr marL="38100" marR="38100" marT="38100" marB="38100" anchor="ctr"/>
                </a:tc>
                <a:tc>
                  <a:txBody>
                    <a:bodyPr/>
                    <a:lstStyle/>
                    <a:p>
                      <a:pPr>
                        <a:lnSpc>
                          <a:spcPct val="115000"/>
                        </a:lnSpc>
                        <a:spcAft>
                          <a:spcPts val="0"/>
                        </a:spcAft>
                      </a:pPr>
                      <a:r>
                        <a:rPr lang="tr-TR" sz="1100">
                          <a:latin typeface="Arial"/>
                          <a:ea typeface="Times New Roman"/>
                          <a:cs typeface="Times New Roman"/>
                        </a:rPr>
                        <a:t>2</a:t>
                      </a:r>
                      <a:endParaRPr lang="tr-TR" sz="110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r>
                        <a:rPr lang="tr-TR" sz="1100" dirty="0">
                          <a:latin typeface="Arial"/>
                          <a:ea typeface="Times New Roman"/>
                          <a:cs typeface="Times New Roman"/>
                        </a:rPr>
                        <a:t>2</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04"/>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5"/>
            <a:ext cx="10515600" cy="833053"/>
          </a:xfrm>
        </p:spPr>
        <p:txBody>
          <a:bodyPr>
            <a:normAutofit/>
          </a:bodyPr>
          <a:lstStyle/>
          <a:p>
            <a:r>
              <a:rPr lang="tr-TR" sz="3200" b="1" dirty="0" smtClean="0"/>
              <a:t>        Ekipman</a:t>
            </a:r>
            <a:endParaRPr lang="tr-TR" sz="3200" b="1" dirty="0"/>
          </a:p>
        </p:txBody>
      </p:sp>
      <p:graphicFrame>
        <p:nvGraphicFramePr>
          <p:cNvPr id="4" name="3 İçerik Yer Tutucusu"/>
          <p:cNvGraphicFramePr>
            <a:graphicFrameLocks noGrp="1"/>
          </p:cNvGraphicFramePr>
          <p:nvPr>
            <p:ph idx="1"/>
          </p:nvPr>
        </p:nvGraphicFramePr>
        <p:xfrm>
          <a:off x="606973" y="1342149"/>
          <a:ext cx="10838793" cy="3738122"/>
        </p:xfrm>
        <a:graphic>
          <a:graphicData uri="http://schemas.openxmlformats.org/drawingml/2006/table">
            <a:tbl>
              <a:tblPr firstRow="1" bandRow="1">
                <a:tableStyleId>{5C22544A-7EE6-4342-B048-85BDC9FD1C3A}</a:tableStyleId>
              </a:tblPr>
              <a:tblGrid>
                <a:gridCol w="2169926">
                  <a:extLst>
                    <a:ext uri="{9D8B030D-6E8A-4147-A177-3AD203B41FA5}">
                      <a16:colId xmlns:a16="http://schemas.microsoft.com/office/drawing/2014/main" val="20000"/>
                    </a:ext>
                  </a:extLst>
                </a:gridCol>
                <a:gridCol w="2475271">
                  <a:extLst>
                    <a:ext uri="{9D8B030D-6E8A-4147-A177-3AD203B41FA5}">
                      <a16:colId xmlns:a16="http://schemas.microsoft.com/office/drawing/2014/main" val="20001"/>
                    </a:ext>
                  </a:extLst>
                </a:gridCol>
                <a:gridCol w="1548399">
                  <a:extLst>
                    <a:ext uri="{9D8B030D-6E8A-4147-A177-3AD203B41FA5}">
                      <a16:colId xmlns:a16="http://schemas.microsoft.com/office/drawing/2014/main" val="20002"/>
                    </a:ext>
                  </a:extLst>
                </a:gridCol>
                <a:gridCol w="1548399">
                  <a:extLst>
                    <a:ext uri="{9D8B030D-6E8A-4147-A177-3AD203B41FA5}">
                      <a16:colId xmlns:a16="http://schemas.microsoft.com/office/drawing/2014/main" val="20003"/>
                    </a:ext>
                  </a:extLst>
                </a:gridCol>
                <a:gridCol w="1548399">
                  <a:extLst>
                    <a:ext uri="{9D8B030D-6E8A-4147-A177-3AD203B41FA5}">
                      <a16:colId xmlns:a16="http://schemas.microsoft.com/office/drawing/2014/main" val="20004"/>
                    </a:ext>
                  </a:extLst>
                </a:gridCol>
                <a:gridCol w="1548399">
                  <a:extLst>
                    <a:ext uri="{9D8B030D-6E8A-4147-A177-3AD203B41FA5}">
                      <a16:colId xmlns:a16="http://schemas.microsoft.com/office/drawing/2014/main" val="20005"/>
                    </a:ext>
                  </a:extLst>
                </a:gridCol>
              </a:tblGrid>
              <a:tr h="327410">
                <a:tc gridSpan="6">
                  <a:txBody>
                    <a:bodyPr/>
                    <a:lstStyle/>
                    <a:p>
                      <a:pPr algn="ctr">
                        <a:lnSpc>
                          <a:spcPct val="115000"/>
                        </a:lnSpc>
                        <a:spcAft>
                          <a:spcPts val="0"/>
                        </a:spcAft>
                      </a:pPr>
                      <a:r>
                        <a:rPr lang="tr-TR" sz="1100" b="1" dirty="0">
                          <a:latin typeface="Arial"/>
                          <a:ea typeface="Times New Roman"/>
                          <a:cs typeface="Times New Roman"/>
                        </a:rPr>
                        <a:t>DİĞER BİLGİ VE TEKNOLOJİK KAYNAKLAR</a:t>
                      </a:r>
                      <a:endParaRPr lang="tr-TR" sz="1100" dirty="0">
                        <a:latin typeface="Calibri"/>
                        <a:ea typeface="Calibri"/>
                        <a:cs typeface="Times New Roman"/>
                      </a:endParaRPr>
                    </a:p>
                  </a:txBody>
                  <a:tcPr marL="38100" marR="38100" marT="38100" marB="3810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407693">
                <a:tc>
                  <a:txBody>
                    <a:bodyPr/>
                    <a:lstStyle/>
                    <a:p>
                      <a:pPr algn="ctr">
                        <a:lnSpc>
                          <a:spcPct val="115000"/>
                        </a:lnSpc>
                        <a:spcAft>
                          <a:spcPts val="0"/>
                        </a:spcAft>
                      </a:pPr>
                      <a:r>
                        <a:rPr lang="tr-TR" sz="1100">
                          <a:latin typeface="Arial"/>
                          <a:ea typeface="Times New Roman"/>
                          <a:cs typeface="Times New Roman"/>
                        </a:rPr>
                        <a:t>Cinsi</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a:latin typeface="Arial"/>
                          <a:ea typeface="Times New Roman"/>
                          <a:cs typeface="Times New Roman"/>
                        </a:rPr>
                        <a:t>İdari Amaçlı (Adet)</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a:latin typeface="Arial"/>
                          <a:ea typeface="Times New Roman"/>
                          <a:cs typeface="Times New Roman"/>
                        </a:rPr>
                        <a:t>Eğitim Amaçlı  (Adet)</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a:latin typeface="Arial"/>
                          <a:ea typeface="Times New Roman"/>
                          <a:cs typeface="Times New Roman"/>
                        </a:rPr>
                        <a:t>Araştırma Amaçlı (Adet)</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a:latin typeface="Arial"/>
                          <a:ea typeface="Times New Roman"/>
                          <a:cs typeface="Times New Roman"/>
                        </a:rPr>
                        <a:t>Sağlık Amaçlı (Adet)          </a:t>
                      </a:r>
                      <a:endParaRPr lang="tr-TR" sz="1100">
                        <a:latin typeface="Calibri"/>
                        <a:ea typeface="Calibri"/>
                        <a:cs typeface="Times New Roman"/>
                      </a:endParaRPr>
                    </a:p>
                  </a:txBody>
                  <a:tcPr marL="38100" marR="38100" marT="38100" marB="38100"/>
                </a:tc>
                <a:tc>
                  <a:txBody>
                    <a:bodyPr/>
                    <a:lstStyle/>
                    <a:p>
                      <a:pPr algn="ctr">
                        <a:lnSpc>
                          <a:spcPct val="115000"/>
                        </a:lnSpc>
                        <a:spcAft>
                          <a:spcPts val="0"/>
                        </a:spcAft>
                      </a:pPr>
                      <a:r>
                        <a:rPr lang="tr-TR" sz="1100">
                          <a:latin typeface="Arial"/>
                          <a:ea typeface="Times New Roman"/>
                          <a:cs typeface="Times New Roman"/>
                        </a:rPr>
                        <a:t>Toplam</a:t>
                      </a:r>
                      <a:endParaRPr lang="tr-TR" sz="1100">
                        <a:latin typeface="Calibri"/>
                        <a:ea typeface="Calibri"/>
                        <a:cs typeface="Times New Roman"/>
                      </a:endParaRPr>
                    </a:p>
                  </a:txBody>
                  <a:tcPr marL="38100" marR="38100" marT="38100" marB="38100" anchor="ctr"/>
                </a:tc>
                <a:extLst>
                  <a:ext uri="{0D108BD9-81ED-4DB2-BD59-A6C34878D82A}">
                    <a16:rowId xmlns:a16="http://schemas.microsoft.com/office/drawing/2014/main" val="10001"/>
                  </a:ext>
                </a:extLst>
              </a:tr>
              <a:tr h="327410">
                <a:tc>
                  <a:txBody>
                    <a:bodyPr/>
                    <a:lstStyle/>
                    <a:p>
                      <a:pPr>
                        <a:lnSpc>
                          <a:spcPct val="150000"/>
                        </a:lnSpc>
                        <a:spcAft>
                          <a:spcPts val="0"/>
                        </a:spcAft>
                      </a:pPr>
                      <a:r>
                        <a:rPr lang="tr-TR" sz="1100" b="1">
                          <a:latin typeface="Arial"/>
                          <a:ea typeface="Calibri"/>
                          <a:cs typeface="Times New Roman"/>
                        </a:rPr>
                        <a:t>Projeksiyon</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dirty="0">
                          <a:latin typeface="Arial"/>
                          <a:ea typeface="Times New Roman"/>
                          <a:cs typeface="Times New Roman"/>
                        </a:rPr>
                        <a:t>3</a:t>
                      </a:r>
                      <a:endParaRPr lang="tr-TR" sz="1100" dirty="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gn="ctr">
                        <a:lnSpc>
                          <a:spcPct val="115000"/>
                        </a:lnSpc>
                        <a:spcAft>
                          <a:spcPts val="0"/>
                        </a:spcAft>
                      </a:pPr>
                      <a:r>
                        <a:rPr lang="tr-TR" sz="1100" dirty="0">
                          <a:latin typeface="Arial"/>
                          <a:ea typeface="Times New Roman"/>
                          <a:cs typeface="Times New Roman"/>
                        </a:rPr>
                        <a:t>3</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02"/>
                  </a:ext>
                </a:extLst>
              </a:tr>
              <a:tr h="327410">
                <a:tc>
                  <a:txBody>
                    <a:bodyPr/>
                    <a:lstStyle/>
                    <a:p>
                      <a:pPr>
                        <a:lnSpc>
                          <a:spcPct val="150000"/>
                        </a:lnSpc>
                        <a:spcAft>
                          <a:spcPts val="0"/>
                        </a:spcAft>
                      </a:pPr>
                      <a:r>
                        <a:rPr lang="tr-TR" sz="1100" b="1">
                          <a:latin typeface="Arial"/>
                          <a:ea typeface="Calibri"/>
                          <a:cs typeface="Times New Roman"/>
                        </a:rPr>
                        <a:t>Slâyt Makinesi</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dirty="0">
                          <a:latin typeface="Arial"/>
                          <a:ea typeface="Times New Roman"/>
                          <a:cs typeface="Times New Roman"/>
                        </a:rPr>
                        <a:t>-</a:t>
                      </a:r>
                      <a:endParaRPr lang="tr-TR" sz="1100" dirty="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dirty="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gn="ctr">
                        <a:lnSpc>
                          <a:spcPct val="115000"/>
                        </a:lnSpc>
                        <a:spcAft>
                          <a:spcPts val="0"/>
                        </a:spcAft>
                      </a:pPr>
                      <a:r>
                        <a:rPr lang="tr-TR" sz="1100" dirty="0">
                          <a:latin typeface="Arial"/>
                          <a:ea typeface="Times New Roman"/>
                          <a:cs typeface="Times New Roman"/>
                        </a:rPr>
                        <a:t>-</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03"/>
                  </a:ext>
                </a:extLst>
              </a:tr>
              <a:tr h="327410">
                <a:tc>
                  <a:txBody>
                    <a:bodyPr/>
                    <a:lstStyle/>
                    <a:p>
                      <a:pPr>
                        <a:lnSpc>
                          <a:spcPct val="150000"/>
                        </a:lnSpc>
                        <a:spcAft>
                          <a:spcPts val="0"/>
                        </a:spcAft>
                      </a:pPr>
                      <a:r>
                        <a:rPr lang="tr-TR" sz="1100" b="1">
                          <a:latin typeface="Arial"/>
                          <a:ea typeface="Calibri"/>
                          <a:cs typeface="Times New Roman"/>
                        </a:rPr>
                        <a:t>Barkot Okuyucu</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dirty="0">
                          <a:latin typeface="Arial"/>
                          <a:ea typeface="Times New Roman"/>
                          <a:cs typeface="Times New Roman"/>
                        </a:rPr>
                        <a:t>1</a:t>
                      </a:r>
                      <a:endParaRPr lang="tr-TR" sz="1100" dirty="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gn="ctr">
                        <a:lnSpc>
                          <a:spcPct val="115000"/>
                        </a:lnSpc>
                        <a:spcAft>
                          <a:spcPts val="0"/>
                        </a:spcAft>
                      </a:pPr>
                      <a:r>
                        <a:rPr lang="tr-TR" sz="1100" dirty="0">
                          <a:latin typeface="Arial"/>
                          <a:ea typeface="Times New Roman"/>
                          <a:cs typeface="Times New Roman"/>
                        </a:rPr>
                        <a:t>1</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04"/>
                  </a:ext>
                </a:extLst>
              </a:tr>
              <a:tr h="327410">
                <a:tc>
                  <a:txBody>
                    <a:bodyPr/>
                    <a:lstStyle/>
                    <a:p>
                      <a:pPr>
                        <a:lnSpc>
                          <a:spcPct val="150000"/>
                        </a:lnSpc>
                        <a:spcAft>
                          <a:spcPts val="0"/>
                        </a:spcAft>
                      </a:pPr>
                      <a:r>
                        <a:rPr lang="tr-TR" sz="1100" b="1">
                          <a:latin typeface="Arial"/>
                          <a:ea typeface="Calibri"/>
                          <a:cs typeface="Times New Roman"/>
                        </a:rPr>
                        <a:t>Baskı Makinesi</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dirty="0">
                          <a:latin typeface="Arial"/>
                          <a:ea typeface="Times New Roman"/>
                          <a:cs typeface="Times New Roman"/>
                        </a:rPr>
                        <a:t>-</a:t>
                      </a:r>
                      <a:endParaRPr lang="tr-TR" sz="1100" dirty="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gn="ctr">
                        <a:lnSpc>
                          <a:spcPct val="115000"/>
                        </a:lnSpc>
                        <a:spcAft>
                          <a:spcPts val="0"/>
                        </a:spcAft>
                      </a:pPr>
                      <a:r>
                        <a:rPr lang="tr-TR" sz="1100" dirty="0">
                          <a:latin typeface="Arial"/>
                          <a:ea typeface="Times New Roman"/>
                          <a:cs typeface="Times New Roman"/>
                        </a:rPr>
                        <a:t>-</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05"/>
                  </a:ext>
                </a:extLst>
              </a:tr>
              <a:tr h="327410">
                <a:tc>
                  <a:txBody>
                    <a:bodyPr/>
                    <a:lstStyle/>
                    <a:p>
                      <a:pPr>
                        <a:lnSpc>
                          <a:spcPct val="150000"/>
                        </a:lnSpc>
                        <a:spcAft>
                          <a:spcPts val="0"/>
                        </a:spcAft>
                      </a:pPr>
                      <a:r>
                        <a:rPr lang="tr-TR" sz="1100" b="1">
                          <a:latin typeface="Arial"/>
                          <a:ea typeface="Calibri"/>
                          <a:cs typeface="Times New Roman"/>
                        </a:rPr>
                        <a:t>Fotokopi Makinesi</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dirty="0">
                          <a:latin typeface="Arial"/>
                          <a:ea typeface="Times New Roman"/>
                          <a:cs typeface="Times New Roman"/>
                        </a:rPr>
                        <a:t>1</a:t>
                      </a:r>
                      <a:endParaRPr lang="tr-TR" sz="1100" dirty="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gn="ctr">
                        <a:lnSpc>
                          <a:spcPct val="115000"/>
                        </a:lnSpc>
                        <a:spcAft>
                          <a:spcPts val="0"/>
                        </a:spcAft>
                      </a:pPr>
                      <a:r>
                        <a:rPr lang="tr-TR" sz="1100" dirty="0">
                          <a:latin typeface="Arial"/>
                          <a:ea typeface="Times New Roman"/>
                          <a:cs typeface="Times New Roman"/>
                        </a:rPr>
                        <a:t>1</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06"/>
                  </a:ext>
                </a:extLst>
              </a:tr>
              <a:tr h="327410">
                <a:tc>
                  <a:txBody>
                    <a:bodyPr/>
                    <a:lstStyle/>
                    <a:p>
                      <a:pPr>
                        <a:lnSpc>
                          <a:spcPct val="150000"/>
                        </a:lnSpc>
                        <a:spcAft>
                          <a:spcPts val="0"/>
                        </a:spcAft>
                      </a:pPr>
                      <a:r>
                        <a:rPr lang="tr-TR" sz="1100" b="1">
                          <a:latin typeface="Arial"/>
                          <a:ea typeface="Calibri"/>
                          <a:cs typeface="Times New Roman"/>
                        </a:rPr>
                        <a:t>Kameralar</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dirty="0">
                          <a:latin typeface="Arial"/>
                          <a:ea typeface="Times New Roman"/>
                          <a:cs typeface="Times New Roman"/>
                        </a:rPr>
                        <a:t>11</a:t>
                      </a:r>
                      <a:endParaRPr lang="tr-TR" sz="1100" dirty="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gn="ctr">
                        <a:lnSpc>
                          <a:spcPct val="115000"/>
                        </a:lnSpc>
                        <a:spcAft>
                          <a:spcPts val="0"/>
                        </a:spcAft>
                      </a:pPr>
                      <a:r>
                        <a:rPr lang="tr-TR" sz="1100" dirty="0">
                          <a:latin typeface="Arial"/>
                          <a:ea typeface="Times New Roman"/>
                          <a:cs typeface="Times New Roman"/>
                        </a:rPr>
                        <a:t>11</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07"/>
                  </a:ext>
                </a:extLst>
              </a:tr>
              <a:tr h="327410">
                <a:tc>
                  <a:txBody>
                    <a:bodyPr/>
                    <a:lstStyle/>
                    <a:p>
                      <a:pPr>
                        <a:lnSpc>
                          <a:spcPct val="150000"/>
                        </a:lnSpc>
                        <a:spcAft>
                          <a:spcPts val="0"/>
                        </a:spcAft>
                      </a:pPr>
                      <a:r>
                        <a:rPr lang="tr-TR" sz="1100" b="1">
                          <a:latin typeface="Arial"/>
                          <a:ea typeface="Calibri"/>
                          <a:cs typeface="Times New Roman"/>
                        </a:rPr>
                        <a:t>Televizyonlar</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dirty="0">
                          <a:latin typeface="Arial"/>
                          <a:ea typeface="Times New Roman"/>
                          <a:cs typeface="Times New Roman"/>
                        </a:rPr>
                        <a:t>62</a:t>
                      </a:r>
                      <a:endParaRPr lang="tr-TR" sz="1100" dirty="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gn="ctr">
                        <a:lnSpc>
                          <a:spcPct val="115000"/>
                        </a:lnSpc>
                        <a:spcAft>
                          <a:spcPts val="0"/>
                        </a:spcAft>
                      </a:pPr>
                      <a:r>
                        <a:rPr lang="tr-TR" sz="1100" dirty="0">
                          <a:latin typeface="Arial"/>
                          <a:ea typeface="Times New Roman"/>
                          <a:cs typeface="Times New Roman"/>
                        </a:rPr>
                        <a:t>62</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08"/>
                  </a:ext>
                </a:extLst>
              </a:tr>
              <a:tr h="327410">
                <a:tc>
                  <a:txBody>
                    <a:bodyPr/>
                    <a:lstStyle/>
                    <a:p>
                      <a:pPr>
                        <a:lnSpc>
                          <a:spcPct val="150000"/>
                        </a:lnSpc>
                        <a:spcAft>
                          <a:spcPts val="0"/>
                        </a:spcAft>
                      </a:pPr>
                      <a:r>
                        <a:rPr lang="tr-TR" sz="1100" b="1">
                          <a:latin typeface="Arial"/>
                          <a:ea typeface="Calibri"/>
                          <a:cs typeface="Times New Roman"/>
                        </a:rPr>
                        <a:t>Tarayıcılar</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dirty="0">
                          <a:latin typeface="Arial"/>
                          <a:ea typeface="Times New Roman"/>
                          <a:cs typeface="Times New Roman"/>
                        </a:rPr>
                        <a:t>3</a:t>
                      </a:r>
                      <a:endParaRPr lang="tr-TR" sz="1100" dirty="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gn="ctr">
                        <a:lnSpc>
                          <a:spcPct val="115000"/>
                        </a:lnSpc>
                        <a:spcAft>
                          <a:spcPts val="0"/>
                        </a:spcAft>
                      </a:pPr>
                      <a:r>
                        <a:rPr lang="tr-TR" sz="1100" dirty="0">
                          <a:latin typeface="Arial"/>
                          <a:ea typeface="Times New Roman"/>
                          <a:cs typeface="Times New Roman"/>
                        </a:rPr>
                        <a:t>3</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09"/>
                  </a:ext>
                </a:extLst>
              </a:tr>
              <a:tr h="327410">
                <a:tc>
                  <a:txBody>
                    <a:bodyPr/>
                    <a:lstStyle/>
                    <a:p>
                      <a:pPr>
                        <a:lnSpc>
                          <a:spcPct val="150000"/>
                        </a:lnSpc>
                        <a:spcAft>
                          <a:spcPts val="0"/>
                        </a:spcAft>
                      </a:pPr>
                      <a:r>
                        <a:rPr lang="tr-TR" sz="1100" b="1">
                          <a:latin typeface="Arial"/>
                          <a:ea typeface="Calibri"/>
                          <a:cs typeface="Times New Roman"/>
                        </a:rPr>
                        <a:t>Çok Fonksiyonlu Yazıcı</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dirty="0">
                          <a:latin typeface="Arial"/>
                          <a:ea typeface="Times New Roman"/>
                          <a:cs typeface="Times New Roman"/>
                        </a:rPr>
                        <a:t>3</a:t>
                      </a:r>
                      <a:endParaRPr lang="tr-TR" sz="1100" dirty="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gn="ctr">
                        <a:lnSpc>
                          <a:spcPct val="115000"/>
                        </a:lnSpc>
                        <a:spcAft>
                          <a:spcPts val="0"/>
                        </a:spcAft>
                      </a:pPr>
                      <a:r>
                        <a:rPr lang="tr-TR" sz="1100" dirty="0">
                          <a:latin typeface="Arial"/>
                          <a:ea typeface="Times New Roman"/>
                          <a:cs typeface="Times New Roman"/>
                        </a:rPr>
                        <a:t>3</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10"/>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796924"/>
          </a:xfrm>
        </p:spPr>
        <p:txBody>
          <a:bodyPr>
            <a:normAutofit/>
          </a:bodyPr>
          <a:lstStyle/>
          <a:p>
            <a:r>
              <a:rPr lang="tr-TR" sz="2400" b="1" dirty="0" smtClean="0">
                <a:latin typeface="+mn-lt"/>
              </a:rPr>
              <a:t>             MALİ BİLGİLER (BÜTÇE HARCAMALARI)</a:t>
            </a:r>
            <a:endParaRPr lang="tr-TR" sz="2400" b="1" dirty="0">
              <a:latin typeface="+mn-l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603466500"/>
              </p:ext>
            </p:extLst>
          </p:nvPr>
        </p:nvGraphicFramePr>
        <p:xfrm>
          <a:off x="1057274" y="1236154"/>
          <a:ext cx="9458327" cy="2490379"/>
        </p:xfrm>
        <a:graphic>
          <a:graphicData uri="http://schemas.openxmlformats.org/drawingml/2006/table">
            <a:tbl>
              <a:tblPr firstRow="1" firstCol="1" lastRow="1" lastCol="1" bandRow="1" bandCol="1">
                <a:tableStyleId>{5C22544A-7EE6-4342-B048-85BDC9FD1C3A}</a:tableStyleId>
              </a:tblPr>
              <a:tblGrid>
                <a:gridCol w="608995">
                  <a:extLst>
                    <a:ext uri="{9D8B030D-6E8A-4147-A177-3AD203B41FA5}">
                      <a16:colId xmlns:a16="http://schemas.microsoft.com/office/drawing/2014/main" val="2599704263"/>
                    </a:ext>
                  </a:extLst>
                </a:gridCol>
                <a:gridCol w="1534196">
                  <a:extLst>
                    <a:ext uri="{9D8B030D-6E8A-4147-A177-3AD203B41FA5}">
                      <a16:colId xmlns:a16="http://schemas.microsoft.com/office/drawing/2014/main" val="3512454183"/>
                    </a:ext>
                  </a:extLst>
                </a:gridCol>
                <a:gridCol w="1304473">
                  <a:extLst>
                    <a:ext uri="{9D8B030D-6E8A-4147-A177-3AD203B41FA5}">
                      <a16:colId xmlns:a16="http://schemas.microsoft.com/office/drawing/2014/main" val="4038108696"/>
                    </a:ext>
                  </a:extLst>
                </a:gridCol>
                <a:gridCol w="1253122">
                  <a:extLst>
                    <a:ext uri="{9D8B030D-6E8A-4147-A177-3AD203B41FA5}">
                      <a16:colId xmlns:a16="http://schemas.microsoft.com/office/drawing/2014/main" val="2969767150"/>
                    </a:ext>
                  </a:extLst>
                </a:gridCol>
                <a:gridCol w="1023399">
                  <a:extLst>
                    <a:ext uri="{9D8B030D-6E8A-4147-A177-3AD203B41FA5}">
                      <a16:colId xmlns:a16="http://schemas.microsoft.com/office/drawing/2014/main" val="3961942197"/>
                    </a:ext>
                  </a:extLst>
                </a:gridCol>
                <a:gridCol w="1279248">
                  <a:extLst>
                    <a:ext uri="{9D8B030D-6E8A-4147-A177-3AD203B41FA5}">
                      <a16:colId xmlns:a16="http://schemas.microsoft.com/office/drawing/2014/main" val="3119527906"/>
                    </a:ext>
                  </a:extLst>
                </a:gridCol>
                <a:gridCol w="1406271">
                  <a:extLst>
                    <a:ext uri="{9D8B030D-6E8A-4147-A177-3AD203B41FA5}">
                      <a16:colId xmlns:a16="http://schemas.microsoft.com/office/drawing/2014/main" val="2996519862"/>
                    </a:ext>
                  </a:extLst>
                </a:gridCol>
                <a:gridCol w="1048623">
                  <a:extLst>
                    <a:ext uri="{9D8B030D-6E8A-4147-A177-3AD203B41FA5}">
                      <a16:colId xmlns:a16="http://schemas.microsoft.com/office/drawing/2014/main" val="1716351210"/>
                    </a:ext>
                  </a:extLst>
                </a:gridCol>
              </a:tblGrid>
              <a:tr h="470944">
                <a:tc>
                  <a:txBody>
                    <a:bodyPr/>
                    <a:lstStyle/>
                    <a:p>
                      <a:pPr algn="ctr">
                        <a:lnSpc>
                          <a:spcPct val="115000"/>
                        </a:lnSpc>
                        <a:spcAft>
                          <a:spcPts val="0"/>
                        </a:spcAft>
                      </a:pPr>
                      <a:r>
                        <a:rPr lang="tr-TR" sz="900" dirty="0">
                          <a:effectLst/>
                        </a:rPr>
                        <a:t>KOD</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dirty="0">
                          <a:effectLst/>
                        </a:rPr>
                        <a:t>GİDER TÜRLERİ</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a:effectLst/>
                        </a:rPr>
                        <a:t>BÜTÇE BAŞLANGIÇ ÖDENEĞİ</a:t>
                      </a:r>
                      <a:endParaRPr lang="tr-TR" sz="1100">
                        <a:effectLst/>
                      </a:endParaRPr>
                    </a:p>
                    <a:p>
                      <a:pPr algn="ctr">
                        <a:lnSpc>
                          <a:spcPct val="115000"/>
                        </a:lnSpc>
                        <a:spcAft>
                          <a:spcPts val="0"/>
                        </a:spcAft>
                      </a:pPr>
                      <a:r>
                        <a:rPr lang="tr-TR" sz="900">
                          <a:effectLst/>
                        </a:rPr>
                        <a:t>(TL)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a:effectLst/>
                        </a:rPr>
                        <a:t>EKLENEN</a:t>
                      </a:r>
                      <a:endParaRPr lang="tr-TR" sz="1100">
                        <a:effectLst/>
                      </a:endParaRPr>
                    </a:p>
                    <a:p>
                      <a:pPr algn="ctr">
                        <a:lnSpc>
                          <a:spcPct val="115000"/>
                        </a:lnSpc>
                        <a:spcAft>
                          <a:spcPts val="0"/>
                        </a:spcAft>
                      </a:pPr>
                      <a:r>
                        <a:rPr lang="tr-TR" sz="900">
                          <a:effectLst/>
                        </a:rPr>
                        <a:t>(+)</a:t>
                      </a:r>
                      <a:endParaRPr lang="tr-TR" sz="1100">
                        <a:effectLst/>
                      </a:endParaRPr>
                    </a:p>
                    <a:p>
                      <a:pPr algn="ctr">
                        <a:lnSpc>
                          <a:spcPct val="115000"/>
                        </a:lnSpc>
                        <a:spcAft>
                          <a:spcPts val="0"/>
                        </a:spcAft>
                      </a:pPr>
                      <a:r>
                        <a:rPr lang="tr-TR" sz="900">
                          <a:effectLst/>
                        </a:rPr>
                        <a:t>(TL)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a:effectLst/>
                        </a:rPr>
                        <a:t>DÜŞÜLEN(-)</a:t>
                      </a:r>
                      <a:endParaRPr lang="tr-TR" sz="1100">
                        <a:effectLst/>
                      </a:endParaRPr>
                    </a:p>
                    <a:p>
                      <a:pPr algn="ctr">
                        <a:lnSpc>
                          <a:spcPct val="115000"/>
                        </a:lnSpc>
                        <a:spcAft>
                          <a:spcPts val="0"/>
                        </a:spcAft>
                      </a:pPr>
                      <a:r>
                        <a:rPr lang="tr-TR" sz="900">
                          <a:effectLst/>
                        </a:rPr>
                        <a:t>(TL)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a:effectLst/>
                        </a:rPr>
                        <a:t>YILSONU ÖDENEĞİ</a:t>
                      </a:r>
                      <a:endParaRPr lang="tr-TR" sz="1100">
                        <a:effectLst/>
                      </a:endParaRPr>
                    </a:p>
                    <a:p>
                      <a:pPr algn="ctr">
                        <a:lnSpc>
                          <a:spcPct val="115000"/>
                        </a:lnSpc>
                        <a:spcAft>
                          <a:spcPts val="0"/>
                        </a:spcAft>
                      </a:pPr>
                      <a:r>
                        <a:rPr lang="tr-TR" sz="900">
                          <a:effectLst/>
                        </a:rPr>
                        <a:t>(TL)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a:effectLst/>
                        </a:rPr>
                        <a:t>HARCAMA</a:t>
                      </a:r>
                      <a:endParaRPr lang="tr-TR" sz="1100">
                        <a:effectLst/>
                      </a:endParaRPr>
                    </a:p>
                    <a:p>
                      <a:pPr algn="ctr">
                        <a:lnSpc>
                          <a:spcPct val="115000"/>
                        </a:lnSpc>
                        <a:spcAft>
                          <a:spcPts val="0"/>
                        </a:spcAft>
                      </a:pPr>
                      <a:r>
                        <a:rPr lang="tr-TR" sz="900">
                          <a:effectLst/>
                        </a:rPr>
                        <a:t>(TL)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a:effectLst/>
                        </a:rPr>
                        <a:t>HARCAMA</a:t>
                      </a:r>
                      <a:endParaRPr lang="tr-TR" sz="1100">
                        <a:effectLst/>
                      </a:endParaRPr>
                    </a:p>
                    <a:p>
                      <a:pPr algn="ctr">
                        <a:lnSpc>
                          <a:spcPct val="115000"/>
                        </a:lnSpc>
                        <a:spcAft>
                          <a:spcPts val="0"/>
                        </a:spcAft>
                      </a:pPr>
                      <a:r>
                        <a:rPr lang="tr-TR" sz="900">
                          <a:effectLst/>
                        </a:rPr>
                        <a:t>(% si)</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567215043"/>
                  </a:ext>
                </a:extLst>
              </a:tr>
              <a:tr h="557190">
                <a:tc>
                  <a:txBody>
                    <a:bodyPr/>
                    <a:lstStyle/>
                    <a:p>
                      <a:pPr algn="ctr">
                        <a:lnSpc>
                          <a:spcPct val="115000"/>
                        </a:lnSpc>
                        <a:spcAft>
                          <a:spcPts val="1000"/>
                        </a:spcAft>
                      </a:pPr>
                      <a:r>
                        <a:rPr lang="tr-TR" sz="1000">
                          <a:effectLst/>
                        </a:rPr>
                        <a:t>01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endParaRPr lang="tr-TR"/>
                    </a:p>
                  </a:txBody>
                  <a:tcPr marL="68580" marR="68580" marT="0" marB="0" anchor="ctr"/>
                </a:tc>
                <a:tc>
                  <a:txBody>
                    <a:bodyPr/>
                    <a:lstStyle/>
                    <a:p>
                      <a:endParaRPr lang="tr-TR"/>
                    </a:p>
                  </a:txBody>
                  <a:tcPr marL="68580" marR="68580" marT="0" marB="0" anchor="ctr"/>
                </a:tc>
                <a:tc>
                  <a:txBody>
                    <a:bodyPr/>
                    <a:lstStyle/>
                    <a:p>
                      <a:endParaRPr lang="tr-TR"/>
                    </a:p>
                  </a:txBody>
                  <a:tcPr marL="68580" marR="68580" marT="0" marB="0" anchor="ctr"/>
                </a:tc>
                <a:tc>
                  <a:txBody>
                    <a:bodyPr/>
                    <a:lstStyle/>
                    <a:p>
                      <a:endParaRPr lang="tr-TR"/>
                    </a:p>
                  </a:txBody>
                  <a:tcPr marL="68580" marR="68580" marT="0" marB="0" anchor="ctr"/>
                </a:tc>
                <a:tc>
                  <a:txBody>
                    <a:bodyPr/>
                    <a:lstStyle/>
                    <a:p>
                      <a:endParaRPr lang="tr-TR"/>
                    </a:p>
                  </a:txBody>
                  <a:tcPr marL="68580" marR="68580" marT="0" marB="0" anchor="ctr"/>
                </a:tc>
                <a:tc>
                  <a:txBody>
                    <a:bodyPr/>
                    <a:lstStyle/>
                    <a:p>
                      <a:endParaRPr lang="tr-TR"/>
                    </a:p>
                  </a:txBody>
                  <a:tcPr marL="68580" marR="68580" marT="0" marB="0" anchor="ctr"/>
                </a:tc>
                <a:tc>
                  <a:txBody>
                    <a:bodyPr/>
                    <a:lstStyle/>
                    <a:p>
                      <a:endParaRPr lang="tr-TR"/>
                    </a:p>
                  </a:txBody>
                  <a:tcPr marL="68580" marR="68580" marT="0" marB="0" anchor="ctr"/>
                </a:tc>
                <a:extLst>
                  <a:ext uri="{0D108BD9-81ED-4DB2-BD59-A6C34878D82A}">
                    <a16:rowId xmlns:a16="http://schemas.microsoft.com/office/drawing/2014/main" val="4177167117"/>
                  </a:ext>
                </a:extLst>
              </a:tr>
              <a:tr h="484594">
                <a:tc>
                  <a:txBody>
                    <a:bodyPr/>
                    <a:lstStyle/>
                    <a:p>
                      <a:pPr algn="ctr">
                        <a:lnSpc>
                          <a:spcPct val="115000"/>
                        </a:lnSpc>
                        <a:spcAft>
                          <a:spcPts val="1000"/>
                        </a:spcAft>
                      </a:pPr>
                      <a:r>
                        <a:rPr lang="tr-TR" sz="1000">
                          <a:effectLst/>
                        </a:rPr>
                        <a:t>02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endParaRPr lang="tr-TR"/>
                    </a:p>
                  </a:txBody>
                  <a:tcPr marL="68580" marR="68580" marT="0" marB="0" anchor="ctr"/>
                </a:tc>
                <a:tc>
                  <a:txBody>
                    <a:bodyPr/>
                    <a:lstStyle/>
                    <a:p>
                      <a:endParaRPr lang="tr-TR"/>
                    </a:p>
                  </a:txBody>
                  <a:tcPr marL="68580" marR="68580" marT="0" marB="0" anchor="ctr"/>
                </a:tc>
                <a:tc>
                  <a:txBody>
                    <a:bodyPr/>
                    <a:lstStyle/>
                    <a:p>
                      <a:endParaRPr lang="tr-TR"/>
                    </a:p>
                  </a:txBody>
                  <a:tcPr marL="68580" marR="68580" marT="0" marB="0" anchor="ctr"/>
                </a:tc>
                <a:tc>
                  <a:txBody>
                    <a:bodyPr/>
                    <a:lstStyle/>
                    <a:p>
                      <a:endParaRPr lang="tr-TR"/>
                    </a:p>
                  </a:txBody>
                  <a:tcPr marL="68580" marR="68580" marT="0" marB="0" anchor="ctr"/>
                </a:tc>
                <a:tc>
                  <a:txBody>
                    <a:bodyPr/>
                    <a:lstStyle/>
                    <a:p>
                      <a:endParaRPr lang="tr-TR" dirty="0"/>
                    </a:p>
                  </a:txBody>
                  <a:tcPr marL="68580" marR="68580" marT="0" marB="0" anchor="ctr"/>
                </a:tc>
                <a:tc>
                  <a:txBody>
                    <a:bodyPr/>
                    <a:lstStyle/>
                    <a:p>
                      <a:endParaRPr lang="tr-TR"/>
                    </a:p>
                  </a:txBody>
                  <a:tcPr marL="68580" marR="68580" marT="0" marB="0" anchor="ctr"/>
                </a:tc>
                <a:tc>
                  <a:txBody>
                    <a:bodyPr/>
                    <a:lstStyle/>
                    <a:p>
                      <a:endParaRPr lang="tr-TR"/>
                    </a:p>
                  </a:txBody>
                  <a:tcPr marL="68580" marR="68580" marT="0" marB="0" anchor="ctr"/>
                </a:tc>
                <a:extLst>
                  <a:ext uri="{0D108BD9-81ED-4DB2-BD59-A6C34878D82A}">
                    <a16:rowId xmlns:a16="http://schemas.microsoft.com/office/drawing/2014/main" val="318813669"/>
                  </a:ext>
                </a:extLst>
              </a:tr>
              <a:tr h="483974">
                <a:tc>
                  <a:txBody>
                    <a:bodyPr/>
                    <a:lstStyle/>
                    <a:p>
                      <a:pPr algn="ctr">
                        <a:lnSpc>
                          <a:spcPct val="115000"/>
                        </a:lnSpc>
                        <a:spcAft>
                          <a:spcPts val="1000"/>
                        </a:spcAft>
                      </a:pPr>
                      <a:r>
                        <a:rPr lang="tr-TR" sz="1000">
                          <a:effectLst/>
                        </a:rPr>
                        <a:t>03</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endParaRPr lang="tr-TR"/>
                    </a:p>
                  </a:txBody>
                  <a:tcPr marL="68580" marR="68580" marT="0" marB="0" anchor="ctr"/>
                </a:tc>
                <a:tc>
                  <a:txBody>
                    <a:bodyPr/>
                    <a:lstStyle/>
                    <a:p>
                      <a:endParaRPr lang="tr-TR"/>
                    </a:p>
                  </a:txBody>
                  <a:tcPr marL="68580" marR="68580" marT="0" marB="0" anchor="ctr"/>
                </a:tc>
                <a:tc>
                  <a:txBody>
                    <a:bodyPr/>
                    <a:lstStyle/>
                    <a:p>
                      <a:endParaRPr lang="tr-TR"/>
                    </a:p>
                  </a:txBody>
                  <a:tcPr marL="68580" marR="68580" marT="0" marB="0" anchor="ctr"/>
                </a:tc>
                <a:tc>
                  <a:txBody>
                    <a:bodyPr/>
                    <a:lstStyle/>
                    <a:p>
                      <a:endParaRPr lang="tr-TR"/>
                    </a:p>
                  </a:txBody>
                  <a:tcPr marL="68580" marR="68580" marT="0" marB="0" anchor="ctr"/>
                </a:tc>
                <a:tc>
                  <a:txBody>
                    <a:bodyPr/>
                    <a:lstStyle/>
                    <a:p>
                      <a:endParaRPr lang="tr-TR"/>
                    </a:p>
                  </a:txBody>
                  <a:tcPr marL="68580" marR="68580" marT="0" marB="0" anchor="ctr"/>
                </a:tc>
                <a:tc>
                  <a:txBody>
                    <a:bodyPr/>
                    <a:lstStyle/>
                    <a:p>
                      <a:endParaRPr lang="tr-TR"/>
                    </a:p>
                  </a:txBody>
                  <a:tcPr marL="68580" marR="68580" marT="0" marB="0" anchor="ctr"/>
                </a:tc>
                <a:tc>
                  <a:txBody>
                    <a:bodyPr/>
                    <a:lstStyle/>
                    <a:p>
                      <a:endParaRPr lang="tr-TR"/>
                    </a:p>
                  </a:txBody>
                  <a:tcPr marL="68580" marR="68580" marT="0" marB="0" anchor="ctr"/>
                </a:tc>
                <a:extLst>
                  <a:ext uri="{0D108BD9-81ED-4DB2-BD59-A6C34878D82A}">
                    <a16:rowId xmlns:a16="http://schemas.microsoft.com/office/drawing/2014/main" val="1391372783"/>
                  </a:ext>
                </a:extLst>
              </a:tr>
              <a:tr h="491419">
                <a:tc>
                  <a:txBody>
                    <a:bodyPr/>
                    <a:lstStyle/>
                    <a:p>
                      <a:pPr>
                        <a:lnSpc>
                          <a:spcPct val="115000"/>
                        </a:lnSpc>
                        <a:spcAft>
                          <a:spcPts val="1000"/>
                        </a:spcAft>
                      </a:pPr>
                      <a:r>
                        <a:rPr lang="tr-TR" sz="1000">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endParaRPr lang="tr-TR"/>
                    </a:p>
                  </a:txBody>
                  <a:tcPr marL="68580" marR="68580" marT="0" marB="0" anchor="b"/>
                </a:tc>
                <a:tc>
                  <a:txBody>
                    <a:bodyPr/>
                    <a:lstStyle/>
                    <a:p>
                      <a:endParaRPr lang="tr-TR"/>
                    </a:p>
                  </a:txBody>
                  <a:tcPr marL="68580" marR="68580" marT="0" marB="0" anchor="ctr"/>
                </a:tc>
                <a:tc>
                  <a:txBody>
                    <a:bodyPr/>
                    <a:lstStyle/>
                    <a:p>
                      <a:endParaRPr lang="tr-TR"/>
                    </a:p>
                  </a:txBody>
                  <a:tcPr marL="68580" marR="68580" marT="0" marB="0" anchor="ctr"/>
                </a:tc>
                <a:tc>
                  <a:txBody>
                    <a:bodyPr/>
                    <a:lstStyle/>
                    <a:p>
                      <a:endParaRPr lang="tr-TR"/>
                    </a:p>
                  </a:txBody>
                  <a:tcPr marL="68580" marR="68580" marT="0" marB="0" anchor="ctr"/>
                </a:tc>
                <a:tc>
                  <a:txBody>
                    <a:bodyPr/>
                    <a:lstStyle/>
                    <a:p>
                      <a:endParaRPr lang="tr-TR"/>
                    </a:p>
                  </a:txBody>
                  <a:tcPr marL="68580" marR="68580" marT="0" marB="0" anchor="ctr"/>
                </a:tc>
                <a:tc>
                  <a:txBody>
                    <a:bodyPr/>
                    <a:lstStyle/>
                    <a:p>
                      <a:endParaRPr lang="tr-TR"/>
                    </a:p>
                  </a:txBody>
                  <a:tcPr marL="68580" marR="68580" marT="0" marB="0" anchor="ctr"/>
                </a:tc>
                <a:tc>
                  <a:txBody>
                    <a:bodyPr/>
                    <a:lstStyle/>
                    <a:p>
                      <a:endParaRPr lang="tr-TR" dirty="0"/>
                    </a:p>
                  </a:txBody>
                  <a:tcPr marL="68580" marR="68580" marT="0" marB="0" anchor="ctr"/>
                </a:tc>
                <a:extLst>
                  <a:ext uri="{0D108BD9-81ED-4DB2-BD59-A6C34878D82A}">
                    <a16:rowId xmlns:a16="http://schemas.microsoft.com/office/drawing/2014/main" val="55544956"/>
                  </a:ext>
                </a:extLst>
              </a:tr>
            </a:tbl>
          </a:graphicData>
        </a:graphic>
      </p:graphicFrame>
      <p:sp>
        <p:nvSpPr>
          <p:cNvPr id="5" name="Dikdörtgen 4"/>
          <p:cNvSpPr/>
          <p:nvPr/>
        </p:nvSpPr>
        <p:spPr>
          <a:xfrm>
            <a:off x="957261" y="3925263"/>
            <a:ext cx="9558339" cy="1083374"/>
          </a:xfrm>
          <a:prstGeom prst="rect">
            <a:avLst/>
          </a:prstGeom>
        </p:spPr>
        <p:txBody>
          <a:bodyPr wrap="square">
            <a:spAutoFit/>
          </a:bodyPr>
          <a:lstStyle/>
          <a:p>
            <a:pPr algn="just">
              <a:lnSpc>
                <a:spcPct val="115000"/>
              </a:lnSpc>
              <a:spcAft>
                <a:spcPts val="0"/>
              </a:spcAft>
            </a:pPr>
            <a:r>
              <a:rPr lang="tr-TR" sz="1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	Başkanlığımız </a:t>
            </a:r>
            <a:r>
              <a:rPr lang="tr-TR" sz="1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2023 </a:t>
            </a:r>
            <a:r>
              <a:rPr lang="tr-TR" sz="1400" dirty="0">
                <a:solidFill>
                  <a:srgbClr val="000000"/>
                </a:solidFill>
                <a:latin typeface="Arial" panose="020B0604020202020204" pitchFamily="34" charset="0"/>
                <a:ea typeface="Calibri" panose="020F0502020204030204" pitchFamily="34" charset="0"/>
                <a:cs typeface="Times New Roman" panose="02020603050405020304" pitchFamily="18" charset="0"/>
              </a:rPr>
              <a:t>yılında faaliyetlerini aşağıda izah edildiği şekilde sürdürmüştür. Başkanlığımızın </a:t>
            </a:r>
            <a:r>
              <a:rPr lang="tr-TR" sz="1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2023 </a:t>
            </a:r>
            <a:r>
              <a:rPr lang="tr-TR" sz="1400" dirty="0">
                <a:solidFill>
                  <a:srgbClr val="000000"/>
                </a:solidFill>
                <a:latin typeface="Arial" panose="020B0604020202020204" pitchFamily="34" charset="0"/>
                <a:ea typeface="Calibri" panose="020F0502020204030204" pitchFamily="34" charset="0"/>
                <a:cs typeface="Times New Roman" panose="02020603050405020304" pitchFamily="18" charset="0"/>
              </a:rPr>
              <a:t>yılı başlangıç bütçesi </a:t>
            </a:r>
            <a:r>
              <a:rPr lang="tr-TR" sz="1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……TL</a:t>
            </a:r>
            <a:r>
              <a:rPr lang="tr-TR" sz="14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tr-TR" sz="1400"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dir</a:t>
            </a:r>
            <a:r>
              <a:rPr lang="tr-TR" sz="1400" dirty="0">
                <a:solidFill>
                  <a:srgbClr val="000000"/>
                </a:solidFill>
                <a:latin typeface="Arial" panose="020B0604020202020204" pitchFamily="34" charset="0"/>
                <a:ea typeface="Calibri" panose="020F0502020204030204" pitchFamily="34" charset="0"/>
                <a:cs typeface="Times New Roman" panose="02020603050405020304" pitchFamily="18" charset="0"/>
              </a:rPr>
              <a:t>. Başkanlığımızın ihtiyaçları doğrultusunda çeşitli bütçe kalemlerine </a:t>
            </a:r>
            <a:r>
              <a:rPr lang="tr-TR" sz="1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…….TL </a:t>
            </a:r>
            <a:r>
              <a:rPr lang="tr-TR" sz="1400" dirty="0">
                <a:solidFill>
                  <a:srgbClr val="000000"/>
                </a:solidFill>
                <a:latin typeface="Arial" panose="020B0604020202020204" pitchFamily="34" charset="0"/>
                <a:ea typeface="Calibri" panose="020F0502020204030204" pitchFamily="34" charset="0"/>
                <a:cs typeface="Times New Roman" panose="02020603050405020304" pitchFamily="18" charset="0"/>
              </a:rPr>
              <a:t>eklenmiş ve yıl sonu itibariyle toplam ödeneğimiz </a:t>
            </a:r>
            <a:r>
              <a:rPr lang="tr-TR" sz="1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………..TL </a:t>
            </a:r>
            <a:r>
              <a:rPr lang="tr-TR" sz="1400" dirty="0">
                <a:solidFill>
                  <a:srgbClr val="000000"/>
                </a:solidFill>
                <a:latin typeface="Arial" panose="020B0604020202020204" pitchFamily="34" charset="0"/>
                <a:ea typeface="Calibri" panose="020F0502020204030204" pitchFamily="34" charset="0"/>
                <a:cs typeface="Times New Roman" panose="02020603050405020304" pitchFamily="18" charset="0"/>
              </a:rPr>
              <a:t>olmuştur. Bu ödeneğin </a:t>
            </a:r>
            <a:r>
              <a:rPr lang="tr-TR" sz="1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………si </a:t>
            </a:r>
            <a:r>
              <a:rPr lang="tr-TR" sz="1400" dirty="0">
                <a:solidFill>
                  <a:srgbClr val="000000"/>
                </a:solidFill>
                <a:latin typeface="Arial" panose="020B0604020202020204" pitchFamily="34" charset="0"/>
                <a:ea typeface="Calibri" panose="020F0502020204030204" pitchFamily="34" charset="0"/>
                <a:cs typeface="Times New Roman" panose="02020603050405020304" pitchFamily="18" charset="0"/>
              </a:rPr>
              <a:t>ihtiyaçlar doğrultusunda </a:t>
            </a:r>
            <a:r>
              <a:rPr lang="tr-TR" sz="1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harcanmıştır. </a:t>
            </a:r>
            <a:endParaRPr lang="tr-TR" sz="1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90775262"/>
      </p:ext>
    </p:extLst>
  </p:cSld>
  <p:clrMapOvr>
    <a:masterClrMapping/>
  </p:clrMapOvr>
  <p:transition spd="slow">
    <p:wip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958850"/>
          </a:xfrm>
        </p:spPr>
        <p:txBody>
          <a:bodyPr>
            <a:normAutofit/>
          </a:bodyPr>
          <a:lstStyle/>
          <a:p>
            <a:r>
              <a:rPr lang="tr-TR" sz="2400" dirty="0" smtClean="0"/>
              <a:t>          </a:t>
            </a:r>
            <a:r>
              <a:rPr lang="tr-TR" sz="2100" b="1" dirty="0" smtClean="0">
                <a:latin typeface="+mn-lt"/>
              </a:rPr>
              <a:t>İHALE HİZMET ALIMLARI</a:t>
            </a:r>
            <a:endParaRPr lang="tr-TR" sz="2100" b="1" dirty="0">
              <a:latin typeface="+mn-lt"/>
            </a:endParaRPr>
          </a:p>
        </p:txBody>
      </p:sp>
      <p:sp>
        <p:nvSpPr>
          <p:cNvPr id="5" name="4 İçerik Yer Tutucusu"/>
          <p:cNvSpPr>
            <a:spLocks noGrp="1"/>
          </p:cNvSpPr>
          <p:nvPr>
            <p:ph idx="1"/>
          </p:nvPr>
        </p:nvSpPr>
        <p:spPr/>
        <p:txBody>
          <a:bodyPr/>
          <a:lstStyle/>
          <a:p>
            <a:pPr>
              <a:buNone/>
            </a:pPr>
            <a:endParaRPr lang="tr-TR" dirty="0" smtClean="0"/>
          </a:p>
          <a:p>
            <a:r>
              <a:rPr lang="en-US" b="1" dirty="0" smtClean="0"/>
              <a:t>4 KISIM VE 111 KALEMDEN OLUŞAN EKMEK,ET SEBZE-MEYVE VE KURU GIDA ÜRÜNLERİ ALIM İHALESİ</a:t>
            </a:r>
            <a:endParaRPr lang="tr-TR" dirty="0" smtClean="0"/>
          </a:p>
          <a:p>
            <a:r>
              <a:rPr lang="en-US" b="1" dirty="0" smtClean="0"/>
              <a:t>27/11/2019</a:t>
            </a:r>
            <a:endParaRPr lang="tr-TR" dirty="0" smtClean="0"/>
          </a:p>
          <a:p>
            <a:r>
              <a:rPr lang="en-US" b="1" dirty="0" smtClean="0"/>
              <a:t>MAL ALIMI</a:t>
            </a:r>
            <a:endParaRPr lang="tr-TR" dirty="0" smtClean="0"/>
          </a:p>
          <a:p>
            <a:r>
              <a:rPr lang="en-US" b="1" dirty="0" smtClean="0"/>
              <a:t>AÇIK İHALE</a:t>
            </a:r>
            <a:endParaRPr lang="tr-TR" dirty="0" smtClean="0"/>
          </a:p>
          <a:p>
            <a:r>
              <a:rPr lang="en-US" b="1" dirty="0" smtClean="0"/>
              <a:t>SÖZLEŞMELER İMZALANMIŞ</a:t>
            </a:r>
            <a:endParaRPr lang="tr-TR" dirty="0" smtClean="0"/>
          </a:p>
          <a:p>
            <a:r>
              <a:rPr lang="en-US" b="1" dirty="0" smtClean="0"/>
              <a:t>2.626.966,50 TL</a:t>
            </a:r>
            <a:endParaRPr lang="tr-TR" dirty="0" smtClean="0"/>
          </a:p>
          <a:p>
            <a:endParaRPr lang="tr-TR" dirty="0"/>
          </a:p>
        </p:txBody>
      </p:sp>
    </p:spTree>
    <p:extLst>
      <p:ext uri="{BB962C8B-B14F-4D97-AF65-F5344CB8AC3E}">
        <p14:creationId xmlns:p14="http://schemas.microsoft.com/office/powerpoint/2010/main" val="29738269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sp>
        <p:nvSpPr>
          <p:cNvPr id="3" name="İçerik Yer Tutucusu 2"/>
          <p:cNvSpPr>
            <a:spLocks noGrp="1"/>
          </p:cNvSpPr>
          <p:nvPr>
            <p:ph idx="1"/>
          </p:nvPr>
        </p:nvSpPr>
        <p:spPr>
          <a:xfrm>
            <a:off x="838200" y="2865664"/>
            <a:ext cx="10363200" cy="2065566"/>
          </a:xfrm>
        </p:spPr>
        <p:txBody>
          <a:bodyPr>
            <a:normAutofit/>
          </a:bodyPr>
          <a:lstStyle/>
          <a:p>
            <a:pPr marL="0" indent="0" algn="ctr">
              <a:buNone/>
            </a:pPr>
            <a:r>
              <a:rPr lang="tr-TR" sz="8000" b="1" dirty="0" smtClean="0">
                <a:latin typeface="Arial Black" panose="020B0A04020102020204" pitchFamily="34" charset="0"/>
              </a:rPr>
              <a:t>TEŞEKKÜRLER</a:t>
            </a:r>
            <a:endParaRPr lang="tr-TR" sz="8000" b="1" dirty="0">
              <a:latin typeface="Arial Black" panose="020B0A04020102020204" pitchFamily="34" charset="0"/>
            </a:endParaRPr>
          </a:p>
        </p:txBody>
      </p:sp>
    </p:spTree>
    <p:extLst>
      <p:ext uri="{BB962C8B-B14F-4D97-AF65-F5344CB8AC3E}">
        <p14:creationId xmlns:p14="http://schemas.microsoft.com/office/powerpoint/2010/main" val="2093360461"/>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4209</TotalTime>
  <Words>3843</Words>
  <Application>Microsoft Office PowerPoint</Application>
  <PresentationFormat>Geniş ekran</PresentationFormat>
  <Paragraphs>1588</Paragraphs>
  <Slides>42</Slides>
  <Notes>0</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42</vt:i4>
      </vt:variant>
    </vt:vector>
  </HeadingPairs>
  <TitlesOfParts>
    <vt:vector size="48" baseType="lpstr">
      <vt:lpstr>Arial</vt:lpstr>
      <vt:lpstr>Arial Black</vt:lpstr>
      <vt:lpstr>Calibri</vt:lpstr>
      <vt:lpstr>Calibri Light</vt:lpstr>
      <vt:lpstr>Times New Roman</vt:lpstr>
      <vt:lpstr>Office Teması</vt:lpstr>
      <vt:lpstr>PowerPoint Sunusu</vt:lpstr>
      <vt:lpstr>PowerPoint Sunusu</vt:lpstr>
      <vt:lpstr>PowerPoint Sunusu</vt:lpstr>
      <vt:lpstr>PowerPoint Sunusu</vt:lpstr>
      <vt:lpstr>        BİRİM FAALİYETLERİ</vt:lpstr>
      <vt:lpstr>PowerPoint Sunusu</vt:lpstr>
      <vt:lpstr>PowerPoint Sunusu</vt:lpstr>
      <vt:lpstr>Personel Bilgileri İdari Personel</vt:lpstr>
      <vt:lpstr>          Sürekli İşçi</vt:lpstr>
      <vt:lpstr>PowerPoint Sunusu</vt:lpstr>
      <vt:lpstr>      Fiziki Yapı</vt:lpstr>
      <vt:lpstr>İdari Bina</vt:lpstr>
      <vt:lpstr>   Turizm ve Spor Eğitim Uygulama Merkezi</vt:lpstr>
      <vt:lpstr>PowerPoint Sunusu</vt:lpstr>
      <vt:lpstr>         TURİZM VE SPOR UYGULAMA EĞİTİM MERKEZİ KONUKEVİ GENEL BİLGİ</vt:lpstr>
      <vt:lpstr>          Turizm ve Spor Eğitim Uygulama Merkezi Genel Bilgi</vt:lpstr>
      <vt:lpstr>    Yemekhane</vt:lpstr>
      <vt:lpstr>      Yemekhane</vt:lpstr>
      <vt:lpstr>      Yemekhaneler Hakkında Genel Bilgi</vt:lpstr>
      <vt:lpstr>     Birim Kalite Faaliyetleri </vt:lpstr>
      <vt:lpstr>         Öğrenci Toplulukları</vt:lpstr>
      <vt:lpstr>         Öğrenci Toplulukları</vt:lpstr>
      <vt:lpstr>         Öğrenci Toplulukları</vt:lpstr>
      <vt:lpstr>         Öğrenci Toplulukları</vt:lpstr>
      <vt:lpstr>         Öğrenci Toplulukları</vt:lpstr>
      <vt:lpstr>         Öğrenci Toplulukları</vt:lpstr>
      <vt:lpstr>         Öğrenci Toplulukları</vt:lpstr>
      <vt:lpstr>         Sosyal ve Kültürel Faaliyetler</vt:lpstr>
      <vt:lpstr>                      Sosyal ve Kültürel Etkinlikler</vt:lpstr>
      <vt:lpstr>             Sosyal ve Kültürel Etkinlikler</vt:lpstr>
      <vt:lpstr>        Sosyal ve Kültürel Etkinlikler</vt:lpstr>
      <vt:lpstr>       Sosyal ve Kültürel Etkinlikler</vt:lpstr>
      <vt:lpstr>                    Sosyal ve Kültürel Etkinlikler</vt:lpstr>
      <vt:lpstr>                    Sosyal ve Kültürel Etkinlikler</vt:lpstr>
      <vt:lpstr>                    Sportif Faaliyetler</vt:lpstr>
      <vt:lpstr>                    Sportif Faaliyetler</vt:lpstr>
      <vt:lpstr>       Ekipman</vt:lpstr>
      <vt:lpstr>        Ekipman</vt:lpstr>
      <vt:lpstr>             MALİ BİLGİLER (BÜTÇE HARCAMALARI)</vt:lpstr>
      <vt:lpstr>          İHALE HİZMET ALIMLARI</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Bilgisayar</cp:lastModifiedBy>
  <cp:revision>328</cp:revision>
  <dcterms:created xsi:type="dcterms:W3CDTF">2018-02-07T07:43:50Z</dcterms:created>
  <dcterms:modified xsi:type="dcterms:W3CDTF">2024-02-20T12:31:49Z</dcterms:modified>
</cp:coreProperties>
</file>