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3" r:id="rId3"/>
    <p:sldId id="423" r:id="rId4"/>
    <p:sldId id="452" r:id="rId5"/>
    <p:sldId id="413" r:id="rId6"/>
    <p:sldId id="414" r:id="rId7"/>
    <p:sldId id="415" r:id="rId8"/>
    <p:sldId id="416" r:id="rId9"/>
    <p:sldId id="417" r:id="rId10"/>
    <p:sldId id="424" r:id="rId11"/>
    <p:sldId id="425" r:id="rId12"/>
    <p:sldId id="418" r:id="rId13"/>
    <p:sldId id="419" r:id="rId14"/>
    <p:sldId id="420" r:id="rId15"/>
    <p:sldId id="421" r:id="rId16"/>
    <p:sldId id="442" r:id="rId17"/>
    <p:sldId id="450" r:id="rId18"/>
    <p:sldId id="440" r:id="rId19"/>
    <p:sldId id="422" r:id="rId20"/>
    <p:sldId id="441" r:id="rId21"/>
    <p:sldId id="449" r:id="rId22"/>
    <p:sldId id="444" r:id="rId23"/>
    <p:sldId id="445" r:id="rId24"/>
    <p:sldId id="446" r:id="rId25"/>
    <p:sldId id="447" r:id="rId26"/>
    <p:sldId id="448" r:id="rId27"/>
    <p:sldId id="426" r:id="rId28"/>
    <p:sldId id="427" r:id="rId29"/>
    <p:sldId id="428" r:id="rId30"/>
    <p:sldId id="429" r:id="rId31"/>
    <p:sldId id="432" r:id="rId32"/>
    <p:sldId id="433" r:id="rId33"/>
    <p:sldId id="434" r:id="rId34"/>
    <p:sldId id="435" r:id="rId35"/>
    <p:sldId id="436" r:id="rId36"/>
    <p:sldId id="437" r:id="rId37"/>
    <p:sldId id="438" r:id="rId38"/>
    <p:sldId id="396" r:id="rId39"/>
    <p:sldId id="451" r:id="rId40"/>
    <p:sldId id="408" r:id="rId41"/>
    <p:sldId id="409" r:id="rId42"/>
    <p:sldId id="410" r:id="rId43"/>
    <p:sldId id="412" r:id="rId44"/>
    <p:sldId id="394" r:id="rId4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12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31.05.2023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31.05.2023</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ksdb.siirt.edu.tr/"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200329"/>
          </a:xfrm>
          <a:prstGeom prst="rect">
            <a:avLst/>
          </a:prstGeom>
        </p:spPr>
        <p:txBody>
          <a:bodyPr wrap="square">
            <a:spAutoFit/>
          </a:bodyPr>
          <a:lstStyle/>
          <a:p>
            <a:pPr algn="ctr"/>
            <a:r>
              <a:rPr lang="tr-TR" sz="3600" b="1" dirty="0" smtClean="0">
                <a:solidFill>
                  <a:schemeClr val="tx1">
                    <a:lumMod val="85000"/>
                    <a:lumOff val="15000"/>
                  </a:schemeClr>
                </a:solidFill>
              </a:rPr>
              <a:t>SAĞLIK KÜLTÜR VE SPOR DAİRE BAŞKANLIĞI</a:t>
            </a:r>
          </a:p>
          <a:p>
            <a:pPr algn="ctr"/>
            <a:r>
              <a:rPr lang="tr-TR" sz="3600" b="1" dirty="0" smtClean="0">
                <a:solidFill>
                  <a:schemeClr val="tx1">
                    <a:lumMod val="85000"/>
                    <a:lumOff val="15000"/>
                  </a:schemeClr>
                </a:solidFill>
              </a:rPr>
              <a:t>2019 YILI BİRİM FAALİYET BRİFİNGİ</a:t>
            </a:r>
            <a:endParaRPr lang="tr-TR" sz="3600" b="1" dirty="0">
              <a:solidFill>
                <a:schemeClr val="tx1">
                  <a:lumMod val="85000"/>
                  <a:lumOff val="15000"/>
                </a:schemeClr>
              </a:solidFill>
            </a:endParaRPr>
          </a:p>
        </p:txBody>
      </p:sp>
    </p:spTree>
    <p:extLst>
      <p:ext uri="{BB962C8B-B14F-4D97-AF65-F5344CB8AC3E}">
        <p14:creationId xmlns:p14="http://schemas.microsoft.com/office/powerpoint/2010/main" val="2865460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330779" y="1053193"/>
            <a:ext cx="7576457" cy="5262979"/>
          </a:xfrm>
          <a:prstGeom prst="rect">
            <a:avLst/>
          </a:prstGeom>
          <a:noFill/>
        </p:spPr>
        <p:txBody>
          <a:bodyPr wrap="square" rtlCol="0">
            <a:spAutoFit/>
          </a:bodyPr>
          <a:lstStyle/>
          <a:p>
            <a:pPr lvl="0" indent="449263" algn="just" fontAlgn="base">
              <a:spcBef>
                <a:spcPct val="0"/>
              </a:spcBef>
              <a:spcAft>
                <a:spcPct val="0"/>
              </a:spcAft>
              <a:tabLst>
                <a:tab pos="449263" algn="l"/>
              </a:tabLst>
            </a:pPr>
            <a:r>
              <a:rPr lang="tr-TR" sz="1200" dirty="0" smtClean="0">
                <a:latin typeface="Arial" pitchFamily="34" charset="0"/>
                <a:ea typeface="Times New Roman" pitchFamily="18" charset="0"/>
                <a:cs typeface="Arial" pitchFamily="34" charset="0"/>
              </a:rPr>
              <a:t>Başkanlığımız </a:t>
            </a:r>
            <a:r>
              <a:rPr lang="tr-TR" sz="1200" dirty="0">
                <a:latin typeface="Arial" pitchFamily="34" charset="0"/>
                <a:ea typeface="Times New Roman" pitchFamily="18" charset="0"/>
                <a:cs typeface="Arial" pitchFamily="34" charset="0"/>
              </a:rPr>
              <a:t>2547 sayılı Kanun’un 2880 sayılı Kanun’la değişik 46 ve 47’nci maddeleri uyarınca kurulmuş ve teşkilatlanması, yönetimi, çalışmaları, görevlilerin yetki ve sorumluluklarına ilişkin genel hükümler ilgili yönetmelikle belirlenmiştir.</a:t>
            </a:r>
          </a:p>
          <a:p>
            <a:pPr lvl="0" indent="449263" algn="just" eaLnBrk="0" fontAlgn="base" hangingPunct="0">
              <a:spcBef>
                <a:spcPct val="0"/>
              </a:spcBef>
              <a:spcAft>
                <a:spcPct val="0"/>
              </a:spcAft>
              <a:tabLst>
                <a:tab pos="449263" algn="l"/>
              </a:tabLst>
            </a:pPr>
            <a:r>
              <a:rPr lang="tr-TR" sz="1200" b="1" dirty="0">
                <a:latin typeface="Arial" pitchFamily="34" charset="0"/>
                <a:ea typeface="Times New Roman" pitchFamily="18" charset="0"/>
                <a:cs typeface="Arial" pitchFamily="34" charset="0"/>
              </a:rPr>
              <a:t>Yükseköğretim Kurumları </a:t>
            </a:r>
            <a:r>
              <a:rPr lang="tr-TR" sz="1200" b="1" dirty="0" err="1">
                <a:latin typeface="Arial" pitchFamily="34" charset="0"/>
                <a:ea typeface="Times New Roman" pitchFamily="18" charset="0"/>
                <a:cs typeface="Arial" pitchFamily="34" charset="0"/>
              </a:rPr>
              <a:t>Mediko</a:t>
            </a:r>
            <a:r>
              <a:rPr lang="tr-TR" sz="1200" b="1" dirty="0">
                <a:latin typeface="Arial" pitchFamily="34" charset="0"/>
                <a:ea typeface="Times New Roman" pitchFamily="18" charset="0"/>
                <a:cs typeface="Arial" pitchFamily="34" charset="0"/>
              </a:rPr>
              <a:t>-Sosyal Sağlık, Kültür ve Spor İşleri Dairesi Uygulama Yönetmeliği; 03.02.1984 tarih ve 18301 sayılı Resmi Gazetede yayınlanarak yürürlüğe girmiştir.</a:t>
            </a:r>
            <a:endParaRPr lang="tr-TR" sz="1200" dirty="0">
              <a:latin typeface="Arial" pitchFamily="34" charset="0"/>
              <a:ea typeface="Times New Roman" pitchFamily="18" charset="0"/>
              <a:cs typeface="Arial" pitchFamily="34" charset="0"/>
            </a:endParaRPr>
          </a:p>
          <a:p>
            <a:pPr lvl="0" indent="449263" algn="just" eaLnBrk="0" fontAlgn="base" hangingPunct="0">
              <a:spcBef>
                <a:spcPct val="0"/>
              </a:spcBef>
              <a:spcAft>
                <a:spcPct val="0"/>
              </a:spcAft>
              <a:tabLst>
                <a:tab pos="449263" algn="l"/>
              </a:tabLst>
            </a:pPr>
            <a:r>
              <a:rPr lang="tr-TR" sz="1200" dirty="0" err="1">
                <a:latin typeface="Arial" pitchFamily="34" charset="0"/>
                <a:ea typeface="Times New Roman" pitchFamily="18" charset="0"/>
                <a:cs typeface="Arial" pitchFamily="34" charset="0"/>
              </a:rPr>
              <a:t>Mediko</a:t>
            </a:r>
            <a:r>
              <a:rPr lang="tr-TR" sz="1200" dirty="0">
                <a:latin typeface="Arial" pitchFamily="34" charset="0"/>
                <a:ea typeface="Times New Roman" pitchFamily="18" charset="0"/>
                <a:cs typeface="Arial" pitchFamily="34" charset="0"/>
              </a:rPr>
              <a:t>-Sosyal Kültür ve Spor İşleri Dairesi; Üniversitelerde hizmet verdiği kesimin bütünü için bir sağlık kuruluşu, öğrencilerin sosyal, kültürel danışma ve rehberlik ile spor ihtiyaçlarını karşılayan bir hizmet birimi ve aynı zamanda eğitim-öğretimin desteklenmesi amacıyla bu alanda uygulama ve araştırmaların yapıldığı bir uygulama dairesidir.  Öğrencilerimizin beslenme, barınma, sağlık, kültür ve spor faaliyetleri giderleri ile diğer giderler dediğimiz harcama kalemlerine ilişkin harcama yılı bütçesinin hazırlanması ve yıl içerisinde uygulaması işlemlerini takip eder. Sanatsal sergiler açar, konser, konferans, tiyatro ve benzeri sanat ve kültür alanlarında faaliyetler düzenler ve bu maksatla faaliyetlerde bulunan kuruluşlarla işbirliği yaparak, öğrencilerin daha geniş ölçüde sanat ve kültür faaliyetlerinden yararlanmalarını sağlar.  Öğrencilerin boş zamanlarında ilgi ve yeteneklerine göre sanat ve kültür çalışmaları yapmaları için resim, fotoğraf, el sanatları, halk oyunları, müzik ve benzeri faaliyet alanlarında kurslar açar, çalışma grupları oluşturur</a:t>
            </a:r>
            <a:r>
              <a:rPr lang="tr-TR" sz="1200" dirty="0" smtClean="0">
                <a:latin typeface="Arial" pitchFamily="34" charset="0"/>
                <a:ea typeface="Times New Roman" pitchFamily="18" charset="0"/>
                <a:cs typeface="Arial" pitchFamily="34" charset="0"/>
              </a:rPr>
              <a:t>. Bu </a:t>
            </a:r>
            <a:r>
              <a:rPr lang="tr-TR" sz="1200" dirty="0">
                <a:latin typeface="Arial" pitchFamily="34" charset="0"/>
                <a:ea typeface="Times New Roman" pitchFamily="18" charset="0"/>
                <a:cs typeface="Arial" pitchFamily="34" charset="0"/>
              </a:rPr>
              <a:t>grupların üniversite içinde ve dışında konser, gösteri, sergi ve müsabaka gibi faaliyetlerde bulunmalarını veya bu tür etkinliklerde rol almalarını sağlar.</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5018 sayılı Kamu Mali Yönetimi ve Kontrol Kanununun 41’inci maddesi gereği hazırladığımız bu rapor Sağlık Kültür ve Spor Daire Başkanlığının faaliyet alanlarını kapsayan konularda planlama ve uygulamalar neticesinde elde edilen verilerin değerlendirilmesidir. İlerleyen süreçlerde daha iyi hizmet verebilmek adına yapabileceklerimizin neler olduğunu görmeyi ve daha sonrası için yapılacak plan ve uygulamaların bizi bir adım daha ileriye götürmesini amaçlamaktayız.</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Saygılarımla…</a:t>
            </a:r>
          </a:p>
          <a:p>
            <a:pPr lvl="0" indent="449263" algn="just" eaLnBrk="0" fontAlgn="base" hangingPunct="0">
              <a:spcBef>
                <a:spcPct val="0"/>
              </a:spcBef>
              <a:spcAft>
                <a:spcPct val="0"/>
              </a:spcAft>
              <a:tabLst>
                <a:tab pos="449263" algn="l"/>
              </a:tabLst>
            </a:pPr>
            <a:r>
              <a:rPr lang="tr-TR" sz="1200" dirty="0">
                <a:latin typeface="Arial" pitchFamily="34" charset="0"/>
                <a:ea typeface="Times New Roman" pitchFamily="18" charset="0"/>
                <a:cs typeface="Arial" pitchFamily="34" charset="0"/>
              </a:rPr>
              <a:t>	</a:t>
            </a:r>
          </a:p>
          <a:p>
            <a:pPr lvl="0" indent="449263" algn="just" eaLnBrk="0" fontAlgn="base" hangingPunct="0">
              <a:spcBef>
                <a:spcPct val="0"/>
              </a:spcBef>
              <a:spcAft>
                <a:spcPct val="0"/>
              </a:spcAft>
              <a:tabLst>
                <a:tab pos="449263" algn="l"/>
              </a:tabLst>
            </a:pPr>
            <a:r>
              <a:rPr lang="tr-TR" sz="1200" b="1" dirty="0">
                <a:latin typeface="Arial" pitchFamily="34" charset="0"/>
                <a:ea typeface="Times New Roman" pitchFamily="18" charset="0"/>
                <a:cs typeface="Arial" pitchFamily="34" charset="0"/>
              </a:rPr>
              <a:t>   </a:t>
            </a:r>
            <a:r>
              <a:rPr lang="tr-TR" sz="1200" b="1" dirty="0" smtClean="0">
                <a:latin typeface="Arial" pitchFamily="34" charset="0"/>
                <a:ea typeface="Times New Roman" pitchFamily="18" charset="0"/>
                <a:cs typeface="Arial" pitchFamily="34" charset="0"/>
              </a:rPr>
              <a:t>						  Selim </a:t>
            </a:r>
            <a:r>
              <a:rPr lang="tr-TR" sz="1200" b="1" dirty="0">
                <a:latin typeface="Arial" pitchFamily="34" charset="0"/>
                <a:ea typeface="Times New Roman" pitchFamily="18" charset="0"/>
                <a:cs typeface="Arial" pitchFamily="34" charset="0"/>
              </a:rPr>
              <a:t>KELEŞ</a:t>
            </a:r>
          </a:p>
          <a:p>
            <a:pPr lvl="0" indent="449263" algn="just" eaLnBrk="0" fontAlgn="base" hangingPunct="0">
              <a:spcBef>
                <a:spcPct val="0"/>
              </a:spcBef>
              <a:spcAft>
                <a:spcPct val="0"/>
              </a:spcAft>
              <a:tabLst>
                <a:tab pos="449263" algn="l"/>
              </a:tabLst>
            </a:pPr>
            <a:r>
              <a:rPr lang="tr-TR" sz="1200" b="1" dirty="0">
                <a:latin typeface="Arial" pitchFamily="34" charset="0"/>
                <a:cs typeface="Arial" pitchFamily="34" charset="0"/>
              </a:rPr>
              <a:t> </a:t>
            </a:r>
            <a:r>
              <a:rPr lang="tr-TR" sz="1200" b="1" dirty="0" smtClean="0">
                <a:latin typeface="Arial" pitchFamily="34" charset="0"/>
                <a:cs typeface="Arial" pitchFamily="34" charset="0"/>
              </a:rPr>
              <a:t>						  </a:t>
            </a:r>
            <a:r>
              <a:rPr lang="tr-TR" sz="1200" b="1" dirty="0">
                <a:latin typeface="Arial" pitchFamily="34" charset="0"/>
                <a:cs typeface="Arial" pitchFamily="34" charset="0"/>
              </a:rPr>
              <a:t>Daire Başkanı</a:t>
            </a:r>
            <a:endParaRPr lang="tr-TR" sz="1200" dirty="0">
              <a:latin typeface="Arial" pitchFamily="34" charset="0"/>
              <a:cs typeface="Arial" pitchFamily="34" charset="0"/>
            </a:endParaRPr>
          </a:p>
          <a:p>
            <a:endParaRPr lang="tr-TR" sz="2400" b="1" dirty="0"/>
          </a:p>
        </p:txBody>
      </p:sp>
    </p:spTree>
    <p:extLst>
      <p:ext uri="{BB962C8B-B14F-4D97-AF65-F5344CB8AC3E}">
        <p14:creationId xmlns:p14="http://schemas.microsoft.com/office/powerpoint/2010/main" val="1860997063"/>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1011730"/>
          </a:xfrm>
        </p:spPr>
        <p:txBody>
          <a:bodyPr/>
          <a:lstStyle/>
          <a:p>
            <a:endParaRPr lang="tr-TR" dirty="0"/>
          </a:p>
        </p:txBody>
      </p:sp>
      <p:sp>
        <p:nvSpPr>
          <p:cNvPr id="3" name="2 İçerik Yer Tutucusu"/>
          <p:cNvSpPr>
            <a:spLocks noGrp="1"/>
          </p:cNvSpPr>
          <p:nvPr>
            <p:ph idx="1"/>
          </p:nvPr>
        </p:nvSpPr>
        <p:spPr/>
        <p:txBody>
          <a:bodyPr/>
          <a:lstStyle/>
          <a:p>
            <a:r>
              <a:rPr lang="tr-TR" sz="2400" b="1" dirty="0" smtClean="0"/>
              <a:t>BAŞKANLIK TEŞKİLAT YAPISI</a:t>
            </a:r>
          </a:p>
          <a:p>
            <a:pPr lvl="0" eaLnBrk="0" fontAlgn="base" hangingPunct="0">
              <a:spcBef>
                <a:spcPct val="0"/>
              </a:spcBef>
              <a:spcAft>
                <a:spcPct val="0"/>
              </a:spcAft>
              <a:tabLst>
                <a:tab pos="449263" algn="l"/>
              </a:tabLst>
            </a:pPr>
            <a:r>
              <a:rPr lang="tr-TR" b="1" i="1" dirty="0" smtClean="0">
                <a:latin typeface="Arial" pitchFamily="34" charset="0"/>
                <a:cs typeface="Arial" pitchFamily="34" charset="0"/>
              </a:rPr>
              <a:t>Başkanlığımız;</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b="1" dirty="0" smtClean="0">
                <a:solidFill>
                  <a:srgbClr val="000000"/>
                </a:solidFill>
                <a:latin typeface="Arial" pitchFamily="34" charset="0"/>
                <a:cs typeface="Arial" pitchFamily="34" charset="0"/>
              </a:rPr>
              <a:t>1</a:t>
            </a:r>
            <a:r>
              <a:rPr lang="tr-TR" dirty="0" smtClean="0">
                <a:solidFill>
                  <a:srgbClr val="000000"/>
                </a:solidFill>
                <a:latin typeface="Arial" pitchFamily="34" charset="0"/>
                <a:cs typeface="Arial" pitchFamily="34" charset="0"/>
              </a:rPr>
              <a:t>- Beslenme Hizmetleri Birimi </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b="1" dirty="0" smtClean="0">
                <a:latin typeface="Arial" pitchFamily="34" charset="0"/>
                <a:cs typeface="Arial" pitchFamily="34" charset="0"/>
              </a:rPr>
              <a:t>2- </a:t>
            </a:r>
            <a:r>
              <a:rPr lang="tr-TR" dirty="0" smtClean="0">
                <a:latin typeface="Arial" pitchFamily="34" charset="0"/>
                <a:cs typeface="Arial" pitchFamily="34" charset="0"/>
              </a:rPr>
              <a:t>Kültür – Sanat ve Sosyal Hizmetler Birimi</a:t>
            </a:r>
          </a:p>
          <a:p>
            <a:pPr lvl="0" eaLnBrk="0" fontAlgn="base" hangingPunct="0">
              <a:spcBef>
                <a:spcPct val="0"/>
              </a:spcBef>
              <a:spcAft>
                <a:spcPct val="0"/>
              </a:spcAft>
              <a:tabLst>
                <a:tab pos="449263" algn="l"/>
              </a:tabLst>
            </a:pPr>
            <a:r>
              <a:rPr lang="tr-TR" b="1" dirty="0" smtClean="0">
                <a:solidFill>
                  <a:srgbClr val="000000"/>
                </a:solidFill>
                <a:latin typeface="Arial" pitchFamily="34" charset="0"/>
                <a:cs typeface="Arial" pitchFamily="34" charset="0"/>
              </a:rPr>
              <a:t>3</a:t>
            </a:r>
            <a:r>
              <a:rPr lang="tr-TR" dirty="0" smtClean="0">
                <a:solidFill>
                  <a:srgbClr val="000000"/>
                </a:solidFill>
                <a:latin typeface="Arial" pitchFamily="34" charset="0"/>
                <a:cs typeface="Arial" pitchFamily="34" charset="0"/>
              </a:rPr>
              <a:t>- Spor Hizmetleri Birimi</a:t>
            </a:r>
            <a:br>
              <a:rPr lang="tr-TR" dirty="0" smtClean="0">
                <a:solidFill>
                  <a:srgbClr val="000000"/>
                </a:solidFill>
                <a:latin typeface="Arial" pitchFamily="34" charset="0"/>
                <a:cs typeface="Arial" pitchFamily="34" charset="0"/>
              </a:rPr>
            </a:br>
            <a:r>
              <a:rPr lang="tr-TR" b="1" dirty="0" smtClean="0">
                <a:solidFill>
                  <a:srgbClr val="000000"/>
                </a:solidFill>
                <a:latin typeface="Arial" pitchFamily="34" charset="0"/>
                <a:cs typeface="Arial" pitchFamily="34" charset="0"/>
              </a:rPr>
              <a:t>4- </a:t>
            </a:r>
            <a:r>
              <a:rPr lang="tr-TR" dirty="0" smtClean="0">
                <a:solidFill>
                  <a:srgbClr val="000000"/>
                </a:solidFill>
                <a:latin typeface="Arial" pitchFamily="34" charset="0"/>
                <a:cs typeface="Arial" pitchFamily="34" charset="0"/>
              </a:rPr>
              <a:t>Sağlık Hizmetleri Birimi</a:t>
            </a:r>
            <a:br>
              <a:rPr lang="tr-TR" dirty="0" smtClean="0">
                <a:solidFill>
                  <a:srgbClr val="000000"/>
                </a:solidFill>
                <a:latin typeface="Arial" pitchFamily="34" charset="0"/>
                <a:cs typeface="Arial" pitchFamily="34" charset="0"/>
              </a:rPr>
            </a:br>
            <a:r>
              <a:rPr lang="tr-TR" b="1" dirty="0" smtClean="0">
                <a:solidFill>
                  <a:srgbClr val="000000"/>
                </a:solidFill>
                <a:latin typeface="Arial" pitchFamily="34" charset="0"/>
                <a:cs typeface="Arial" pitchFamily="34" charset="0"/>
              </a:rPr>
              <a:t>5- </a:t>
            </a:r>
            <a:r>
              <a:rPr lang="tr-TR" dirty="0" smtClean="0">
                <a:solidFill>
                  <a:srgbClr val="000000"/>
                </a:solidFill>
                <a:latin typeface="Arial" pitchFamily="34" charset="0"/>
                <a:cs typeface="Arial" pitchFamily="34" charset="0"/>
              </a:rPr>
              <a:t>Satın alma, Tahakkuk ve Ayniyat Birimi</a:t>
            </a:r>
            <a:br>
              <a:rPr lang="tr-TR" dirty="0" smtClean="0">
                <a:solidFill>
                  <a:srgbClr val="000000"/>
                </a:solidFill>
                <a:latin typeface="Arial" pitchFamily="34" charset="0"/>
                <a:cs typeface="Arial" pitchFamily="34" charset="0"/>
              </a:rPr>
            </a:br>
            <a:r>
              <a:rPr lang="tr-TR" b="1" dirty="0" smtClean="0">
                <a:solidFill>
                  <a:srgbClr val="000000"/>
                </a:solidFill>
                <a:latin typeface="Arial" pitchFamily="34" charset="0"/>
                <a:cs typeface="Arial" pitchFamily="34" charset="0"/>
              </a:rPr>
              <a:t>6-</a:t>
            </a:r>
            <a:r>
              <a:rPr lang="tr-TR" dirty="0" smtClean="0">
                <a:solidFill>
                  <a:srgbClr val="000000"/>
                </a:solidFill>
                <a:latin typeface="Arial" pitchFamily="34" charset="0"/>
                <a:cs typeface="Arial" pitchFamily="34" charset="0"/>
              </a:rPr>
              <a:t> Öğrenci</a:t>
            </a:r>
            <a:r>
              <a:rPr lang="tr-TR" b="1" dirty="0" smtClean="0">
                <a:solidFill>
                  <a:srgbClr val="000000"/>
                </a:solidFill>
                <a:latin typeface="Arial" pitchFamily="34" charset="0"/>
                <a:cs typeface="Arial" pitchFamily="34" charset="0"/>
              </a:rPr>
              <a:t> </a:t>
            </a:r>
            <a:r>
              <a:rPr lang="tr-TR" dirty="0" smtClean="0">
                <a:solidFill>
                  <a:srgbClr val="000000"/>
                </a:solidFill>
                <a:latin typeface="Arial" pitchFamily="34" charset="0"/>
                <a:cs typeface="Arial" pitchFamily="34" charset="0"/>
              </a:rPr>
              <a:t>Yurtları Birimi</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dirty="0" smtClean="0">
                <a:solidFill>
                  <a:srgbClr val="000000"/>
                </a:solidFill>
                <a:latin typeface="Arial" pitchFamily="34" charset="0"/>
                <a:cs typeface="Arial" pitchFamily="34" charset="0"/>
              </a:rPr>
              <a:t>7- Sosyal Tesisler</a:t>
            </a:r>
            <a:endParaRPr lang="tr-TR" dirty="0" smtClean="0">
              <a:latin typeface="Arial" pitchFamily="34" charset="0"/>
              <a:cs typeface="Arial" pitchFamily="34" charset="0"/>
            </a:endParaRPr>
          </a:p>
          <a:p>
            <a:pPr lvl="0" eaLnBrk="0" fontAlgn="base" hangingPunct="0">
              <a:spcBef>
                <a:spcPct val="0"/>
              </a:spcBef>
              <a:spcAft>
                <a:spcPct val="0"/>
              </a:spcAft>
              <a:tabLst>
                <a:tab pos="449263" algn="l"/>
              </a:tabLst>
            </a:pPr>
            <a:r>
              <a:rPr lang="tr-TR" dirty="0" smtClean="0">
                <a:solidFill>
                  <a:srgbClr val="000000"/>
                </a:solidFill>
                <a:latin typeface="Arial" pitchFamily="34" charset="0"/>
                <a:ea typeface="Calibri" pitchFamily="34" charset="0"/>
                <a:cs typeface="Arial" pitchFamily="34" charset="0"/>
              </a:rPr>
              <a:t>olmak üzere 7 birimden oluşmuştur.</a:t>
            </a:r>
          </a:p>
          <a:p>
            <a:endParaRPr lang="tr-T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BAŞKANLIK TEŞKİLAT YAPSI</a:t>
            </a:r>
            <a:endParaRPr lang="tr-TR" sz="2400" b="1" dirty="0"/>
          </a:p>
        </p:txBody>
      </p:sp>
      <p:sp>
        <p:nvSpPr>
          <p:cNvPr id="3" name="Yuvarlatılmış Dikdörtgen 4"/>
          <p:cNvSpPr>
            <a:spLocks noChangeArrowheads="1"/>
          </p:cNvSpPr>
          <p:nvPr/>
        </p:nvSpPr>
        <p:spPr bwMode="auto">
          <a:xfrm>
            <a:off x="4825093" y="1059530"/>
            <a:ext cx="1420586" cy="400781"/>
          </a:xfrm>
          <a:prstGeom prst="roundRect">
            <a:avLst>
              <a:gd name="adj" fmla="val 16667"/>
            </a:avLst>
          </a:prstGeom>
          <a:gradFill rotWithShape="1">
            <a:gsLst>
              <a:gs pos="0">
                <a:srgbClr val="9B2D2A"/>
              </a:gs>
              <a:gs pos="80000">
                <a:srgbClr val="CB3D3A"/>
              </a:gs>
              <a:gs pos="100000">
                <a:srgbClr val="CE3B37"/>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Prof. Dr. </a:t>
            </a:r>
            <a:r>
              <a:rPr lang="tr-TR" sz="800" dirty="0" smtClean="0">
                <a:latin typeface="Arial" pitchFamily="34" charset="0"/>
                <a:ea typeface="Calibri" pitchFamily="34" charset="0"/>
                <a:cs typeface="Times New Roman" pitchFamily="18" charset="0"/>
              </a:rPr>
              <a:t>Ömer ŞAHİN</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YÖNETİM KURULU BAŞKANI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Yuvarlatılmış Dikdörtgen 5"/>
          <p:cNvSpPr>
            <a:spLocks noChangeArrowheads="1"/>
          </p:cNvSpPr>
          <p:nvPr/>
        </p:nvSpPr>
        <p:spPr bwMode="auto">
          <a:xfrm>
            <a:off x="2237014" y="1527805"/>
            <a:ext cx="1796143" cy="371858"/>
          </a:xfrm>
          <a:prstGeom prst="roundRect">
            <a:avLst>
              <a:gd name="adj" fmla="val 16667"/>
            </a:avLst>
          </a:prstGeom>
          <a:gradFill rotWithShape="1">
            <a:gsLst>
              <a:gs pos="0">
                <a:srgbClr val="9B2D2A"/>
              </a:gs>
              <a:gs pos="80000">
                <a:srgbClr val="CB3D3A"/>
              </a:gs>
              <a:gs pos="100000">
                <a:srgbClr val="CE3B37"/>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tr-TR" sz="800" dirty="0" err="1" smtClean="0">
                <a:latin typeface="Arial" pitchFamily="34" charset="0"/>
                <a:cs typeface="Times New Roman" pitchFamily="18" charset="0"/>
              </a:rPr>
              <a:t>Abdulkadir</a:t>
            </a:r>
            <a:r>
              <a:rPr lang="tr-TR" sz="800" dirty="0" smtClean="0">
                <a:latin typeface="Arial" pitchFamily="34" charset="0"/>
                <a:cs typeface="Times New Roman" pitchFamily="18" charset="0"/>
              </a:rPr>
              <a:t> IŞIK</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YÖNETİM KURULU ÜYESİ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Yuvarlatılmış Dikdörtgen 6"/>
          <p:cNvSpPr>
            <a:spLocks noChangeArrowheads="1"/>
          </p:cNvSpPr>
          <p:nvPr/>
        </p:nvSpPr>
        <p:spPr bwMode="auto">
          <a:xfrm>
            <a:off x="7258051" y="1514092"/>
            <a:ext cx="1861457" cy="385571"/>
          </a:xfrm>
          <a:prstGeom prst="roundRect">
            <a:avLst>
              <a:gd name="adj" fmla="val 16667"/>
            </a:avLst>
          </a:prstGeom>
          <a:gradFill rotWithShape="1">
            <a:gsLst>
              <a:gs pos="0">
                <a:srgbClr val="9B2D2A"/>
              </a:gs>
              <a:gs pos="80000">
                <a:srgbClr val="CB3D3A"/>
              </a:gs>
              <a:gs pos="100000">
                <a:srgbClr val="CE3B37"/>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Selim KELEŞ</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YÖNETİM KURULU ÜYESİ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Yuvarlatılmış Dikdörtgen 7"/>
          <p:cNvSpPr>
            <a:spLocks noChangeArrowheads="1"/>
          </p:cNvSpPr>
          <p:nvPr/>
        </p:nvSpPr>
        <p:spPr bwMode="auto">
          <a:xfrm>
            <a:off x="4825093" y="2246543"/>
            <a:ext cx="1420586" cy="457200"/>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tr-TR" sz="1100" dirty="0" smtClean="0">
              <a:latin typeface="Arial"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Selim KELEŞ</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S.K.S. DAİRE BAŞKANI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AutoShape 13"/>
          <p:cNvSpPr>
            <a:spLocks noChangeArrowheads="1"/>
          </p:cNvSpPr>
          <p:nvPr/>
        </p:nvSpPr>
        <p:spPr bwMode="auto">
          <a:xfrm>
            <a:off x="602798" y="2876551"/>
            <a:ext cx="1447799" cy="429988"/>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err="1" smtClean="0">
                <a:ln>
                  <a:noFill/>
                </a:ln>
                <a:solidFill>
                  <a:schemeClr val="tx1"/>
                </a:solidFill>
                <a:effectLst/>
                <a:latin typeface="Arial" pitchFamily="34" charset="0"/>
                <a:ea typeface="Calibri" pitchFamily="34" charset="0"/>
                <a:cs typeface="Times New Roman" pitchFamily="18" charset="0"/>
              </a:rPr>
              <a:t>Burhanettin</a:t>
            </a: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TAPİNÇ</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Şube Müdürü</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Yuvarlatılmış Dikdörtgen 10"/>
          <p:cNvSpPr>
            <a:spLocks noChangeArrowheads="1"/>
          </p:cNvSpPr>
          <p:nvPr/>
        </p:nvSpPr>
        <p:spPr bwMode="auto">
          <a:xfrm>
            <a:off x="2798989" y="2849339"/>
            <a:ext cx="1600199" cy="457199"/>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Emin ŞEN</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Şube Müdürü</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Yuvarlatılmış Dikdörtgen 8"/>
          <p:cNvSpPr>
            <a:spLocks noChangeArrowheads="1"/>
          </p:cNvSpPr>
          <p:nvPr/>
        </p:nvSpPr>
        <p:spPr bwMode="auto">
          <a:xfrm>
            <a:off x="6245679" y="2865665"/>
            <a:ext cx="1485899" cy="424544"/>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cs typeface="Arial" pitchFamily="34" charset="0"/>
              </a:rPr>
              <a:t>Mehmet</a:t>
            </a:r>
            <a:r>
              <a:rPr kumimoji="0" lang="tr-TR" sz="800" b="0" i="0" u="none" strike="noStrike" cap="none" normalizeH="0" dirty="0" smtClean="0">
                <a:ln>
                  <a:noFill/>
                </a:ln>
                <a:solidFill>
                  <a:schemeClr val="tx1"/>
                </a:solidFill>
                <a:effectLst/>
                <a:latin typeface="Arial" pitchFamily="34" charset="0"/>
                <a:cs typeface="Arial" pitchFamily="34" charset="0"/>
              </a:rPr>
              <a:t> Ali AKSOY</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AutoShape 6"/>
          <p:cNvSpPr>
            <a:spLocks noChangeArrowheads="1"/>
          </p:cNvSpPr>
          <p:nvPr/>
        </p:nvSpPr>
        <p:spPr bwMode="auto">
          <a:xfrm>
            <a:off x="8383361" y="2911928"/>
            <a:ext cx="1472293" cy="386445"/>
          </a:xfrm>
          <a:prstGeom prst="roundRect">
            <a:avLst>
              <a:gd name="adj" fmla="val 16667"/>
            </a:avLst>
          </a:prstGeom>
          <a:gradFill rotWithShape="1">
            <a:gsLst>
              <a:gs pos="0">
                <a:srgbClr val="2787A0"/>
              </a:gs>
              <a:gs pos="80000">
                <a:srgbClr val="36B1D2"/>
              </a:gs>
              <a:gs pos="100000">
                <a:srgbClr val="34B3D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900" b="0" i="0" u="none" strike="noStrike" cap="none" normalizeH="0" baseline="0" dirty="0" err="1" smtClean="0">
                <a:ln>
                  <a:noFill/>
                </a:ln>
                <a:solidFill>
                  <a:schemeClr val="tx1"/>
                </a:solidFill>
                <a:effectLst/>
                <a:latin typeface="Calibri" pitchFamily="34" charset="0"/>
                <a:cs typeface="Arial" pitchFamily="34" charset="0"/>
              </a:rPr>
              <a:t>M.Abdulkadir</a:t>
            </a:r>
            <a:r>
              <a:rPr kumimoji="0" lang="tr-TR" sz="900" b="0" i="0" u="none" strike="noStrike" cap="none" normalizeH="0" baseline="0" dirty="0" smtClean="0">
                <a:ln>
                  <a:noFill/>
                </a:ln>
                <a:solidFill>
                  <a:schemeClr val="tx1"/>
                </a:solidFill>
                <a:effectLst/>
                <a:latin typeface="Calibri" pitchFamily="34" charset="0"/>
                <a:cs typeface="Arial" pitchFamily="34" charset="0"/>
              </a:rPr>
              <a:t> GÜLTEKİN</a:t>
            </a:r>
            <a:endParaRPr kumimoji="0" lang="tr-TR" sz="900" b="0"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900" b="0" i="0" u="none" strike="noStrike" cap="none" normalizeH="0" baseline="0" dirty="0" smtClean="0">
                <a:ln>
                  <a:noFill/>
                </a:ln>
                <a:solidFill>
                  <a:schemeClr val="tx1"/>
                </a:solidFill>
                <a:effectLst/>
                <a:latin typeface="Calibri" pitchFamily="34" charset="0"/>
                <a:cs typeface="Arial" pitchFamily="34" charset="0"/>
              </a:rPr>
              <a:t>Şube Müdürü V.</a:t>
            </a: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Yuvarlatılmış Dikdörtgen 11"/>
          <p:cNvSpPr>
            <a:spLocks noChangeArrowheads="1"/>
          </p:cNvSpPr>
          <p:nvPr/>
        </p:nvSpPr>
        <p:spPr bwMode="auto">
          <a:xfrm>
            <a:off x="8383361" y="3614057"/>
            <a:ext cx="1472293"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1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Beslenme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 name="Yuvarlatılmış Dikdörtgen 15"/>
          <p:cNvSpPr>
            <a:spLocks noChangeArrowheads="1"/>
          </p:cNvSpPr>
          <p:nvPr/>
        </p:nvSpPr>
        <p:spPr bwMode="auto">
          <a:xfrm>
            <a:off x="6245678" y="3595007"/>
            <a:ext cx="1485899"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algn="ctr"/>
            <a:r>
              <a:rPr lang="tr-TR" sz="800" dirty="0" smtClean="0"/>
              <a:t>Öğrenci Yurtları</a:t>
            </a:r>
            <a:endParaRPr lang="tr-TR" sz="800" dirty="0"/>
          </a:p>
        </p:txBody>
      </p:sp>
      <p:sp>
        <p:nvSpPr>
          <p:cNvPr id="13" name="Yuvarlatılmış Dikdörtgen 14"/>
          <p:cNvSpPr>
            <a:spLocks noChangeArrowheads="1"/>
          </p:cNvSpPr>
          <p:nvPr/>
        </p:nvSpPr>
        <p:spPr bwMode="auto">
          <a:xfrm>
            <a:off x="2819401" y="3614057"/>
            <a:ext cx="1600199"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Spor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Yuvarlatılmış Dikdörtgen 17"/>
          <p:cNvSpPr>
            <a:spLocks noChangeArrowheads="1"/>
          </p:cNvSpPr>
          <p:nvPr/>
        </p:nvSpPr>
        <p:spPr bwMode="auto">
          <a:xfrm>
            <a:off x="2819401" y="4131128"/>
            <a:ext cx="1600199" cy="305335"/>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Engelli Öğrenci ve Kültür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Yuvarlatılmış Dikdörtgen 16"/>
          <p:cNvSpPr>
            <a:spLocks noChangeArrowheads="1"/>
          </p:cNvSpPr>
          <p:nvPr/>
        </p:nvSpPr>
        <p:spPr bwMode="auto">
          <a:xfrm>
            <a:off x="2819402" y="4648734"/>
            <a:ext cx="1600198" cy="266166"/>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Sağlık Hizmetleri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Yuvarlatılmış Dikdörtgen 13"/>
          <p:cNvSpPr>
            <a:spLocks noChangeArrowheads="1"/>
          </p:cNvSpPr>
          <p:nvPr/>
        </p:nvSpPr>
        <p:spPr bwMode="auto">
          <a:xfrm>
            <a:off x="642258" y="3614057"/>
            <a:ext cx="1447799" cy="304800"/>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8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Tahakkuk-Satın Alma-Ayniyat Birimi</a:t>
            </a:r>
            <a:endParaRPr kumimoji="0" lang="tr-TR"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Yuvarlatılmış Dikdörtgen 12"/>
          <p:cNvSpPr>
            <a:spLocks noChangeArrowheads="1"/>
          </p:cNvSpPr>
          <p:nvPr/>
        </p:nvSpPr>
        <p:spPr bwMode="auto">
          <a:xfrm>
            <a:off x="642258" y="4131128"/>
            <a:ext cx="1447799" cy="305335"/>
          </a:xfrm>
          <a:prstGeom prst="roundRect">
            <a:avLst>
              <a:gd name="adj" fmla="val 16667"/>
            </a:avLst>
          </a:prstGeom>
          <a:gradFill rotWithShape="1">
            <a:gsLst>
              <a:gs pos="0">
                <a:srgbClr val="769535"/>
              </a:gs>
              <a:gs pos="80000">
                <a:srgbClr val="9BC348"/>
              </a:gs>
              <a:gs pos="100000">
                <a:srgbClr val="9CC746"/>
              </a:gs>
            </a:gsLst>
            <a:lin ang="16200000"/>
          </a:gradFill>
          <a:ln w="9525">
            <a:noFill/>
            <a:round/>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lang="tr-TR" sz="800" dirty="0" smtClean="0">
                <a:latin typeface="Arial" pitchFamily="34" charset="0"/>
                <a:cs typeface="Times New Roman" pitchFamily="18" charset="0"/>
              </a:rPr>
              <a:t>Sosyal Tesisler</a:t>
            </a:r>
            <a:endParaRPr kumimoji="0" lang="tr-TR" sz="800" i="0" u="none" strike="noStrike" cap="none" normalizeH="0" baseline="0" dirty="0" smtClean="0">
              <a:ln>
                <a:noFill/>
              </a:ln>
              <a:solidFill>
                <a:schemeClr val="tx1"/>
              </a:solidFill>
              <a:effectLst/>
              <a:latin typeface="Arial" pitchFamily="34" charset="0"/>
              <a:cs typeface="Arial" pitchFamily="34" charset="0"/>
            </a:endParaRPr>
          </a:p>
        </p:txBody>
      </p:sp>
      <p:sp>
        <p:nvSpPr>
          <p:cNvPr id="29" name="Eksi 28"/>
          <p:cNvSpPr/>
          <p:nvPr/>
        </p:nvSpPr>
        <p:spPr>
          <a:xfrm>
            <a:off x="1887309" y="3102429"/>
            <a:ext cx="1059997"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Eksi 29"/>
          <p:cNvSpPr/>
          <p:nvPr/>
        </p:nvSpPr>
        <p:spPr>
          <a:xfrm flipV="1">
            <a:off x="4033157" y="3102429"/>
            <a:ext cx="2547257"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Eksi 30"/>
          <p:cNvSpPr/>
          <p:nvPr/>
        </p:nvSpPr>
        <p:spPr>
          <a:xfrm>
            <a:off x="7584621" y="3102429"/>
            <a:ext cx="956707"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Eksi 31"/>
          <p:cNvSpPr/>
          <p:nvPr/>
        </p:nvSpPr>
        <p:spPr>
          <a:xfrm rot="16200000" flipV="1">
            <a:off x="5116938" y="2856792"/>
            <a:ext cx="639888" cy="9631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3" name="Eksi 32"/>
          <p:cNvSpPr/>
          <p:nvPr/>
        </p:nvSpPr>
        <p:spPr>
          <a:xfrm rot="5400000">
            <a:off x="6778807" y="3429271"/>
            <a:ext cx="367389"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4" name="Eksi 33"/>
          <p:cNvSpPr/>
          <p:nvPr/>
        </p:nvSpPr>
        <p:spPr>
          <a:xfrm rot="5400000" flipV="1">
            <a:off x="1177698" y="3439205"/>
            <a:ext cx="351062" cy="8572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Eksi 34"/>
          <p:cNvSpPr/>
          <p:nvPr/>
        </p:nvSpPr>
        <p:spPr>
          <a:xfrm rot="5400000">
            <a:off x="8935812" y="3451044"/>
            <a:ext cx="367389"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6" name="Eksi 35"/>
          <p:cNvSpPr/>
          <p:nvPr/>
        </p:nvSpPr>
        <p:spPr>
          <a:xfrm rot="5400000" flipV="1">
            <a:off x="3435805" y="3402871"/>
            <a:ext cx="367389" cy="12029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Eksi 36"/>
          <p:cNvSpPr/>
          <p:nvPr/>
        </p:nvSpPr>
        <p:spPr>
          <a:xfrm rot="5400000">
            <a:off x="3497033" y="3948518"/>
            <a:ext cx="244930" cy="12029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Eksi 37"/>
          <p:cNvSpPr/>
          <p:nvPr/>
        </p:nvSpPr>
        <p:spPr>
          <a:xfrm rot="5400000">
            <a:off x="3449410" y="4482453"/>
            <a:ext cx="340177" cy="12029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9" name="Eksi 38"/>
          <p:cNvSpPr/>
          <p:nvPr/>
        </p:nvSpPr>
        <p:spPr>
          <a:xfrm rot="5400000">
            <a:off x="1230764" y="3965800"/>
            <a:ext cx="244929" cy="85728"/>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794729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85606"/>
          </a:xfrm>
        </p:spPr>
        <p:txBody>
          <a:bodyPr>
            <a:normAutofit/>
          </a:bodyPr>
          <a:lstStyle/>
          <a:p>
            <a:r>
              <a:rPr lang="tr-TR" sz="3200" dirty="0" smtClean="0"/>
              <a:t>        BİRİM FAALİYETLERİ</a:t>
            </a:r>
            <a:endParaRPr lang="tr-TR" sz="3200" dirty="0"/>
          </a:p>
        </p:txBody>
      </p:sp>
      <p:sp>
        <p:nvSpPr>
          <p:cNvPr id="3" name="2 İçerik Yer Tutucusu"/>
          <p:cNvSpPr>
            <a:spLocks noGrp="1"/>
          </p:cNvSpPr>
          <p:nvPr>
            <p:ph idx="1"/>
          </p:nvPr>
        </p:nvSpPr>
        <p:spPr>
          <a:xfrm>
            <a:off x="838200" y="1229710"/>
            <a:ext cx="10515600" cy="4947253"/>
          </a:xfrm>
        </p:spPr>
        <p:txBody>
          <a:bodyPr>
            <a:normAutofit fontScale="47500" lnSpcReduction="20000"/>
          </a:bodyPr>
          <a:lstStyle/>
          <a:p>
            <a:pPr>
              <a:buNone/>
            </a:pPr>
            <a:r>
              <a:rPr lang="tr-TR" sz="3800" b="1" u="sng" dirty="0" smtClean="0"/>
              <a:t>İdari Hizmetler</a:t>
            </a:r>
            <a:endParaRPr lang="tr-TR" sz="3800" u="sng" dirty="0" smtClean="0"/>
          </a:p>
          <a:p>
            <a:pPr>
              <a:buNone/>
            </a:pPr>
            <a:r>
              <a:rPr lang="tr-TR" sz="2900" dirty="0" smtClean="0"/>
              <a:t>       Başkanlığımız;</a:t>
            </a:r>
          </a:p>
          <a:p>
            <a:r>
              <a:rPr lang="tr-TR" sz="2900" dirty="0" smtClean="0"/>
              <a:t>1- Her türlü sağlık hizmetini yürütür.</a:t>
            </a:r>
          </a:p>
          <a:p>
            <a:r>
              <a:rPr lang="tr-TR" sz="2900" dirty="0" smtClean="0"/>
              <a:t>2- Güzel sanatlar ve spor alanlarında çalışmalar ve gösteriler düzenler.</a:t>
            </a:r>
          </a:p>
          <a:p>
            <a:r>
              <a:rPr lang="tr-TR" sz="2900" dirty="0" smtClean="0"/>
              <a:t>3- Öğrencilere burs, beslenme, çalışma, dinlenme, boş zamanlarını değerlendirme ve iş bulma alanlarında yardımcı olacak hizmetlerde bulunur.</a:t>
            </a:r>
          </a:p>
          <a:p>
            <a:r>
              <a:rPr lang="tr-TR" sz="2900" dirty="0" smtClean="0"/>
              <a:t>4- Psikolojik danışmanlık ve rehberlik hizmetleri yapar, öğrencilerin kişisel ve ailevi sorunlarını çözümlemeye çalışır.</a:t>
            </a:r>
          </a:p>
          <a:p>
            <a:r>
              <a:rPr lang="tr-TR" sz="2900" dirty="0" smtClean="0"/>
              <a:t>5- Hizmet alanına giren konularda araştırma ve uygulamalar yapar, yaptırır, gerekli gördüklerini yayınlar.</a:t>
            </a:r>
          </a:p>
          <a:p>
            <a:r>
              <a:rPr lang="tr-TR" sz="2900" dirty="0" smtClean="0"/>
              <a:t>6- Bütün bu hizmetlerin görülmesi için gerekli olan öğrenci kantin, toplantı ve tiyatro salonları, spor salon ve sahalarını işletir veya işlettirir.</a:t>
            </a:r>
          </a:p>
          <a:p>
            <a:r>
              <a:rPr lang="tr-TR" sz="2900" dirty="0" smtClean="0"/>
              <a:t>7- Başkanlığımız bünyesinde kurulan öğrenci topluluklarının projelerinde onlara yardımcı olur, ihtiyaçlarını karşılar.</a:t>
            </a:r>
          </a:p>
          <a:p>
            <a:pPr>
              <a:buNone/>
            </a:pPr>
            <a:r>
              <a:rPr lang="tr-TR" sz="2900" dirty="0" smtClean="0"/>
              <a:t> </a:t>
            </a:r>
          </a:p>
          <a:p>
            <a:pPr>
              <a:buNone/>
            </a:pPr>
            <a:r>
              <a:rPr lang="tr-TR" sz="3800" b="1" u="sng" dirty="0" smtClean="0"/>
              <a:t>Sağlık Hizmetleri</a:t>
            </a:r>
          </a:p>
          <a:p>
            <a:pPr algn="just"/>
            <a:r>
              <a:rPr lang="tr-TR" sz="3400" dirty="0" smtClean="0"/>
              <a:t>Üniversitemiz </a:t>
            </a:r>
            <a:r>
              <a:rPr lang="tr-TR" sz="3400" dirty="0" err="1" smtClean="0"/>
              <a:t>kezer</a:t>
            </a:r>
            <a:r>
              <a:rPr lang="tr-TR" sz="3400" dirty="0" smtClean="0"/>
              <a:t> </a:t>
            </a:r>
            <a:r>
              <a:rPr lang="tr-TR" sz="3400" dirty="0" err="1" smtClean="0"/>
              <a:t>kampüsü</a:t>
            </a:r>
            <a:r>
              <a:rPr lang="tr-TR" sz="3400" dirty="0" smtClean="0"/>
              <a:t> İdari binasında bulunan Hayati Akbaş Aile Sağlığı Merkezinde ve </a:t>
            </a:r>
            <a:r>
              <a:rPr lang="tr-TR" sz="3400" dirty="0" err="1" smtClean="0"/>
              <a:t>mediko</a:t>
            </a:r>
            <a:r>
              <a:rPr lang="tr-TR" sz="3400" dirty="0" smtClean="0"/>
              <a:t> sağlık biriminde sağlık hizmetleri  yürütülmektedir. </a:t>
            </a:r>
            <a:r>
              <a:rPr lang="tr-TR" sz="3400" dirty="0" err="1" smtClean="0"/>
              <a:t>Kezerde</a:t>
            </a:r>
            <a:r>
              <a:rPr lang="tr-TR" sz="3400" dirty="0" smtClean="0"/>
              <a:t> bulunan öğrencilerimiz, çalışanlarımız ve yakınları için sağlık hizmetleri Sağlık Kültür ve Spor Daire Başkanlığı tarafından bu sağlık biriminde verilmektedir. Sağlık Birimimizde, Yüksek Öğretim Kurulunca belirlenen "Yüksek Öğretim Öğrencilerinin Sağlık Hizmetlerinden Yararlandırılmasına İlişkin Uygulama Esasları"na uyulmaktadır. Başkanlığımız bünyesinde bulunan Sağlık Hizmetleri Biriminde 1 Diyetisyen 1 psikolog 1 sağlık teknisyeni 1 diş hekimi ve 3 Hemşire  ile hizmet verilmektedir.Ayrıca Sağlık Bakanlığı tarafından idari binamızda Aile Hekimi görevlendirilmesi yapılmış olup öğrenci ve personelimize Aile Hekimliğince sağlık hizmeti verilmektedir.</a:t>
            </a:r>
          </a:p>
          <a:p>
            <a:endParaRPr lang="tr-T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732154"/>
          </a:xfrm>
        </p:spPr>
        <p:txBody>
          <a:bodyPr>
            <a:normAutofit/>
          </a:bodyPr>
          <a:lstStyle/>
          <a:p>
            <a:endParaRPr lang="tr-TR" dirty="0"/>
          </a:p>
        </p:txBody>
      </p:sp>
      <p:sp>
        <p:nvSpPr>
          <p:cNvPr id="3" name="2 İçerik Yer Tutucusu"/>
          <p:cNvSpPr>
            <a:spLocks noGrp="1"/>
          </p:cNvSpPr>
          <p:nvPr>
            <p:ph idx="1"/>
          </p:nvPr>
        </p:nvSpPr>
        <p:spPr/>
        <p:txBody>
          <a:bodyPr>
            <a:normAutofit/>
          </a:bodyPr>
          <a:lstStyle/>
          <a:p>
            <a:pPr>
              <a:buNone/>
            </a:pPr>
            <a:r>
              <a:rPr lang="tr-TR" b="1" u="sng" dirty="0" smtClean="0"/>
              <a:t>Barınma ve Konaklama Hizmetleri</a:t>
            </a:r>
          </a:p>
          <a:p>
            <a:pPr algn="just"/>
            <a:r>
              <a:rPr lang="tr-TR" sz="1500" dirty="0" err="1" smtClean="0"/>
              <a:t>Kezer</a:t>
            </a:r>
            <a:r>
              <a:rPr lang="tr-TR" sz="1500" dirty="0" smtClean="0"/>
              <a:t> Yerleşkesinde bulunan Turizm ve Spor Eğitim Uygulama Merkezinde, konuklarımıza 7/24 esasına göre hizmet vermektedir. 2 </a:t>
            </a:r>
            <a:r>
              <a:rPr lang="tr-TR" sz="1500" dirty="0" err="1" smtClean="0"/>
              <a:t>Suit</a:t>
            </a:r>
            <a:r>
              <a:rPr lang="tr-TR" sz="1500" dirty="0" smtClean="0"/>
              <a:t> oda, 37 standart (iki kişilik) oda olmak üzere toplam 39 oda olup 74 tek kişilik ve 2 çift kişilik yatak kapasitelidir. Bu kapasite dahilinde aynı anda 78 kişi ağırlanabilmektedir. Misafirhanemizde aynı zamanda 2 adet konferans salonu, Yemekhane ve kafeterya bulunmaktadır.</a:t>
            </a:r>
          </a:p>
          <a:p>
            <a:pPr algn="just"/>
            <a:r>
              <a:rPr lang="tr-TR" sz="1500" dirty="0" smtClean="0"/>
              <a:t>Odaların tamamında LCD TV (kablolu yayın), buzdolabı, kablolu ve kablosuz internet bağlantısı, 24 saat sıcak su, klima mevcuttur. Dinlenme salonunda, misafirlerimiz için LCD TV (Kablolu yayın) bulunmakta ve sabah kahvaltısı servisi verilmektedir.</a:t>
            </a:r>
          </a:p>
          <a:p>
            <a:pPr algn="just"/>
            <a:r>
              <a:rPr lang="tr-TR" sz="1500" dirty="0" smtClean="0"/>
              <a:t>Üniversitemiz Sağlık Kültür ve Spor Daire Başkanlığı bünyesinde faaliyet gösteren; Eruh ilçemizde iki adet öğrenci yurdunda 106 kız, 28 erkek öğrenci barınmaktadır. Yurtlarımızda odalar 3-4 ve 5 kişilik olup, yataklar baza sistemidir. Öğrencilerimize hafta içi öğle ve akşam yemeği, hafta sonu ise kahvaltı hizmeti öğrenci bütçesine uygun fiyatlarla sunulmaktadır. Ayrıca çalışma salonu, kafeterya, mescit bulunmakta ve internet erişimi mevcuttur. Yurtlarda temizlik ve hijyene azami ölçüde dikkat edilmekte olup,  öğrencilerimizin sağlıklı ortamda barınmaları, beslenmeleri ve ders çalışmaları hususunda gerekli tedbirler zamanında alınmaktadır.</a:t>
            </a:r>
          </a:p>
          <a:p>
            <a:pPr algn="just">
              <a:buNone/>
            </a:pPr>
            <a:r>
              <a:rPr lang="tr-TR" sz="2600" dirty="0" smtClean="0"/>
              <a:t> </a:t>
            </a:r>
            <a:r>
              <a:rPr lang="tr-TR" sz="2600" b="1" dirty="0" smtClean="0"/>
              <a:t> </a:t>
            </a:r>
            <a:r>
              <a:rPr lang="tr-TR" sz="2600" b="1" u="sng" dirty="0" smtClean="0"/>
              <a:t>Burs Hizmetleri</a:t>
            </a:r>
          </a:p>
          <a:p>
            <a:pPr algn="just">
              <a:buNone/>
            </a:pPr>
            <a:r>
              <a:rPr lang="tr-TR" sz="2600" dirty="0" smtClean="0"/>
              <a:t> </a:t>
            </a:r>
            <a:r>
              <a:rPr lang="tr-TR" sz="1600" dirty="0" smtClean="0"/>
              <a:t>Başkanlığımız tarafından, ihtiyaç sahibi öğrencilere ücretsiz yemek bursu verilmektedir. 2019 yılında 340 öğrenciye burs verilmiştir.</a:t>
            </a:r>
          </a:p>
          <a:p>
            <a:endParaRPr lang="tr-T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807459"/>
          </a:xfrm>
        </p:spPr>
        <p:txBody>
          <a:bodyPr/>
          <a:lstStyle/>
          <a:p>
            <a:endParaRPr lang="tr-TR" dirty="0"/>
          </a:p>
        </p:txBody>
      </p:sp>
      <p:sp>
        <p:nvSpPr>
          <p:cNvPr id="3" name="2 İçerik Yer Tutucusu"/>
          <p:cNvSpPr>
            <a:spLocks noGrp="1"/>
          </p:cNvSpPr>
          <p:nvPr>
            <p:ph idx="1"/>
          </p:nvPr>
        </p:nvSpPr>
        <p:spPr/>
        <p:txBody>
          <a:bodyPr>
            <a:normAutofit fontScale="55000" lnSpcReduction="20000"/>
          </a:bodyPr>
          <a:lstStyle/>
          <a:p>
            <a:pPr>
              <a:buNone/>
            </a:pPr>
            <a:r>
              <a:rPr lang="tr-TR" sz="2900" b="1" u="sng" dirty="0" smtClean="0"/>
              <a:t>Spor, Kültür ve Sanat Etkinlikleri.</a:t>
            </a:r>
            <a:endParaRPr lang="tr-TR" sz="2900" u="sng" dirty="0" smtClean="0"/>
          </a:p>
          <a:p>
            <a:pPr algn="just"/>
            <a:r>
              <a:rPr lang="tr-TR" sz="2900" dirty="0" smtClean="0"/>
              <a:t>Siirt Üniversitesi Merkez </a:t>
            </a:r>
            <a:r>
              <a:rPr lang="tr-TR" sz="2900" dirty="0" err="1" smtClean="0"/>
              <a:t>Kampüs</a:t>
            </a:r>
            <a:r>
              <a:rPr lang="tr-TR" sz="2900" dirty="0" smtClean="0"/>
              <a:t> Rektörlük binasında 400 kişilik konferans salonu, Merkez kamelyada 80 kişilik çok amaçlı salon, </a:t>
            </a:r>
            <a:r>
              <a:rPr lang="tr-TR" sz="2900" dirty="0" err="1" smtClean="0"/>
              <a:t>Kezer</a:t>
            </a:r>
            <a:r>
              <a:rPr lang="tr-TR" sz="2900" dirty="0" smtClean="0"/>
              <a:t> </a:t>
            </a:r>
            <a:r>
              <a:rPr lang="tr-TR" sz="2900" dirty="0" err="1" smtClean="0"/>
              <a:t>kampüsü</a:t>
            </a:r>
            <a:r>
              <a:rPr lang="tr-TR" sz="2900" dirty="0" smtClean="0"/>
              <a:t> Mühendislik Mimarlık Fakültesinde 250 kişilik konferans salonlarında toplantı, sempozyum, konferans, tiyatro, konser ve diğer etkinlikler yapılmakta olup, öğrenci ve akademisyenlerimizin sık kullandığı yerlerdir.</a:t>
            </a:r>
          </a:p>
          <a:p>
            <a:pPr algn="just"/>
            <a:r>
              <a:rPr lang="tr-TR" sz="2900" dirty="0" smtClean="0"/>
              <a:t>Her yıl Bahar şenliğinde hafta boyunca ünlü sanatçıların yer aldığı konserler, öğrenci gruplarının düzenlediği gösteriler ve çeşitli spor dallarında turnuvalar düzenlenmekte, mezuniyet töreni ve aşure günü etkinlikleri yapılmaktadır.</a:t>
            </a:r>
          </a:p>
          <a:p>
            <a:endParaRPr lang="tr-TR" sz="2900" dirty="0" smtClean="0"/>
          </a:p>
          <a:p>
            <a:r>
              <a:rPr lang="tr-TR" sz="2900" b="1" dirty="0" smtClean="0"/>
              <a:t> </a:t>
            </a:r>
            <a:r>
              <a:rPr lang="tr-TR" sz="2900" b="1" u="sng" dirty="0" smtClean="0"/>
              <a:t>Spor Faaliyetleri</a:t>
            </a:r>
            <a:endParaRPr lang="tr-TR" sz="2900" dirty="0" smtClean="0"/>
          </a:p>
          <a:p>
            <a:pPr algn="just"/>
            <a:r>
              <a:rPr lang="tr-TR" sz="2900" dirty="0" smtClean="0"/>
              <a:t>Çağdaş bir üniversitenin, iyi bir eğitim yanında sosyal, kültürel ve sportif etkinlikler yoluyla ilerleyebileceğinin bilincinde olan üniversitemiz, bu doğrultuda birçok etkinlik düzenlemektedir. Üniversitemizin önde gelen amaçlarından birisi de, öğrenim gören öğrencilerimizin ders dışı zamanlarını en iyi şekilde değerlendirmelerini sağlamak, güzel sanatlara yönelik etkinlikler düzenleyerek onların bu etkinliklere katılmalarını temin etmektir. Aynı zamanda bu tür katılımların eğitimin bir parçası olduğuna olan inancımız tamdır. Üniversitemiz Halk oyunları, Futbol, Voleybol, Basketbol, Hentbol, Güreş, Futsal, Atletizm Takımları aktif olarak faaliyette olup Üniversitelerarası müsabakalara katılmaktadır.</a:t>
            </a:r>
          </a:p>
          <a:p>
            <a:pPr algn="just"/>
            <a:r>
              <a:rPr lang="tr-TR" sz="2900" dirty="0" smtClean="0"/>
              <a:t>Bilimsel, sosyal ve kültürel alanlarda toplantı, panel ve konferanslar düzenleyerek alanlarında uzman bilim adamları Üniversitemize davet edilmektedir. Öğrenci topluluklarının yaptığı sosyal, kültürel, sportif etkinlikler de Üniversitemiz tarafından desteklenmektedir. Öğrencilerimizden gelen istekler doğrultusunda değişik alanlarda yeni öğrenci topluluklarının kurulması teşvik edilmektedir. Bahar Şenlikleri kapsamında personel ile öğrenci birimleri arasında Futbol, Voleybol Turnuvaları başarılı bir şekilde yapılmıştır.</a:t>
            </a:r>
          </a:p>
          <a:p>
            <a:endParaRPr lang="tr-T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Personel Bilgileri</a:t>
            </a:r>
            <a:br>
              <a:rPr lang="tr-TR" dirty="0" smtClean="0"/>
            </a:br>
            <a:r>
              <a:rPr lang="tr-TR" sz="2000" b="1" dirty="0" smtClean="0"/>
              <a:t>İdari Personel</a:t>
            </a:r>
            <a:endParaRPr lang="tr-TR" sz="2000" b="1" dirty="0"/>
          </a:p>
        </p:txBody>
      </p:sp>
      <p:graphicFrame>
        <p:nvGraphicFramePr>
          <p:cNvPr id="4" name="3 İçerik Yer Tutucusu"/>
          <p:cNvGraphicFramePr>
            <a:graphicFrameLocks noGrp="1"/>
          </p:cNvGraphicFramePr>
          <p:nvPr>
            <p:ph idx="1"/>
          </p:nvPr>
        </p:nvGraphicFramePr>
        <p:xfrm>
          <a:off x="712076" y="1562866"/>
          <a:ext cx="10515600" cy="445008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20000"/>
                    </a:ext>
                  </a:extLst>
                </a:gridCol>
                <a:gridCol w="2628900">
                  <a:extLst>
                    <a:ext uri="{9D8B030D-6E8A-4147-A177-3AD203B41FA5}">
                      <a16:colId xmlns:a16="http://schemas.microsoft.com/office/drawing/2014/main" val="20001"/>
                    </a:ext>
                  </a:extLst>
                </a:gridCol>
                <a:gridCol w="2628900">
                  <a:extLst>
                    <a:ext uri="{9D8B030D-6E8A-4147-A177-3AD203B41FA5}">
                      <a16:colId xmlns:a16="http://schemas.microsoft.com/office/drawing/2014/main" val="20002"/>
                    </a:ext>
                  </a:extLst>
                </a:gridCol>
                <a:gridCol w="2628900">
                  <a:extLst>
                    <a:ext uri="{9D8B030D-6E8A-4147-A177-3AD203B41FA5}">
                      <a16:colId xmlns:a16="http://schemas.microsoft.com/office/drawing/2014/main" val="20003"/>
                    </a:ext>
                  </a:extLst>
                </a:gridCol>
              </a:tblGrid>
              <a:tr h="370840">
                <a:tc>
                  <a:txBody>
                    <a:bodyPr/>
                    <a:lstStyle/>
                    <a:p>
                      <a:pPr>
                        <a:lnSpc>
                          <a:spcPct val="115000"/>
                        </a:lnSpc>
                        <a:spcAft>
                          <a:spcPts val="0"/>
                        </a:spcAft>
                      </a:pPr>
                      <a:r>
                        <a:rPr lang="tr-TR" sz="11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ADI </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SOYADI </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GÖREVİ </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370840">
                <a:tc>
                  <a:txBody>
                    <a:bodyPr/>
                    <a:lstStyle/>
                    <a:p>
                      <a:pPr>
                        <a:lnSpc>
                          <a:spcPct val="115000"/>
                        </a:lnSpc>
                        <a:spcAft>
                          <a:spcPts val="0"/>
                        </a:spcAft>
                      </a:pPr>
                      <a:r>
                        <a:rPr lang="tr-TR" sz="1100" b="1">
                          <a:latin typeface="Calibri"/>
                          <a:ea typeface="Calibri"/>
                          <a:cs typeface="Times New Roman"/>
                        </a:rPr>
                        <a:t>1</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SELİM</a:t>
                      </a:r>
                    </a:p>
                  </a:txBody>
                  <a:tcPr marL="68580" marR="68580" marT="0" marB="0"/>
                </a:tc>
                <a:tc>
                  <a:txBody>
                    <a:bodyPr/>
                    <a:lstStyle/>
                    <a:p>
                      <a:pPr>
                        <a:lnSpc>
                          <a:spcPct val="115000"/>
                        </a:lnSpc>
                        <a:spcAft>
                          <a:spcPts val="0"/>
                        </a:spcAft>
                      </a:pPr>
                      <a:r>
                        <a:rPr lang="tr-TR" sz="1100">
                          <a:latin typeface="Calibri"/>
                          <a:ea typeface="Calibri"/>
                          <a:cs typeface="Times New Roman"/>
                        </a:rPr>
                        <a:t>KELEŞ</a:t>
                      </a:r>
                    </a:p>
                  </a:txBody>
                  <a:tcPr marL="68580" marR="68580" marT="0" marB="0"/>
                </a:tc>
                <a:tc>
                  <a:txBody>
                    <a:bodyPr/>
                    <a:lstStyle/>
                    <a:p>
                      <a:pPr>
                        <a:lnSpc>
                          <a:spcPct val="115000"/>
                        </a:lnSpc>
                        <a:spcAft>
                          <a:spcPts val="0"/>
                        </a:spcAft>
                        <a:tabLst>
                          <a:tab pos="1162050" algn="l"/>
                        </a:tabLst>
                      </a:pPr>
                      <a:r>
                        <a:rPr lang="tr-TR" sz="1100">
                          <a:latin typeface="Calibri"/>
                          <a:ea typeface="Calibri"/>
                          <a:cs typeface="Times New Roman"/>
                        </a:rPr>
                        <a:t>DAİRE BAŞKANI</a:t>
                      </a:r>
                    </a:p>
                  </a:txBody>
                  <a:tcPr marL="68580" marR="68580" marT="0" marB="0"/>
                </a:tc>
                <a:extLst>
                  <a:ext uri="{0D108BD9-81ED-4DB2-BD59-A6C34878D82A}">
                    <a16:rowId xmlns:a16="http://schemas.microsoft.com/office/drawing/2014/main" val="10001"/>
                  </a:ext>
                </a:extLst>
              </a:tr>
              <a:tr h="370840">
                <a:tc>
                  <a:txBody>
                    <a:bodyPr/>
                    <a:lstStyle/>
                    <a:p>
                      <a:pPr>
                        <a:lnSpc>
                          <a:spcPct val="115000"/>
                        </a:lnSpc>
                        <a:spcAft>
                          <a:spcPts val="0"/>
                        </a:spcAft>
                        <a:tabLst>
                          <a:tab pos="857250" algn="l"/>
                        </a:tabLst>
                      </a:pPr>
                      <a:r>
                        <a:rPr lang="tr-TR" sz="1100" b="1">
                          <a:latin typeface="Calibri"/>
                          <a:ea typeface="Calibri"/>
                          <a:cs typeface="Times New Roman"/>
                        </a:rPr>
                        <a:t>2</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BURHANETTİN</a:t>
                      </a:r>
                    </a:p>
                  </a:txBody>
                  <a:tcPr marL="68580" marR="68580" marT="0" marB="0"/>
                </a:tc>
                <a:tc>
                  <a:txBody>
                    <a:bodyPr/>
                    <a:lstStyle/>
                    <a:p>
                      <a:pPr>
                        <a:lnSpc>
                          <a:spcPct val="115000"/>
                        </a:lnSpc>
                        <a:spcAft>
                          <a:spcPts val="0"/>
                        </a:spcAft>
                      </a:pPr>
                      <a:r>
                        <a:rPr lang="tr-TR" sz="1100">
                          <a:latin typeface="Calibri"/>
                          <a:ea typeface="Calibri"/>
                          <a:cs typeface="Times New Roman"/>
                        </a:rPr>
                        <a:t>TAPİNÇ</a:t>
                      </a:r>
                    </a:p>
                  </a:txBody>
                  <a:tcPr marL="68580" marR="68580" marT="0" marB="0"/>
                </a:tc>
                <a:tc>
                  <a:txBody>
                    <a:bodyPr/>
                    <a:lstStyle/>
                    <a:p>
                      <a:pPr>
                        <a:lnSpc>
                          <a:spcPct val="115000"/>
                        </a:lnSpc>
                        <a:spcAft>
                          <a:spcPts val="0"/>
                        </a:spcAft>
                        <a:tabLst>
                          <a:tab pos="1266825" algn="l"/>
                          <a:tab pos="1647825" algn="l"/>
                        </a:tabLst>
                      </a:pPr>
                      <a:r>
                        <a:rPr lang="tr-TR" sz="1100">
                          <a:latin typeface="Calibri"/>
                          <a:ea typeface="Calibri"/>
                          <a:cs typeface="Times New Roman"/>
                        </a:rPr>
                        <a:t>ŞUBE MÜDÜRÜ		</a:t>
                      </a:r>
                    </a:p>
                  </a:txBody>
                  <a:tcPr marL="68580" marR="68580" marT="0" marB="0"/>
                </a:tc>
                <a:extLst>
                  <a:ext uri="{0D108BD9-81ED-4DB2-BD59-A6C34878D82A}">
                    <a16:rowId xmlns:a16="http://schemas.microsoft.com/office/drawing/2014/main" val="10002"/>
                  </a:ext>
                </a:extLst>
              </a:tr>
              <a:tr h="370840">
                <a:tc>
                  <a:txBody>
                    <a:bodyPr/>
                    <a:lstStyle/>
                    <a:p>
                      <a:pPr>
                        <a:lnSpc>
                          <a:spcPct val="115000"/>
                        </a:lnSpc>
                        <a:spcAft>
                          <a:spcPts val="0"/>
                        </a:spcAft>
                      </a:pPr>
                      <a:r>
                        <a:rPr lang="tr-TR" sz="1100" b="1" dirty="0">
                          <a:latin typeface="Calibri"/>
                          <a:ea typeface="Calibri"/>
                          <a:cs typeface="Times New Roman"/>
                        </a:rPr>
                        <a:t>3</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EMİN</a:t>
                      </a:r>
                    </a:p>
                  </a:txBody>
                  <a:tcPr marL="68580" marR="68580" marT="0" marB="0"/>
                </a:tc>
                <a:tc>
                  <a:txBody>
                    <a:bodyPr/>
                    <a:lstStyle/>
                    <a:p>
                      <a:pPr>
                        <a:lnSpc>
                          <a:spcPct val="115000"/>
                        </a:lnSpc>
                        <a:spcAft>
                          <a:spcPts val="0"/>
                        </a:spcAft>
                      </a:pPr>
                      <a:r>
                        <a:rPr lang="tr-TR" sz="1100">
                          <a:latin typeface="Calibri"/>
                          <a:ea typeface="Calibri"/>
                          <a:cs typeface="Times New Roman"/>
                        </a:rPr>
                        <a:t>ŞEN</a:t>
                      </a:r>
                    </a:p>
                  </a:txBody>
                  <a:tcPr marL="68580" marR="68580" marT="0" marB="0"/>
                </a:tc>
                <a:tc>
                  <a:txBody>
                    <a:bodyPr/>
                    <a:lstStyle/>
                    <a:p>
                      <a:pPr>
                        <a:lnSpc>
                          <a:spcPct val="115000"/>
                        </a:lnSpc>
                        <a:spcAft>
                          <a:spcPts val="0"/>
                        </a:spcAft>
                        <a:tabLst>
                          <a:tab pos="1276350" algn="l"/>
                        </a:tabLst>
                      </a:pPr>
                      <a:r>
                        <a:rPr lang="tr-TR" sz="1100">
                          <a:latin typeface="Calibri"/>
                          <a:ea typeface="Calibri"/>
                          <a:cs typeface="Times New Roman"/>
                        </a:rPr>
                        <a:t>ŞUBE MÜDÜRÜ	</a:t>
                      </a:r>
                    </a:p>
                  </a:txBody>
                  <a:tcPr marL="68580" marR="68580" marT="0" marB="0"/>
                </a:tc>
                <a:extLst>
                  <a:ext uri="{0D108BD9-81ED-4DB2-BD59-A6C34878D82A}">
                    <a16:rowId xmlns:a16="http://schemas.microsoft.com/office/drawing/2014/main" val="10003"/>
                  </a:ext>
                </a:extLst>
              </a:tr>
              <a:tr h="370840">
                <a:tc>
                  <a:txBody>
                    <a:bodyPr/>
                    <a:lstStyle/>
                    <a:p>
                      <a:pPr>
                        <a:lnSpc>
                          <a:spcPct val="115000"/>
                        </a:lnSpc>
                        <a:spcAft>
                          <a:spcPts val="0"/>
                        </a:spcAft>
                      </a:pPr>
                      <a:r>
                        <a:rPr lang="tr-TR" sz="1100" b="1" dirty="0">
                          <a:latin typeface="Calibri"/>
                          <a:ea typeface="Calibri"/>
                          <a:cs typeface="Times New Roman"/>
                        </a:rPr>
                        <a:t>4</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ABDULKADİR</a:t>
                      </a:r>
                    </a:p>
                  </a:txBody>
                  <a:tcPr marL="68580" marR="68580" marT="0" marB="0"/>
                </a:tc>
                <a:tc>
                  <a:txBody>
                    <a:bodyPr/>
                    <a:lstStyle/>
                    <a:p>
                      <a:pPr>
                        <a:lnSpc>
                          <a:spcPct val="115000"/>
                        </a:lnSpc>
                        <a:spcAft>
                          <a:spcPts val="0"/>
                        </a:spcAft>
                      </a:pPr>
                      <a:r>
                        <a:rPr lang="tr-TR" sz="1100">
                          <a:latin typeface="Calibri"/>
                          <a:ea typeface="Calibri"/>
                          <a:cs typeface="Times New Roman"/>
                        </a:rPr>
                        <a:t>GÜLTEKİN</a:t>
                      </a:r>
                    </a:p>
                  </a:txBody>
                  <a:tcPr marL="68580" marR="68580" marT="0" marB="0"/>
                </a:tc>
                <a:tc>
                  <a:txBody>
                    <a:bodyPr/>
                    <a:lstStyle/>
                    <a:p>
                      <a:pPr>
                        <a:lnSpc>
                          <a:spcPct val="115000"/>
                        </a:lnSpc>
                        <a:spcAft>
                          <a:spcPts val="0"/>
                        </a:spcAft>
                        <a:tabLst>
                          <a:tab pos="1581150" algn="l"/>
                        </a:tabLst>
                      </a:pPr>
                      <a:r>
                        <a:rPr lang="tr-TR" sz="1100">
                          <a:latin typeface="Calibri"/>
                          <a:ea typeface="Calibri"/>
                          <a:cs typeface="Times New Roman"/>
                        </a:rPr>
                        <a:t>ŞUBE MÜDÜRÜ	</a:t>
                      </a:r>
                    </a:p>
                  </a:txBody>
                  <a:tcPr marL="68580" marR="68580" marT="0" marB="0"/>
                </a:tc>
                <a:extLst>
                  <a:ext uri="{0D108BD9-81ED-4DB2-BD59-A6C34878D82A}">
                    <a16:rowId xmlns:a16="http://schemas.microsoft.com/office/drawing/2014/main" val="10004"/>
                  </a:ext>
                </a:extLst>
              </a:tr>
              <a:tr h="370840">
                <a:tc>
                  <a:txBody>
                    <a:bodyPr/>
                    <a:lstStyle/>
                    <a:p>
                      <a:pPr>
                        <a:lnSpc>
                          <a:spcPct val="115000"/>
                        </a:lnSpc>
                        <a:spcAft>
                          <a:spcPts val="0"/>
                        </a:spcAft>
                      </a:pPr>
                      <a:r>
                        <a:rPr lang="tr-TR" sz="1100" b="1" dirty="0">
                          <a:latin typeface="Calibri"/>
                          <a:ea typeface="Calibri"/>
                          <a:cs typeface="Times New Roman"/>
                        </a:rPr>
                        <a:t>5</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FADIL</a:t>
                      </a:r>
                    </a:p>
                  </a:txBody>
                  <a:tcPr marL="68580" marR="68580" marT="0" marB="0"/>
                </a:tc>
                <a:tc>
                  <a:txBody>
                    <a:bodyPr/>
                    <a:lstStyle/>
                    <a:p>
                      <a:pPr>
                        <a:lnSpc>
                          <a:spcPct val="115000"/>
                        </a:lnSpc>
                        <a:spcAft>
                          <a:spcPts val="0"/>
                        </a:spcAft>
                      </a:pPr>
                      <a:r>
                        <a:rPr lang="tr-TR" sz="1100">
                          <a:latin typeface="Calibri"/>
                          <a:ea typeface="Calibri"/>
                          <a:cs typeface="Times New Roman"/>
                        </a:rPr>
                        <a:t>ÜRE</a:t>
                      </a:r>
                    </a:p>
                  </a:txBody>
                  <a:tcPr marL="68580" marR="68580" marT="0" marB="0"/>
                </a:tc>
                <a:tc>
                  <a:txBody>
                    <a:bodyPr/>
                    <a:lstStyle/>
                    <a:p>
                      <a:pPr>
                        <a:lnSpc>
                          <a:spcPct val="115000"/>
                        </a:lnSpc>
                        <a:spcAft>
                          <a:spcPts val="0"/>
                        </a:spcAft>
                      </a:pPr>
                      <a:r>
                        <a:rPr lang="tr-TR" sz="1100">
                          <a:latin typeface="Calibri"/>
                          <a:ea typeface="Calibri"/>
                          <a:cs typeface="Times New Roman"/>
                        </a:rPr>
                        <a:t>ŞEF</a:t>
                      </a:r>
                    </a:p>
                  </a:txBody>
                  <a:tcPr marL="68580" marR="68580" marT="0" marB="0"/>
                </a:tc>
                <a:extLst>
                  <a:ext uri="{0D108BD9-81ED-4DB2-BD59-A6C34878D82A}">
                    <a16:rowId xmlns:a16="http://schemas.microsoft.com/office/drawing/2014/main" val="10005"/>
                  </a:ext>
                </a:extLst>
              </a:tr>
              <a:tr h="370840">
                <a:tc>
                  <a:txBody>
                    <a:bodyPr/>
                    <a:lstStyle/>
                    <a:p>
                      <a:pPr>
                        <a:lnSpc>
                          <a:spcPct val="115000"/>
                        </a:lnSpc>
                        <a:spcAft>
                          <a:spcPts val="0"/>
                        </a:spcAft>
                      </a:pPr>
                      <a:r>
                        <a:rPr lang="tr-TR" sz="1100" b="1" dirty="0">
                          <a:latin typeface="Calibri"/>
                          <a:ea typeface="Calibri"/>
                          <a:cs typeface="Times New Roman"/>
                        </a:rPr>
                        <a:t>6</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dirty="0">
                          <a:latin typeface="Calibri"/>
                          <a:ea typeface="Calibri"/>
                          <a:cs typeface="Times New Roman"/>
                        </a:rPr>
                        <a:t>MUHAMMED </a:t>
                      </a:r>
                    </a:p>
                  </a:txBody>
                  <a:tcPr marL="68580" marR="68580" marT="0" marB="0"/>
                </a:tc>
                <a:tc>
                  <a:txBody>
                    <a:bodyPr/>
                    <a:lstStyle/>
                    <a:p>
                      <a:pPr>
                        <a:lnSpc>
                          <a:spcPct val="115000"/>
                        </a:lnSpc>
                        <a:spcAft>
                          <a:spcPts val="0"/>
                        </a:spcAft>
                      </a:pPr>
                      <a:r>
                        <a:rPr lang="tr-TR" sz="1100" dirty="0">
                          <a:latin typeface="Calibri"/>
                          <a:ea typeface="Calibri"/>
                          <a:cs typeface="Times New Roman"/>
                        </a:rPr>
                        <a:t>SANCAR</a:t>
                      </a:r>
                    </a:p>
                  </a:txBody>
                  <a:tcPr marL="68580" marR="68580" marT="0" marB="0"/>
                </a:tc>
                <a:tc>
                  <a:txBody>
                    <a:bodyPr/>
                    <a:lstStyle/>
                    <a:p>
                      <a:pPr>
                        <a:lnSpc>
                          <a:spcPct val="115000"/>
                        </a:lnSpc>
                        <a:spcAft>
                          <a:spcPts val="0"/>
                        </a:spcAft>
                      </a:pPr>
                      <a:r>
                        <a:rPr lang="tr-TR" sz="1100" dirty="0">
                          <a:latin typeface="Calibri"/>
                          <a:ea typeface="Calibri"/>
                          <a:cs typeface="Times New Roman"/>
                        </a:rPr>
                        <a:t>BİLGİSAYAR İŞLETMENİ</a:t>
                      </a:r>
                    </a:p>
                  </a:txBody>
                  <a:tcPr marL="68580" marR="68580" marT="0" marB="0"/>
                </a:tc>
                <a:extLst>
                  <a:ext uri="{0D108BD9-81ED-4DB2-BD59-A6C34878D82A}">
                    <a16:rowId xmlns:a16="http://schemas.microsoft.com/office/drawing/2014/main" val="10006"/>
                  </a:ext>
                </a:extLst>
              </a:tr>
              <a:tr h="370840">
                <a:tc>
                  <a:txBody>
                    <a:bodyPr/>
                    <a:lstStyle/>
                    <a:p>
                      <a:pPr>
                        <a:lnSpc>
                          <a:spcPct val="115000"/>
                        </a:lnSpc>
                        <a:spcAft>
                          <a:spcPts val="0"/>
                        </a:spcAft>
                      </a:pPr>
                      <a:r>
                        <a:rPr lang="tr-TR" sz="1100" b="1" dirty="0">
                          <a:solidFill>
                            <a:srgbClr val="FFFFFF"/>
                          </a:solidFill>
                          <a:latin typeface="Calibri"/>
                          <a:ea typeface="Calibri"/>
                          <a:cs typeface="Times New Roman"/>
                        </a:rPr>
                        <a:t>7</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ÖZLEM</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ALTIN</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BİLGİSAYAR İŞLETMENİ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70840">
                <a:tc>
                  <a:txBody>
                    <a:bodyPr/>
                    <a:lstStyle/>
                    <a:p>
                      <a:pPr>
                        <a:lnSpc>
                          <a:spcPct val="115000"/>
                        </a:lnSpc>
                        <a:spcAft>
                          <a:spcPts val="0"/>
                        </a:spcAft>
                      </a:pPr>
                      <a:r>
                        <a:rPr lang="tr-TR" sz="1100" b="1">
                          <a:latin typeface="Calibri"/>
                          <a:ea typeface="Calibri"/>
                          <a:cs typeface="Times New Roman"/>
                        </a:rPr>
                        <a:t>8</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İLHAMİ</a:t>
                      </a:r>
                    </a:p>
                  </a:txBody>
                  <a:tcPr marL="68580" marR="68580" marT="0" marB="0"/>
                </a:tc>
                <a:tc>
                  <a:txBody>
                    <a:bodyPr/>
                    <a:lstStyle/>
                    <a:p>
                      <a:pPr>
                        <a:lnSpc>
                          <a:spcPct val="115000"/>
                        </a:lnSpc>
                        <a:spcAft>
                          <a:spcPts val="0"/>
                        </a:spcAft>
                      </a:pPr>
                      <a:r>
                        <a:rPr lang="tr-TR" sz="1100" dirty="0">
                          <a:latin typeface="Calibri"/>
                          <a:ea typeface="Calibri"/>
                          <a:cs typeface="Times New Roman"/>
                        </a:rPr>
                        <a:t>YİĞİT</a:t>
                      </a:r>
                    </a:p>
                  </a:txBody>
                  <a:tcPr marL="68580" marR="68580" marT="0" marB="0"/>
                </a:tc>
                <a:tc>
                  <a:txBody>
                    <a:bodyPr/>
                    <a:lstStyle/>
                    <a:p>
                      <a:pPr>
                        <a:lnSpc>
                          <a:spcPct val="115000"/>
                        </a:lnSpc>
                        <a:spcAft>
                          <a:spcPts val="0"/>
                        </a:spcAft>
                      </a:pPr>
                      <a:r>
                        <a:rPr lang="tr-TR" sz="1100">
                          <a:latin typeface="Calibri"/>
                          <a:ea typeface="Calibri"/>
                          <a:cs typeface="Times New Roman"/>
                        </a:rPr>
                        <a:t>BİLGİSAYAR İŞLETMENİ</a:t>
                      </a:r>
                    </a:p>
                  </a:txBody>
                  <a:tcPr marL="68580" marR="68580" marT="0" marB="0"/>
                </a:tc>
                <a:extLst>
                  <a:ext uri="{0D108BD9-81ED-4DB2-BD59-A6C34878D82A}">
                    <a16:rowId xmlns:a16="http://schemas.microsoft.com/office/drawing/2014/main" val="10008"/>
                  </a:ext>
                </a:extLst>
              </a:tr>
              <a:tr h="370840">
                <a:tc>
                  <a:txBody>
                    <a:bodyPr/>
                    <a:lstStyle/>
                    <a:p>
                      <a:pPr>
                        <a:lnSpc>
                          <a:spcPct val="115000"/>
                        </a:lnSpc>
                        <a:spcAft>
                          <a:spcPts val="0"/>
                        </a:spcAft>
                      </a:pPr>
                      <a:r>
                        <a:rPr lang="tr-TR" sz="1100" b="1">
                          <a:latin typeface="Calibri"/>
                          <a:ea typeface="Calibri"/>
                          <a:cs typeface="Times New Roman"/>
                        </a:rPr>
                        <a:t>9</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EMİN </a:t>
                      </a:r>
                    </a:p>
                  </a:txBody>
                  <a:tcPr marL="68580" marR="68580" marT="0" marB="0"/>
                </a:tc>
                <a:tc>
                  <a:txBody>
                    <a:bodyPr/>
                    <a:lstStyle/>
                    <a:p>
                      <a:pPr>
                        <a:lnSpc>
                          <a:spcPct val="115000"/>
                        </a:lnSpc>
                        <a:spcAft>
                          <a:spcPts val="0"/>
                        </a:spcAft>
                      </a:pPr>
                      <a:r>
                        <a:rPr lang="tr-TR" sz="1100">
                          <a:latin typeface="Calibri"/>
                          <a:ea typeface="Calibri"/>
                          <a:cs typeface="Times New Roman"/>
                        </a:rPr>
                        <a:t>BAĞAÇ</a:t>
                      </a:r>
                    </a:p>
                  </a:txBody>
                  <a:tcPr marL="68580" marR="68580" marT="0" marB="0"/>
                </a:tc>
                <a:tc>
                  <a:txBody>
                    <a:bodyPr/>
                    <a:lstStyle/>
                    <a:p>
                      <a:pPr>
                        <a:lnSpc>
                          <a:spcPct val="115000"/>
                        </a:lnSpc>
                        <a:spcAft>
                          <a:spcPts val="0"/>
                        </a:spcAft>
                      </a:pPr>
                      <a:r>
                        <a:rPr lang="tr-TR" sz="1100">
                          <a:latin typeface="Calibri"/>
                          <a:ea typeface="Calibri"/>
                          <a:cs typeface="Times New Roman"/>
                        </a:rPr>
                        <a:t>BİLGİSAYAR İŞLETMENİ</a:t>
                      </a:r>
                    </a:p>
                  </a:txBody>
                  <a:tcPr marL="68580" marR="68580" marT="0" marB="0"/>
                </a:tc>
                <a:extLst>
                  <a:ext uri="{0D108BD9-81ED-4DB2-BD59-A6C34878D82A}">
                    <a16:rowId xmlns:a16="http://schemas.microsoft.com/office/drawing/2014/main" val="10009"/>
                  </a:ext>
                </a:extLst>
              </a:tr>
              <a:tr h="370840">
                <a:tc>
                  <a:txBody>
                    <a:bodyPr/>
                    <a:lstStyle/>
                    <a:p>
                      <a:pPr>
                        <a:lnSpc>
                          <a:spcPct val="115000"/>
                        </a:lnSpc>
                        <a:spcAft>
                          <a:spcPts val="0"/>
                        </a:spcAft>
                      </a:pPr>
                      <a:r>
                        <a:rPr lang="tr-TR" sz="1100" b="1">
                          <a:latin typeface="Calibri"/>
                          <a:ea typeface="Calibri"/>
                          <a:cs typeface="Times New Roman"/>
                        </a:rPr>
                        <a:t>10</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VAHİDE</a:t>
                      </a:r>
                    </a:p>
                  </a:txBody>
                  <a:tcPr marL="68580" marR="68580" marT="0" marB="0"/>
                </a:tc>
                <a:tc>
                  <a:txBody>
                    <a:bodyPr/>
                    <a:lstStyle/>
                    <a:p>
                      <a:pPr>
                        <a:lnSpc>
                          <a:spcPct val="115000"/>
                        </a:lnSpc>
                        <a:spcAft>
                          <a:spcPts val="0"/>
                        </a:spcAft>
                      </a:pPr>
                      <a:r>
                        <a:rPr lang="tr-TR" sz="1100">
                          <a:latin typeface="Calibri"/>
                          <a:ea typeface="Calibri"/>
                          <a:cs typeface="Times New Roman"/>
                        </a:rPr>
                        <a:t>BAŞKAN</a:t>
                      </a:r>
                    </a:p>
                  </a:txBody>
                  <a:tcPr marL="68580" marR="68580" marT="0" marB="0"/>
                </a:tc>
                <a:tc>
                  <a:txBody>
                    <a:bodyPr/>
                    <a:lstStyle/>
                    <a:p>
                      <a:pPr>
                        <a:lnSpc>
                          <a:spcPct val="115000"/>
                        </a:lnSpc>
                        <a:spcAft>
                          <a:spcPts val="0"/>
                        </a:spcAft>
                      </a:pPr>
                      <a:r>
                        <a:rPr lang="tr-TR" sz="1100">
                          <a:latin typeface="Calibri"/>
                          <a:ea typeface="Calibri"/>
                          <a:cs typeface="Times New Roman"/>
                        </a:rPr>
                        <a:t>BİLGİSAYAR İŞLETMENİ</a:t>
                      </a:r>
                    </a:p>
                  </a:txBody>
                  <a:tcPr marL="68580" marR="68580" marT="0" marB="0"/>
                </a:tc>
                <a:extLst>
                  <a:ext uri="{0D108BD9-81ED-4DB2-BD59-A6C34878D82A}">
                    <a16:rowId xmlns:a16="http://schemas.microsoft.com/office/drawing/2014/main" val="10010"/>
                  </a:ext>
                </a:extLst>
              </a:tr>
              <a:tr h="370840">
                <a:tc>
                  <a:txBody>
                    <a:bodyPr/>
                    <a:lstStyle/>
                    <a:p>
                      <a:pPr>
                        <a:lnSpc>
                          <a:spcPct val="115000"/>
                        </a:lnSpc>
                        <a:spcAft>
                          <a:spcPts val="0"/>
                        </a:spcAft>
                      </a:pPr>
                      <a:r>
                        <a:rPr lang="tr-TR" sz="1100" b="1">
                          <a:latin typeface="Calibri"/>
                          <a:ea typeface="Calibri"/>
                          <a:cs typeface="Times New Roman"/>
                        </a:rPr>
                        <a:t>11</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dirty="0">
                          <a:latin typeface="Calibri"/>
                          <a:ea typeface="Calibri"/>
                          <a:cs typeface="Times New Roman"/>
                        </a:rPr>
                        <a:t>HÜSEYİN</a:t>
                      </a:r>
                    </a:p>
                  </a:txBody>
                  <a:tcPr marL="68580" marR="68580" marT="0" marB="0"/>
                </a:tc>
                <a:tc>
                  <a:txBody>
                    <a:bodyPr/>
                    <a:lstStyle/>
                    <a:p>
                      <a:pPr>
                        <a:lnSpc>
                          <a:spcPct val="115000"/>
                        </a:lnSpc>
                        <a:spcAft>
                          <a:spcPts val="0"/>
                        </a:spcAft>
                      </a:pPr>
                      <a:r>
                        <a:rPr lang="tr-TR" sz="1100">
                          <a:latin typeface="Calibri"/>
                          <a:ea typeface="Calibri"/>
                          <a:cs typeface="Times New Roman"/>
                        </a:rPr>
                        <a:t>TEKİNER</a:t>
                      </a:r>
                    </a:p>
                  </a:txBody>
                  <a:tcPr marL="68580" marR="68580" marT="0" marB="0"/>
                </a:tc>
                <a:tc>
                  <a:txBody>
                    <a:bodyPr/>
                    <a:lstStyle/>
                    <a:p>
                      <a:pPr>
                        <a:lnSpc>
                          <a:spcPct val="115000"/>
                        </a:lnSpc>
                        <a:spcAft>
                          <a:spcPts val="0"/>
                        </a:spcAft>
                      </a:pPr>
                      <a:r>
                        <a:rPr lang="tr-TR" sz="1100" dirty="0">
                          <a:latin typeface="Calibri"/>
                          <a:ea typeface="Calibri"/>
                          <a:cs typeface="Times New Roman"/>
                        </a:rPr>
                        <a:t>BİLGİSAYAR İŞLETMENİ</a:t>
                      </a:r>
                    </a:p>
                  </a:txBody>
                  <a:tcPr marL="68580" marR="68580" marT="0" marB="0"/>
                </a:tc>
                <a:extLst>
                  <a:ext uri="{0D108BD9-81ED-4DB2-BD59-A6C34878D82A}">
                    <a16:rowId xmlns:a16="http://schemas.microsoft.com/office/drawing/2014/main" val="1001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759481"/>
          </a:xfrm>
        </p:spPr>
        <p:txBody>
          <a:bodyPr>
            <a:normAutofit/>
          </a:bodyPr>
          <a:lstStyle/>
          <a:p>
            <a:r>
              <a:rPr lang="tr-TR" sz="2800" b="1" dirty="0" smtClean="0"/>
              <a:t>         İdari Personel</a:t>
            </a:r>
            <a:endParaRPr lang="tr-TR" sz="2800" b="1" dirty="0"/>
          </a:p>
        </p:txBody>
      </p:sp>
      <p:graphicFrame>
        <p:nvGraphicFramePr>
          <p:cNvPr id="4" name="3 İçerik Yer Tutucusu"/>
          <p:cNvGraphicFramePr>
            <a:graphicFrameLocks noGrp="1"/>
          </p:cNvGraphicFramePr>
          <p:nvPr>
            <p:ph idx="1"/>
          </p:nvPr>
        </p:nvGraphicFramePr>
        <p:xfrm>
          <a:off x="936503" y="1353154"/>
          <a:ext cx="10660240" cy="2648690"/>
        </p:xfrm>
        <a:graphic>
          <a:graphicData uri="http://schemas.openxmlformats.org/drawingml/2006/table">
            <a:tbl>
              <a:tblPr firstRow="1" bandRow="1">
                <a:tableStyleId>{5C22544A-7EE6-4342-B048-85BDC9FD1C3A}</a:tableStyleId>
              </a:tblPr>
              <a:tblGrid>
                <a:gridCol w="2665060">
                  <a:extLst>
                    <a:ext uri="{9D8B030D-6E8A-4147-A177-3AD203B41FA5}">
                      <a16:colId xmlns:a16="http://schemas.microsoft.com/office/drawing/2014/main" val="20000"/>
                    </a:ext>
                  </a:extLst>
                </a:gridCol>
                <a:gridCol w="2665060">
                  <a:extLst>
                    <a:ext uri="{9D8B030D-6E8A-4147-A177-3AD203B41FA5}">
                      <a16:colId xmlns:a16="http://schemas.microsoft.com/office/drawing/2014/main" val="20001"/>
                    </a:ext>
                  </a:extLst>
                </a:gridCol>
                <a:gridCol w="2665060">
                  <a:extLst>
                    <a:ext uri="{9D8B030D-6E8A-4147-A177-3AD203B41FA5}">
                      <a16:colId xmlns:a16="http://schemas.microsoft.com/office/drawing/2014/main" val="20002"/>
                    </a:ext>
                  </a:extLst>
                </a:gridCol>
                <a:gridCol w="2665060">
                  <a:extLst>
                    <a:ext uri="{9D8B030D-6E8A-4147-A177-3AD203B41FA5}">
                      <a16:colId xmlns:a16="http://schemas.microsoft.com/office/drawing/2014/main" val="20003"/>
                    </a:ext>
                  </a:extLst>
                </a:gridCol>
              </a:tblGrid>
              <a:tr h="264869">
                <a:tc>
                  <a:txBody>
                    <a:bodyPr/>
                    <a:lstStyle/>
                    <a:p>
                      <a:pPr>
                        <a:lnSpc>
                          <a:spcPct val="115000"/>
                        </a:lnSpc>
                        <a:spcAft>
                          <a:spcPts val="0"/>
                        </a:spcAft>
                      </a:pPr>
                      <a:r>
                        <a:rPr lang="tr-TR" sz="1100" b="1" dirty="0">
                          <a:solidFill>
                            <a:srgbClr val="FFFFFF"/>
                          </a:solidFill>
                          <a:latin typeface="Calibri"/>
                          <a:ea typeface="Calibri"/>
                          <a:cs typeface="Times New Roman"/>
                        </a:rPr>
                        <a:t>12</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b="1" dirty="0">
                          <a:solidFill>
                            <a:srgbClr val="FFFFFF"/>
                          </a:solidFill>
                          <a:latin typeface="Calibri"/>
                          <a:ea typeface="Calibri"/>
                          <a:cs typeface="Times New Roman"/>
                        </a:rPr>
                        <a:t>ZEYNEP </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BERBER</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b="1">
                          <a:solidFill>
                            <a:srgbClr val="FFFFFF"/>
                          </a:solidFill>
                          <a:latin typeface="Calibri"/>
                          <a:ea typeface="Calibri"/>
                          <a:cs typeface="Times New Roman"/>
                        </a:rPr>
                        <a:t>HEMŞİRE</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264869">
                <a:tc>
                  <a:txBody>
                    <a:bodyPr/>
                    <a:lstStyle/>
                    <a:p>
                      <a:pPr>
                        <a:lnSpc>
                          <a:spcPct val="115000"/>
                        </a:lnSpc>
                        <a:spcAft>
                          <a:spcPts val="0"/>
                        </a:spcAft>
                      </a:pPr>
                      <a:r>
                        <a:rPr lang="tr-TR" sz="1100" b="1" dirty="0">
                          <a:latin typeface="Calibri"/>
                          <a:ea typeface="Calibri"/>
                          <a:cs typeface="Times New Roman"/>
                        </a:rPr>
                        <a:t>13</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IŞIK</a:t>
                      </a:r>
                    </a:p>
                  </a:txBody>
                  <a:tcPr marL="68580" marR="68580" marT="0" marB="0"/>
                </a:tc>
                <a:tc>
                  <a:txBody>
                    <a:bodyPr/>
                    <a:lstStyle/>
                    <a:p>
                      <a:pPr>
                        <a:lnSpc>
                          <a:spcPct val="115000"/>
                        </a:lnSpc>
                        <a:spcAft>
                          <a:spcPts val="0"/>
                        </a:spcAft>
                      </a:pPr>
                      <a:r>
                        <a:rPr lang="tr-TR" sz="1100">
                          <a:latin typeface="Calibri"/>
                          <a:ea typeface="Calibri"/>
                          <a:cs typeface="Times New Roman"/>
                        </a:rPr>
                        <a:t>YILMAZ ALTINOK</a:t>
                      </a:r>
                    </a:p>
                  </a:txBody>
                  <a:tcPr marL="68580" marR="68580" marT="0" marB="0"/>
                </a:tc>
                <a:tc>
                  <a:txBody>
                    <a:bodyPr/>
                    <a:lstStyle/>
                    <a:p>
                      <a:pPr>
                        <a:lnSpc>
                          <a:spcPct val="115000"/>
                        </a:lnSpc>
                        <a:spcAft>
                          <a:spcPts val="0"/>
                        </a:spcAft>
                      </a:pPr>
                      <a:r>
                        <a:rPr lang="tr-TR" sz="1100">
                          <a:latin typeface="Calibri"/>
                          <a:ea typeface="Calibri"/>
                          <a:cs typeface="Times New Roman"/>
                        </a:rPr>
                        <a:t>HEMŞİRE</a:t>
                      </a:r>
                    </a:p>
                  </a:txBody>
                  <a:tcPr marL="68580" marR="68580" marT="0" marB="0"/>
                </a:tc>
                <a:extLst>
                  <a:ext uri="{0D108BD9-81ED-4DB2-BD59-A6C34878D82A}">
                    <a16:rowId xmlns:a16="http://schemas.microsoft.com/office/drawing/2014/main" val="10001"/>
                  </a:ext>
                </a:extLst>
              </a:tr>
              <a:tr h="264869">
                <a:tc>
                  <a:txBody>
                    <a:bodyPr/>
                    <a:lstStyle/>
                    <a:p>
                      <a:pPr>
                        <a:lnSpc>
                          <a:spcPct val="115000"/>
                        </a:lnSpc>
                        <a:spcAft>
                          <a:spcPts val="0"/>
                        </a:spcAft>
                      </a:pPr>
                      <a:r>
                        <a:rPr lang="tr-TR" sz="1100" b="1">
                          <a:latin typeface="Calibri"/>
                          <a:ea typeface="Calibri"/>
                          <a:cs typeface="Times New Roman"/>
                        </a:rPr>
                        <a:t>14</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MELEK</a:t>
                      </a:r>
                    </a:p>
                  </a:txBody>
                  <a:tcPr marL="68580" marR="68580" marT="0" marB="0"/>
                </a:tc>
                <a:tc>
                  <a:txBody>
                    <a:bodyPr/>
                    <a:lstStyle/>
                    <a:p>
                      <a:pPr>
                        <a:lnSpc>
                          <a:spcPct val="115000"/>
                        </a:lnSpc>
                        <a:spcAft>
                          <a:spcPts val="0"/>
                        </a:spcAft>
                      </a:pPr>
                      <a:r>
                        <a:rPr lang="tr-TR" sz="1100">
                          <a:latin typeface="Calibri"/>
                          <a:ea typeface="Calibri"/>
                          <a:cs typeface="Times New Roman"/>
                        </a:rPr>
                        <a:t>YILMAZ</a:t>
                      </a:r>
                    </a:p>
                  </a:txBody>
                  <a:tcPr marL="68580" marR="68580" marT="0" marB="0"/>
                </a:tc>
                <a:tc>
                  <a:txBody>
                    <a:bodyPr/>
                    <a:lstStyle/>
                    <a:p>
                      <a:pPr>
                        <a:lnSpc>
                          <a:spcPct val="115000"/>
                        </a:lnSpc>
                        <a:spcAft>
                          <a:spcPts val="0"/>
                        </a:spcAft>
                      </a:pPr>
                      <a:r>
                        <a:rPr lang="tr-TR" sz="1100">
                          <a:latin typeface="Calibri"/>
                          <a:ea typeface="Calibri"/>
                          <a:cs typeface="Times New Roman"/>
                        </a:rPr>
                        <a:t>SAĞLIK TEKNİSYENİ</a:t>
                      </a:r>
                    </a:p>
                  </a:txBody>
                  <a:tcPr marL="68580" marR="68580" marT="0" marB="0"/>
                </a:tc>
                <a:extLst>
                  <a:ext uri="{0D108BD9-81ED-4DB2-BD59-A6C34878D82A}">
                    <a16:rowId xmlns:a16="http://schemas.microsoft.com/office/drawing/2014/main" val="10002"/>
                  </a:ext>
                </a:extLst>
              </a:tr>
              <a:tr h="264869">
                <a:tc>
                  <a:txBody>
                    <a:bodyPr/>
                    <a:lstStyle/>
                    <a:p>
                      <a:pPr>
                        <a:lnSpc>
                          <a:spcPct val="115000"/>
                        </a:lnSpc>
                        <a:spcAft>
                          <a:spcPts val="0"/>
                        </a:spcAft>
                      </a:pPr>
                      <a:r>
                        <a:rPr lang="tr-TR" sz="1100" b="1">
                          <a:latin typeface="Calibri"/>
                          <a:ea typeface="Calibri"/>
                          <a:cs typeface="Times New Roman"/>
                        </a:rPr>
                        <a:t>15</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SELDA</a:t>
                      </a:r>
                    </a:p>
                  </a:txBody>
                  <a:tcPr marL="68580" marR="68580" marT="0" marB="0"/>
                </a:tc>
                <a:tc>
                  <a:txBody>
                    <a:bodyPr/>
                    <a:lstStyle/>
                    <a:p>
                      <a:pPr>
                        <a:lnSpc>
                          <a:spcPct val="115000"/>
                        </a:lnSpc>
                        <a:spcAft>
                          <a:spcPts val="0"/>
                        </a:spcAft>
                      </a:pPr>
                      <a:r>
                        <a:rPr lang="tr-TR" sz="1100">
                          <a:latin typeface="Calibri"/>
                          <a:ea typeface="Calibri"/>
                          <a:cs typeface="Times New Roman"/>
                        </a:rPr>
                        <a:t>TAŞAN AKSU</a:t>
                      </a:r>
                    </a:p>
                  </a:txBody>
                  <a:tcPr marL="68580" marR="68580" marT="0" marB="0"/>
                </a:tc>
                <a:tc>
                  <a:txBody>
                    <a:bodyPr/>
                    <a:lstStyle/>
                    <a:p>
                      <a:pPr>
                        <a:lnSpc>
                          <a:spcPct val="115000"/>
                        </a:lnSpc>
                        <a:spcAft>
                          <a:spcPts val="0"/>
                        </a:spcAft>
                      </a:pPr>
                      <a:r>
                        <a:rPr lang="tr-TR" sz="1100">
                          <a:latin typeface="Calibri"/>
                          <a:ea typeface="Calibri"/>
                          <a:cs typeface="Times New Roman"/>
                        </a:rPr>
                        <a:t>HEMŞİRE</a:t>
                      </a:r>
                    </a:p>
                  </a:txBody>
                  <a:tcPr marL="68580" marR="68580" marT="0" marB="0"/>
                </a:tc>
                <a:extLst>
                  <a:ext uri="{0D108BD9-81ED-4DB2-BD59-A6C34878D82A}">
                    <a16:rowId xmlns:a16="http://schemas.microsoft.com/office/drawing/2014/main" val="10003"/>
                  </a:ext>
                </a:extLst>
              </a:tr>
              <a:tr h="264869">
                <a:tc>
                  <a:txBody>
                    <a:bodyPr/>
                    <a:lstStyle/>
                    <a:p>
                      <a:pPr>
                        <a:lnSpc>
                          <a:spcPct val="115000"/>
                        </a:lnSpc>
                        <a:spcAft>
                          <a:spcPts val="0"/>
                        </a:spcAft>
                      </a:pPr>
                      <a:r>
                        <a:rPr lang="tr-TR" sz="1100" b="1">
                          <a:latin typeface="Calibri"/>
                          <a:ea typeface="Calibri"/>
                          <a:cs typeface="Times New Roman"/>
                        </a:rPr>
                        <a:t>16</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AHMET</a:t>
                      </a:r>
                    </a:p>
                  </a:txBody>
                  <a:tcPr marL="68580" marR="68580" marT="0" marB="0"/>
                </a:tc>
                <a:tc>
                  <a:txBody>
                    <a:bodyPr/>
                    <a:lstStyle/>
                    <a:p>
                      <a:pPr>
                        <a:lnSpc>
                          <a:spcPct val="115000"/>
                        </a:lnSpc>
                        <a:spcAft>
                          <a:spcPts val="0"/>
                        </a:spcAft>
                      </a:pPr>
                      <a:r>
                        <a:rPr lang="tr-TR" sz="1100">
                          <a:latin typeface="Calibri"/>
                          <a:ea typeface="Calibri"/>
                          <a:cs typeface="Times New Roman"/>
                        </a:rPr>
                        <a:t>KARAKUZU</a:t>
                      </a:r>
                    </a:p>
                  </a:txBody>
                  <a:tcPr marL="68580" marR="68580" marT="0" marB="0"/>
                </a:tc>
                <a:tc>
                  <a:txBody>
                    <a:bodyPr/>
                    <a:lstStyle/>
                    <a:p>
                      <a:pPr>
                        <a:lnSpc>
                          <a:spcPct val="115000"/>
                        </a:lnSpc>
                        <a:spcAft>
                          <a:spcPts val="0"/>
                        </a:spcAft>
                      </a:pPr>
                      <a:r>
                        <a:rPr lang="tr-TR" sz="1100">
                          <a:latin typeface="Calibri"/>
                          <a:ea typeface="Calibri"/>
                          <a:cs typeface="Times New Roman"/>
                        </a:rPr>
                        <a:t>PSİKOLOG</a:t>
                      </a:r>
                    </a:p>
                  </a:txBody>
                  <a:tcPr marL="68580" marR="68580" marT="0" marB="0"/>
                </a:tc>
                <a:extLst>
                  <a:ext uri="{0D108BD9-81ED-4DB2-BD59-A6C34878D82A}">
                    <a16:rowId xmlns:a16="http://schemas.microsoft.com/office/drawing/2014/main" val="10004"/>
                  </a:ext>
                </a:extLst>
              </a:tr>
              <a:tr h="264869">
                <a:tc>
                  <a:txBody>
                    <a:bodyPr/>
                    <a:lstStyle/>
                    <a:p>
                      <a:pPr>
                        <a:lnSpc>
                          <a:spcPct val="115000"/>
                        </a:lnSpc>
                        <a:spcAft>
                          <a:spcPts val="0"/>
                        </a:spcAft>
                      </a:pPr>
                      <a:r>
                        <a:rPr lang="tr-TR" sz="1100" b="1">
                          <a:latin typeface="Calibri"/>
                          <a:ea typeface="Calibri"/>
                          <a:cs typeface="Times New Roman"/>
                        </a:rPr>
                        <a:t>17</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dirty="0">
                          <a:latin typeface="Calibri"/>
                          <a:ea typeface="Calibri"/>
                          <a:cs typeface="Times New Roman"/>
                        </a:rPr>
                        <a:t>RUKEN ZEYNEP</a:t>
                      </a:r>
                    </a:p>
                  </a:txBody>
                  <a:tcPr marL="68580" marR="68580" marT="0" marB="0"/>
                </a:tc>
                <a:tc>
                  <a:txBody>
                    <a:bodyPr/>
                    <a:lstStyle/>
                    <a:p>
                      <a:pPr>
                        <a:lnSpc>
                          <a:spcPct val="115000"/>
                        </a:lnSpc>
                        <a:spcAft>
                          <a:spcPts val="0"/>
                        </a:spcAft>
                      </a:pPr>
                      <a:r>
                        <a:rPr lang="tr-TR" sz="1100">
                          <a:latin typeface="Calibri"/>
                          <a:ea typeface="Calibri"/>
                          <a:cs typeface="Times New Roman"/>
                        </a:rPr>
                        <a:t>AYDIN</a:t>
                      </a:r>
                    </a:p>
                  </a:txBody>
                  <a:tcPr marL="68580" marR="68580" marT="0" marB="0"/>
                </a:tc>
                <a:tc>
                  <a:txBody>
                    <a:bodyPr/>
                    <a:lstStyle/>
                    <a:p>
                      <a:pPr>
                        <a:lnSpc>
                          <a:spcPct val="115000"/>
                        </a:lnSpc>
                        <a:spcAft>
                          <a:spcPts val="0"/>
                        </a:spcAft>
                      </a:pPr>
                      <a:r>
                        <a:rPr lang="tr-TR" sz="1100" dirty="0">
                          <a:latin typeface="Calibri"/>
                          <a:ea typeface="Calibri"/>
                          <a:cs typeface="Times New Roman"/>
                        </a:rPr>
                        <a:t>DİYETİSYEN</a:t>
                      </a:r>
                    </a:p>
                  </a:txBody>
                  <a:tcPr marL="68580" marR="68580" marT="0" marB="0"/>
                </a:tc>
                <a:extLst>
                  <a:ext uri="{0D108BD9-81ED-4DB2-BD59-A6C34878D82A}">
                    <a16:rowId xmlns:a16="http://schemas.microsoft.com/office/drawing/2014/main" val="10005"/>
                  </a:ext>
                </a:extLst>
              </a:tr>
              <a:tr h="264869">
                <a:tc>
                  <a:txBody>
                    <a:bodyPr/>
                    <a:lstStyle/>
                    <a:p>
                      <a:pPr>
                        <a:lnSpc>
                          <a:spcPct val="115000"/>
                        </a:lnSpc>
                        <a:spcAft>
                          <a:spcPts val="0"/>
                        </a:spcAft>
                      </a:pPr>
                      <a:r>
                        <a:rPr lang="tr-TR" sz="1100" b="1" dirty="0">
                          <a:solidFill>
                            <a:schemeClr val="tx1"/>
                          </a:solidFill>
                          <a:latin typeface="Calibri"/>
                          <a:ea typeface="Calibri"/>
                          <a:cs typeface="Times New Roman"/>
                        </a:rPr>
                        <a:t>18</a:t>
                      </a:r>
                      <a:endParaRPr lang="tr-TR" sz="11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tr-TR" sz="1100" b="1" dirty="0">
                          <a:solidFill>
                            <a:schemeClr val="tx1"/>
                          </a:solidFill>
                          <a:latin typeface="Calibri"/>
                          <a:ea typeface="Calibri"/>
                          <a:cs typeface="Times New Roman"/>
                        </a:rPr>
                        <a:t>NEVZET </a:t>
                      </a:r>
                      <a:endParaRPr lang="tr-TR" sz="11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tr-TR" sz="1100" b="1" dirty="0">
                          <a:solidFill>
                            <a:schemeClr val="tx1"/>
                          </a:solidFill>
                          <a:latin typeface="Calibri"/>
                          <a:ea typeface="Calibri"/>
                          <a:cs typeface="Times New Roman"/>
                        </a:rPr>
                        <a:t>ERDEM</a:t>
                      </a:r>
                      <a:endParaRPr lang="tr-TR" sz="1100" dirty="0">
                        <a:solidFill>
                          <a:schemeClr val="tx1"/>
                        </a:solidFill>
                        <a:latin typeface="Calibri"/>
                        <a:ea typeface="Calibri"/>
                        <a:cs typeface="Times New Roman"/>
                      </a:endParaRPr>
                    </a:p>
                  </a:txBody>
                  <a:tcPr marL="68580" marR="68580" marT="0" marB="0"/>
                </a:tc>
                <a:tc>
                  <a:txBody>
                    <a:bodyPr/>
                    <a:lstStyle/>
                    <a:p>
                      <a:pPr>
                        <a:lnSpc>
                          <a:spcPct val="115000"/>
                        </a:lnSpc>
                        <a:spcAft>
                          <a:spcPts val="0"/>
                        </a:spcAft>
                      </a:pPr>
                      <a:r>
                        <a:rPr lang="tr-TR" sz="1100" b="1" dirty="0">
                          <a:solidFill>
                            <a:schemeClr val="tx1"/>
                          </a:solidFill>
                          <a:latin typeface="Calibri"/>
                          <a:ea typeface="Calibri"/>
                          <a:cs typeface="Times New Roman"/>
                        </a:rPr>
                        <a:t>Memur</a:t>
                      </a:r>
                      <a:endParaRPr lang="tr-TR" sz="1100" dirty="0">
                        <a:solidFill>
                          <a:schemeClr val="tx1"/>
                        </a:solidFill>
                        <a:latin typeface="Calibri"/>
                        <a:ea typeface="Calibri"/>
                        <a:cs typeface="Times New Roman"/>
                      </a:endParaRPr>
                    </a:p>
                  </a:txBody>
                  <a:tcPr marL="68580" marR="68580" marT="0" marB="0"/>
                </a:tc>
                <a:extLst>
                  <a:ext uri="{0D108BD9-81ED-4DB2-BD59-A6C34878D82A}">
                    <a16:rowId xmlns:a16="http://schemas.microsoft.com/office/drawing/2014/main" val="10006"/>
                  </a:ext>
                </a:extLst>
              </a:tr>
              <a:tr h="264869">
                <a:tc>
                  <a:txBody>
                    <a:bodyPr/>
                    <a:lstStyle/>
                    <a:p>
                      <a:pPr>
                        <a:lnSpc>
                          <a:spcPct val="115000"/>
                        </a:lnSpc>
                        <a:spcAft>
                          <a:spcPts val="0"/>
                        </a:spcAft>
                      </a:pPr>
                      <a:r>
                        <a:rPr lang="tr-TR" sz="1100" b="1">
                          <a:latin typeface="Calibri"/>
                          <a:ea typeface="Calibri"/>
                          <a:cs typeface="Times New Roman"/>
                        </a:rPr>
                        <a:t>19</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AHMET</a:t>
                      </a:r>
                    </a:p>
                  </a:txBody>
                  <a:tcPr marL="68580" marR="68580" marT="0" marB="0"/>
                </a:tc>
                <a:tc>
                  <a:txBody>
                    <a:bodyPr/>
                    <a:lstStyle/>
                    <a:p>
                      <a:pPr>
                        <a:lnSpc>
                          <a:spcPct val="115000"/>
                        </a:lnSpc>
                        <a:spcAft>
                          <a:spcPts val="0"/>
                        </a:spcAft>
                      </a:pPr>
                      <a:r>
                        <a:rPr lang="tr-TR" sz="1100">
                          <a:latin typeface="Calibri"/>
                          <a:ea typeface="Calibri"/>
                          <a:cs typeface="Times New Roman"/>
                        </a:rPr>
                        <a:t>ASUS</a:t>
                      </a:r>
                    </a:p>
                  </a:txBody>
                  <a:tcPr marL="68580" marR="68580" marT="0" marB="0"/>
                </a:tc>
                <a:tc>
                  <a:txBody>
                    <a:bodyPr/>
                    <a:lstStyle/>
                    <a:p>
                      <a:pPr>
                        <a:lnSpc>
                          <a:spcPct val="115000"/>
                        </a:lnSpc>
                        <a:spcAft>
                          <a:spcPts val="0"/>
                        </a:spcAft>
                      </a:pPr>
                      <a:r>
                        <a:rPr lang="tr-TR" sz="1100">
                          <a:latin typeface="Calibri"/>
                          <a:ea typeface="Calibri"/>
                          <a:cs typeface="Times New Roman"/>
                        </a:rPr>
                        <a:t>HİZMETLİ</a:t>
                      </a:r>
                    </a:p>
                  </a:txBody>
                  <a:tcPr marL="68580" marR="68580" marT="0" marB="0"/>
                </a:tc>
                <a:extLst>
                  <a:ext uri="{0D108BD9-81ED-4DB2-BD59-A6C34878D82A}">
                    <a16:rowId xmlns:a16="http://schemas.microsoft.com/office/drawing/2014/main" val="10007"/>
                  </a:ext>
                </a:extLst>
              </a:tr>
              <a:tr h="264869">
                <a:tc>
                  <a:txBody>
                    <a:bodyPr/>
                    <a:lstStyle/>
                    <a:p>
                      <a:pPr>
                        <a:lnSpc>
                          <a:spcPct val="115000"/>
                        </a:lnSpc>
                        <a:spcAft>
                          <a:spcPts val="0"/>
                        </a:spcAft>
                      </a:pPr>
                      <a:r>
                        <a:rPr lang="tr-TR" sz="1100" b="1">
                          <a:latin typeface="Calibri"/>
                          <a:ea typeface="Calibri"/>
                          <a:cs typeface="Times New Roman"/>
                        </a:rPr>
                        <a:t>20</a:t>
                      </a:r>
                      <a:endParaRPr lang="tr-TR" sz="1100">
                        <a:latin typeface="Calibri"/>
                        <a:ea typeface="Calibri"/>
                        <a:cs typeface="Times New Roman"/>
                      </a:endParaRPr>
                    </a:p>
                  </a:txBody>
                  <a:tcPr marL="68580" marR="68580" marT="0" marB="0"/>
                </a:tc>
                <a:tc>
                  <a:txBody>
                    <a:bodyPr/>
                    <a:lstStyle/>
                    <a:p>
                      <a:pPr>
                        <a:lnSpc>
                          <a:spcPct val="115000"/>
                        </a:lnSpc>
                        <a:spcAft>
                          <a:spcPts val="0"/>
                        </a:spcAft>
                      </a:pPr>
                      <a:r>
                        <a:rPr lang="tr-TR" sz="1100">
                          <a:latin typeface="Calibri"/>
                          <a:ea typeface="Calibri"/>
                          <a:cs typeface="Times New Roman"/>
                        </a:rPr>
                        <a:t>MEHMET EMİN</a:t>
                      </a:r>
                    </a:p>
                  </a:txBody>
                  <a:tcPr marL="68580" marR="68580" marT="0" marB="0"/>
                </a:tc>
                <a:tc>
                  <a:txBody>
                    <a:bodyPr/>
                    <a:lstStyle/>
                    <a:p>
                      <a:pPr>
                        <a:lnSpc>
                          <a:spcPct val="115000"/>
                        </a:lnSpc>
                        <a:spcAft>
                          <a:spcPts val="0"/>
                        </a:spcAft>
                      </a:pPr>
                      <a:r>
                        <a:rPr lang="tr-TR" sz="1100">
                          <a:latin typeface="Calibri"/>
                          <a:ea typeface="Calibri"/>
                          <a:cs typeface="Times New Roman"/>
                        </a:rPr>
                        <a:t>DEMİR</a:t>
                      </a:r>
                    </a:p>
                  </a:txBody>
                  <a:tcPr marL="68580" marR="68580" marT="0" marB="0"/>
                </a:tc>
                <a:tc>
                  <a:txBody>
                    <a:bodyPr/>
                    <a:lstStyle/>
                    <a:p>
                      <a:pPr>
                        <a:lnSpc>
                          <a:spcPct val="115000"/>
                        </a:lnSpc>
                        <a:spcAft>
                          <a:spcPts val="0"/>
                        </a:spcAft>
                      </a:pPr>
                      <a:r>
                        <a:rPr lang="tr-TR" sz="1100">
                          <a:latin typeface="Calibri"/>
                          <a:ea typeface="Calibri"/>
                          <a:cs typeface="Times New Roman"/>
                        </a:rPr>
                        <a:t>BİLGİSAYAR İŞLETMENİ</a:t>
                      </a:r>
                    </a:p>
                  </a:txBody>
                  <a:tcPr marL="68580" marR="68580" marT="0" marB="0"/>
                </a:tc>
                <a:extLst>
                  <a:ext uri="{0D108BD9-81ED-4DB2-BD59-A6C34878D82A}">
                    <a16:rowId xmlns:a16="http://schemas.microsoft.com/office/drawing/2014/main" val="10008"/>
                  </a:ext>
                </a:extLst>
              </a:tr>
              <a:tr h="264869">
                <a:tc>
                  <a:txBody>
                    <a:bodyPr/>
                    <a:lstStyle/>
                    <a:p>
                      <a:pPr>
                        <a:lnSpc>
                          <a:spcPct val="115000"/>
                        </a:lnSpc>
                        <a:spcAft>
                          <a:spcPts val="0"/>
                        </a:spcAft>
                      </a:pPr>
                      <a:r>
                        <a:rPr lang="tr-TR" sz="1100" b="1" dirty="0">
                          <a:latin typeface="Calibri"/>
                          <a:ea typeface="Calibri"/>
                          <a:cs typeface="Times New Roman"/>
                        </a:rPr>
                        <a:t>21</a:t>
                      </a:r>
                      <a:endParaRPr lang="tr-TR" sz="1100" dirty="0">
                        <a:latin typeface="Calibri"/>
                        <a:ea typeface="Calibri"/>
                        <a:cs typeface="Times New Roman"/>
                      </a:endParaRPr>
                    </a:p>
                  </a:txBody>
                  <a:tcPr marL="68580" marR="68580" marT="0" marB="0"/>
                </a:tc>
                <a:tc>
                  <a:txBody>
                    <a:bodyPr/>
                    <a:lstStyle/>
                    <a:p>
                      <a:pPr>
                        <a:lnSpc>
                          <a:spcPct val="115000"/>
                        </a:lnSpc>
                        <a:spcAft>
                          <a:spcPts val="0"/>
                        </a:spcAft>
                      </a:pPr>
                      <a:r>
                        <a:rPr lang="tr-TR" sz="1100" dirty="0">
                          <a:latin typeface="Calibri"/>
                          <a:ea typeface="Calibri"/>
                          <a:cs typeface="Times New Roman"/>
                        </a:rPr>
                        <a:t>LÜTFÜ</a:t>
                      </a:r>
                    </a:p>
                  </a:txBody>
                  <a:tcPr marL="68580" marR="68580" marT="0" marB="0"/>
                </a:tc>
                <a:tc>
                  <a:txBody>
                    <a:bodyPr/>
                    <a:lstStyle/>
                    <a:p>
                      <a:pPr>
                        <a:lnSpc>
                          <a:spcPct val="115000"/>
                        </a:lnSpc>
                        <a:spcAft>
                          <a:spcPts val="0"/>
                        </a:spcAft>
                      </a:pPr>
                      <a:r>
                        <a:rPr lang="tr-TR" sz="1100">
                          <a:latin typeface="Calibri"/>
                          <a:ea typeface="Calibri"/>
                          <a:cs typeface="Times New Roman"/>
                        </a:rPr>
                        <a:t>CEZLAN</a:t>
                      </a:r>
                    </a:p>
                  </a:txBody>
                  <a:tcPr marL="68580" marR="68580" marT="0" marB="0"/>
                </a:tc>
                <a:tc>
                  <a:txBody>
                    <a:bodyPr/>
                    <a:lstStyle/>
                    <a:p>
                      <a:pPr>
                        <a:lnSpc>
                          <a:spcPct val="115000"/>
                        </a:lnSpc>
                        <a:spcAft>
                          <a:spcPts val="0"/>
                        </a:spcAft>
                      </a:pPr>
                      <a:r>
                        <a:rPr lang="tr-TR" sz="1100" dirty="0">
                          <a:latin typeface="Calibri"/>
                          <a:ea typeface="Calibri"/>
                          <a:cs typeface="Times New Roman"/>
                        </a:rPr>
                        <a:t>DİŞ HEKİMİ</a:t>
                      </a:r>
                    </a:p>
                  </a:txBody>
                  <a:tcPr marL="68580" marR="68580" marT="0" marB="0"/>
                </a:tc>
                <a:extLst>
                  <a:ext uri="{0D108BD9-81ED-4DB2-BD59-A6C34878D82A}">
                    <a16:rowId xmlns:a16="http://schemas.microsoft.com/office/drawing/2014/main" val="10009"/>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33054"/>
          </a:xfrm>
        </p:spPr>
        <p:txBody>
          <a:bodyPr>
            <a:normAutofit/>
          </a:bodyPr>
          <a:lstStyle/>
          <a:p>
            <a:r>
              <a:rPr lang="tr-TR" sz="2400" dirty="0" smtClean="0"/>
              <a:t>          Sürekli İşçi</a:t>
            </a:r>
            <a:endParaRPr lang="tr-TR" sz="2400" dirty="0"/>
          </a:p>
        </p:txBody>
      </p:sp>
      <p:graphicFrame>
        <p:nvGraphicFramePr>
          <p:cNvPr id="4" name="3 İçerik Yer Tutucusu"/>
          <p:cNvGraphicFramePr>
            <a:graphicFrameLocks noGrp="1"/>
          </p:cNvGraphicFramePr>
          <p:nvPr>
            <p:ph idx="1"/>
          </p:nvPr>
        </p:nvGraphicFramePr>
        <p:xfrm>
          <a:off x="743607" y="1165882"/>
          <a:ext cx="9640616" cy="4919347"/>
        </p:xfrm>
        <a:graphic>
          <a:graphicData uri="http://schemas.openxmlformats.org/drawingml/2006/table">
            <a:tbl>
              <a:tblPr firstRow="1" bandRow="1">
                <a:tableStyleId>{5C22544A-7EE6-4342-B048-85BDC9FD1C3A}</a:tableStyleId>
              </a:tblPr>
              <a:tblGrid>
                <a:gridCol w="1263869">
                  <a:extLst>
                    <a:ext uri="{9D8B030D-6E8A-4147-A177-3AD203B41FA5}">
                      <a16:colId xmlns:a16="http://schemas.microsoft.com/office/drawing/2014/main" val="20000"/>
                    </a:ext>
                  </a:extLst>
                </a:gridCol>
                <a:gridCol w="3556439">
                  <a:extLst>
                    <a:ext uri="{9D8B030D-6E8A-4147-A177-3AD203B41FA5}">
                      <a16:colId xmlns:a16="http://schemas.microsoft.com/office/drawing/2014/main" val="20001"/>
                    </a:ext>
                  </a:extLst>
                </a:gridCol>
                <a:gridCol w="2410154">
                  <a:extLst>
                    <a:ext uri="{9D8B030D-6E8A-4147-A177-3AD203B41FA5}">
                      <a16:colId xmlns:a16="http://schemas.microsoft.com/office/drawing/2014/main" val="20002"/>
                    </a:ext>
                  </a:extLst>
                </a:gridCol>
                <a:gridCol w="2410154">
                  <a:extLst>
                    <a:ext uri="{9D8B030D-6E8A-4147-A177-3AD203B41FA5}">
                      <a16:colId xmlns:a16="http://schemas.microsoft.com/office/drawing/2014/main" val="20003"/>
                    </a:ext>
                  </a:extLst>
                </a:gridCol>
              </a:tblGrid>
              <a:tr h="258913">
                <a:tc>
                  <a:txBody>
                    <a:bodyPr/>
                    <a:lstStyle/>
                    <a:p>
                      <a:pPr marL="9525" algn="ctr">
                        <a:lnSpc>
                          <a:spcPts val="870"/>
                        </a:lnSpc>
                        <a:spcBef>
                          <a:spcPts val="145"/>
                        </a:spcBef>
                        <a:spcAft>
                          <a:spcPts val="0"/>
                        </a:spcAft>
                      </a:pPr>
                      <a:r>
                        <a:rPr lang="ru-RU" sz="800" dirty="0">
                          <a:solidFill>
                            <a:srgbClr val="000000"/>
                          </a:solidFill>
                          <a:latin typeface="Arial"/>
                          <a:ea typeface="Arial"/>
                          <a:cs typeface="Times New Roman"/>
                        </a:rPr>
                        <a:t>Sıra No</a:t>
                      </a:r>
                      <a:endParaRPr lang="tr-TR" sz="1100" dirty="0">
                        <a:latin typeface="Calibri"/>
                        <a:ea typeface="Times New Roman"/>
                        <a:cs typeface="Times New Roman"/>
                      </a:endParaRPr>
                    </a:p>
                  </a:txBody>
                  <a:tcPr marL="19050" marR="19050" marT="0" marB="0" anchor="ctr"/>
                </a:tc>
                <a:tc>
                  <a:txBody>
                    <a:bodyPr/>
                    <a:lstStyle/>
                    <a:p>
                      <a:pPr marL="9525" algn="ctr">
                        <a:lnSpc>
                          <a:spcPts val="870"/>
                        </a:lnSpc>
                        <a:spcBef>
                          <a:spcPts val="145"/>
                        </a:spcBef>
                        <a:spcAft>
                          <a:spcPts val="0"/>
                        </a:spcAft>
                      </a:pPr>
                      <a:r>
                        <a:rPr lang="ru-RU" sz="800" dirty="0">
                          <a:solidFill>
                            <a:srgbClr val="000000"/>
                          </a:solidFill>
                          <a:latin typeface="Arial"/>
                          <a:ea typeface="Arial"/>
                          <a:cs typeface="Times New Roman"/>
                        </a:rPr>
                        <a:t>Adı Soyadı</a:t>
                      </a:r>
                      <a:endParaRPr lang="tr-TR" sz="1100" dirty="0">
                        <a:latin typeface="Calibri"/>
                        <a:ea typeface="Times New Roman"/>
                        <a:cs typeface="Times New Roman"/>
                      </a:endParaRPr>
                    </a:p>
                  </a:txBody>
                  <a:tcPr marL="19050" marR="19050" marT="0" marB="0" anchor="ctr"/>
                </a:tc>
                <a:tc>
                  <a:txBody>
                    <a:bodyPr/>
                    <a:lstStyle/>
                    <a:p>
                      <a:pPr marL="9525" algn="ctr">
                        <a:lnSpc>
                          <a:spcPts val="870"/>
                        </a:lnSpc>
                        <a:spcBef>
                          <a:spcPts val="145"/>
                        </a:spcBef>
                        <a:spcAft>
                          <a:spcPts val="0"/>
                        </a:spcAft>
                      </a:pPr>
                      <a:r>
                        <a:rPr lang="ru-RU" sz="800">
                          <a:solidFill>
                            <a:srgbClr val="000000"/>
                          </a:solidFill>
                          <a:latin typeface="Arial"/>
                          <a:ea typeface="Arial"/>
                          <a:cs typeface="Times New Roman"/>
                        </a:rPr>
                        <a:t>Ünvanı</a:t>
                      </a:r>
                      <a:endParaRPr lang="tr-TR" sz="1100">
                        <a:latin typeface="Calibri"/>
                        <a:ea typeface="Times New Roman"/>
                        <a:cs typeface="Times New Roman"/>
                      </a:endParaRPr>
                    </a:p>
                  </a:txBody>
                  <a:tcPr marL="19050" marR="19050" marT="0" marB="0" anchor="ctr"/>
                </a:tc>
                <a:tc>
                  <a:txBody>
                    <a:bodyPr/>
                    <a:lstStyle/>
                    <a:p>
                      <a:pPr marL="9525" algn="ctr">
                        <a:lnSpc>
                          <a:spcPts val="870"/>
                        </a:lnSpc>
                        <a:spcBef>
                          <a:spcPts val="145"/>
                        </a:spcBef>
                        <a:spcAft>
                          <a:spcPts val="0"/>
                        </a:spcAft>
                      </a:pPr>
                      <a:r>
                        <a:rPr lang="ru-RU" sz="800">
                          <a:solidFill>
                            <a:srgbClr val="000000"/>
                          </a:solidFill>
                          <a:latin typeface="Arial"/>
                          <a:ea typeface="Arial"/>
                          <a:cs typeface="Times New Roman"/>
                        </a:rPr>
                        <a:t>Statü</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0"/>
                  </a:ext>
                </a:extLst>
              </a:tr>
              <a:tr h="25891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1</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AHMET  YILMAZ</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KALORİFERCİ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1"/>
                  </a:ext>
                </a:extLst>
              </a:tr>
              <a:tr h="25891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2</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ALİ TUNCAY</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2"/>
                  </a:ext>
                </a:extLst>
              </a:tr>
              <a:tr h="25891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3</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AYDIN  BULGAZ</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3"/>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4</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AYHAN GÖKMEN</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BULAŞIKÇI</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4"/>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5</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AYŞE GÜNDÜZ</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BULAŞIKÇI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5"/>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6</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ENVER ASLAN</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AŞÇI</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6"/>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7</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ENVER SEDAT  AKTAŞ</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AŞÇI</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Sürekli İşçi</a:t>
                      </a:r>
                      <a:endParaRPr lang="tr-TR" sz="1100" dirty="0">
                        <a:latin typeface="Calibri"/>
                        <a:ea typeface="Times New Roman"/>
                        <a:cs typeface="Times New Roman"/>
                      </a:endParaRPr>
                    </a:p>
                  </a:txBody>
                  <a:tcPr marL="19050" marR="19050" marT="0" marB="0" anchor="ctr"/>
                </a:tc>
                <a:extLst>
                  <a:ext uri="{0D108BD9-81ED-4DB2-BD59-A6C34878D82A}">
                    <a16:rowId xmlns:a16="http://schemas.microsoft.com/office/drawing/2014/main" val="10007"/>
                  </a:ext>
                </a:extLst>
              </a:tr>
              <a:tr h="25891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8</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HASAN HARMAN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RESEPSİYON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8"/>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9</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HİKMET ÇINAR</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9"/>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10</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HÜLYA AKKURT</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BULAŞIKÇI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0"/>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11</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HÜSEYİN ÇELİK</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1"/>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12</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KASIM KADRİ ERDOĞAN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2"/>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13</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LOKMAN  ERBEK</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3"/>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14</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MEHMET ASLAN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BAŞ 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4"/>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15</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MEHMET FATİH DEMİR</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5"/>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16</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MEHMET KİLİS</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6"/>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17</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MEKİ GÜL</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7"/>
                  </a:ext>
                </a:extLst>
              </a:tr>
              <a:tr h="25891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18</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MUHAMMED HASAN  KIZILKAN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RESEPSİYON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Sürekli İşçi</a:t>
                      </a:r>
                      <a:endParaRPr lang="tr-TR" sz="1100" dirty="0">
                        <a:latin typeface="Calibri"/>
                        <a:ea typeface="Times New Roman"/>
                        <a:cs typeface="Times New Roman"/>
                      </a:endParaRPr>
                    </a:p>
                  </a:txBody>
                  <a:tcPr marL="19050" marR="19050" marT="0" marB="0" anchor="ctr"/>
                </a:tc>
                <a:extLst>
                  <a:ext uri="{0D108BD9-81ED-4DB2-BD59-A6C34878D82A}">
                    <a16:rowId xmlns:a16="http://schemas.microsoft.com/office/drawing/2014/main" val="10018"/>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780503"/>
          </a:xfrm>
        </p:spPr>
        <p:txBody>
          <a:bodyPr>
            <a:normAutofit/>
          </a:bodyPr>
          <a:lstStyle/>
          <a:p>
            <a:r>
              <a:rPr lang="tr-TR" sz="2400" dirty="0" smtClean="0"/>
              <a:t>          Sürekli İşçi</a:t>
            </a:r>
            <a:endParaRPr lang="tr-TR" sz="2400" dirty="0"/>
          </a:p>
        </p:txBody>
      </p:sp>
      <p:graphicFrame>
        <p:nvGraphicFramePr>
          <p:cNvPr id="4" name="3 İçerik Yer Tutucusu"/>
          <p:cNvGraphicFramePr>
            <a:graphicFrameLocks noGrp="1"/>
          </p:cNvGraphicFramePr>
          <p:nvPr>
            <p:ph idx="1"/>
          </p:nvPr>
        </p:nvGraphicFramePr>
        <p:xfrm>
          <a:off x="649014" y="1355178"/>
          <a:ext cx="10018987" cy="4459413"/>
        </p:xfrm>
        <a:graphic>
          <a:graphicData uri="http://schemas.openxmlformats.org/drawingml/2006/table">
            <a:tbl>
              <a:tblPr firstRow="1" bandRow="1">
                <a:tableStyleId>{5C22544A-7EE6-4342-B048-85BDC9FD1C3A}</a:tableStyleId>
              </a:tblPr>
              <a:tblGrid>
                <a:gridCol w="1294307">
                  <a:extLst>
                    <a:ext uri="{9D8B030D-6E8A-4147-A177-3AD203B41FA5}">
                      <a16:colId xmlns:a16="http://schemas.microsoft.com/office/drawing/2014/main" val="20000"/>
                    </a:ext>
                  </a:extLst>
                </a:gridCol>
                <a:gridCol w="3715186">
                  <a:extLst>
                    <a:ext uri="{9D8B030D-6E8A-4147-A177-3AD203B41FA5}">
                      <a16:colId xmlns:a16="http://schemas.microsoft.com/office/drawing/2014/main" val="20001"/>
                    </a:ext>
                  </a:extLst>
                </a:gridCol>
                <a:gridCol w="2504747">
                  <a:extLst>
                    <a:ext uri="{9D8B030D-6E8A-4147-A177-3AD203B41FA5}">
                      <a16:colId xmlns:a16="http://schemas.microsoft.com/office/drawing/2014/main" val="20002"/>
                    </a:ext>
                  </a:extLst>
                </a:gridCol>
                <a:gridCol w="2504747">
                  <a:extLst>
                    <a:ext uri="{9D8B030D-6E8A-4147-A177-3AD203B41FA5}">
                      <a16:colId xmlns:a16="http://schemas.microsoft.com/office/drawing/2014/main" val="20003"/>
                    </a:ext>
                  </a:extLst>
                </a:gridCol>
              </a:tblGrid>
              <a:tr h="21235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19</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MUHDİ ALP</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0"/>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20</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MÜJGAN  TAŞKIN</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1"/>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21</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NEVZAT BARIK</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2"/>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22</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NURETTİN  YILDIRIM</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3"/>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23</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ÖMER BULGAZ</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RESEPSİYON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4"/>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24</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ÖMER OĞUZ</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5"/>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25</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RAMAZAN KAYIKÇI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6"/>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26</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REŞİT AKÇELİK</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7"/>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27</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RIDVAN KAPLAN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8"/>
                  </a:ext>
                </a:extLst>
              </a:tr>
              <a:tr h="21235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28</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SADIK ÖZER</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09"/>
                  </a:ext>
                </a:extLst>
              </a:tr>
              <a:tr h="21235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29</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SELAMİ ÖZKILIÇ</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0"/>
                  </a:ext>
                </a:extLst>
              </a:tr>
              <a:tr h="21235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30</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SEZAİ DEMİR</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1"/>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31</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SÜLEYMAN TREN</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BULAŞIKÇI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2"/>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32</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ŞABAN  BEŞTAŞ</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TEMİZLİK GÖREVLİSİ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3"/>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33</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ŞEKİP  YILDIZ</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TEMİZLİK GÖREVLİSİ</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Sürekli İşçi</a:t>
                      </a:r>
                      <a:endParaRPr lang="tr-TR" sz="1100" dirty="0">
                        <a:latin typeface="Calibri"/>
                        <a:ea typeface="Times New Roman"/>
                        <a:cs typeface="Times New Roman"/>
                      </a:endParaRPr>
                    </a:p>
                  </a:txBody>
                  <a:tcPr marL="19050" marR="19050" marT="0" marB="0" anchor="ctr"/>
                </a:tc>
                <a:extLst>
                  <a:ext uri="{0D108BD9-81ED-4DB2-BD59-A6C34878D82A}">
                    <a16:rowId xmlns:a16="http://schemas.microsoft.com/office/drawing/2014/main" val="10014"/>
                  </a:ext>
                </a:extLst>
              </a:tr>
              <a:tr h="212353">
                <a:tc>
                  <a:txBody>
                    <a:bodyPr/>
                    <a:lstStyle/>
                    <a:p>
                      <a:pPr marL="9525" algn="r">
                        <a:lnSpc>
                          <a:spcPts val="870"/>
                        </a:lnSpc>
                        <a:spcBef>
                          <a:spcPts val="145"/>
                        </a:spcBef>
                        <a:spcAft>
                          <a:spcPts val="0"/>
                        </a:spcAft>
                      </a:pPr>
                      <a:r>
                        <a:rPr lang="ru-RU" sz="800" dirty="0">
                          <a:solidFill>
                            <a:srgbClr val="000000"/>
                          </a:solidFill>
                          <a:latin typeface="Arial"/>
                          <a:ea typeface="Arial"/>
                          <a:cs typeface="Times New Roman"/>
                        </a:rPr>
                        <a:t>34</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ŞEYMA EPÇAÇAN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BULAŞIKÇI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5"/>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35</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YAŞAR URUĞ</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6"/>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36</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YILMAZ BATĞI</a:t>
                      </a:r>
                      <a:endParaRPr lang="tr-TR" sz="1100" dirty="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7"/>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37</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YUSUF POLAT</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8"/>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38</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YUSUF SAK</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AŞÇI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Sürekli İşçi</a:t>
                      </a:r>
                      <a:endParaRPr lang="tr-TR" sz="1100">
                        <a:latin typeface="Calibri"/>
                        <a:ea typeface="Times New Roman"/>
                        <a:cs typeface="Times New Roman"/>
                      </a:endParaRPr>
                    </a:p>
                  </a:txBody>
                  <a:tcPr marL="19050" marR="19050" marT="0" marB="0" anchor="ctr"/>
                </a:tc>
                <a:extLst>
                  <a:ext uri="{0D108BD9-81ED-4DB2-BD59-A6C34878D82A}">
                    <a16:rowId xmlns:a16="http://schemas.microsoft.com/office/drawing/2014/main" val="10019"/>
                  </a:ext>
                </a:extLst>
              </a:tr>
              <a:tr h="212353">
                <a:tc>
                  <a:txBody>
                    <a:bodyPr/>
                    <a:lstStyle/>
                    <a:p>
                      <a:pPr marL="9525" algn="r">
                        <a:lnSpc>
                          <a:spcPts val="870"/>
                        </a:lnSpc>
                        <a:spcBef>
                          <a:spcPts val="145"/>
                        </a:spcBef>
                        <a:spcAft>
                          <a:spcPts val="0"/>
                        </a:spcAft>
                      </a:pPr>
                      <a:r>
                        <a:rPr lang="ru-RU" sz="800">
                          <a:solidFill>
                            <a:srgbClr val="000000"/>
                          </a:solidFill>
                          <a:latin typeface="Arial"/>
                          <a:ea typeface="Arial"/>
                          <a:cs typeface="Times New Roman"/>
                        </a:rPr>
                        <a:t>39</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ZEHRA PESEN</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a:solidFill>
                            <a:srgbClr val="000000"/>
                          </a:solidFill>
                          <a:latin typeface="Arial"/>
                          <a:ea typeface="Arial"/>
                          <a:cs typeface="Times New Roman"/>
                        </a:rPr>
                        <a:t>BULAŞIKÇI</a:t>
                      </a:r>
                      <a:endParaRPr lang="tr-TR" sz="1100">
                        <a:latin typeface="Calibri"/>
                        <a:ea typeface="Times New Roman"/>
                        <a:cs typeface="Times New Roman"/>
                      </a:endParaRPr>
                    </a:p>
                  </a:txBody>
                  <a:tcPr marL="19050" marR="19050" marT="0" marB="0" anchor="ctr"/>
                </a:tc>
                <a:tc>
                  <a:txBody>
                    <a:bodyPr/>
                    <a:lstStyle/>
                    <a:p>
                      <a:pPr marL="9525">
                        <a:lnSpc>
                          <a:spcPts val="870"/>
                        </a:lnSpc>
                        <a:spcBef>
                          <a:spcPts val="145"/>
                        </a:spcBef>
                        <a:spcAft>
                          <a:spcPts val="0"/>
                        </a:spcAft>
                      </a:pPr>
                      <a:r>
                        <a:rPr lang="ru-RU" sz="800" dirty="0">
                          <a:solidFill>
                            <a:srgbClr val="000000"/>
                          </a:solidFill>
                          <a:latin typeface="Arial"/>
                          <a:ea typeface="Arial"/>
                          <a:cs typeface="Times New Roman"/>
                        </a:rPr>
                        <a:t>Sürekli İşçi</a:t>
                      </a:r>
                      <a:endParaRPr lang="tr-TR" sz="1100" dirty="0">
                        <a:latin typeface="Calibri"/>
                        <a:ea typeface="Times New Roman"/>
                        <a:cs typeface="Times New Roman"/>
                      </a:endParaRPr>
                    </a:p>
                  </a:txBody>
                  <a:tcPr marL="19050" marR="19050" marT="0" marB="0" anchor="ctr"/>
                </a:tc>
                <a:extLst>
                  <a:ext uri="{0D108BD9-81ED-4DB2-BD59-A6C34878D82A}">
                    <a16:rowId xmlns:a16="http://schemas.microsoft.com/office/drawing/2014/main" val="10020"/>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612337"/>
          </a:xfrm>
        </p:spPr>
        <p:txBody>
          <a:bodyPr>
            <a:normAutofit fontScale="90000"/>
          </a:bodyPr>
          <a:lstStyle/>
          <a:p>
            <a:endParaRPr lang="tr-TR" dirty="0"/>
          </a:p>
        </p:txBody>
      </p:sp>
      <p:graphicFrame>
        <p:nvGraphicFramePr>
          <p:cNvPr id="6" name="5 İçerik Yer Tutucusu"/>
          <p:cNvGraphicFramePr>
            <a:graphicFrameLocks noGrp="1"/>
          </p:cNvGraphicFramePr>
          <p:nvPr>
            <p:ph idx="1"/>
          </p:nvPr>
        </p:nvGraphicFramePr>
        <p:xfrm>
          <a:off x="743607" y="1331639"/>
          <a:ext cx="10515600" cy="148336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752600">
                  <a:extLst>
                    <a:ext uri="{9D8B030D-6E8A-4147-A177-3AD203B41FA5}">
                      <a16:colId xmlns:a16="http://schemas.microsoft.com/office/drawing/2014/main" val="20002"/>
                    </a:ext>
                  </a:extLst>
                </a:gridCol>
                <a:gridCol w="17526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gridCol w="1752600">
                  <a:extLst>
                    <a:ext uri="{9D8B030D-6E8A-4147-A177-3AD203B41FA5}">
                      <a16:colId xmlns:a16="http://schemas.microsoft.com/office/drawing/2014/main" val="20005"/>
                    </a:ext>
                  </a:extLst>
                </a:gridCol>
              </a:tblGrid>
              <a:tr h="370840">
                <a:tc gridSpan="6">
                  <a:txBody>
                    <a:bodyPr/>
                    <a:lstStyle/>
                    <a:p>
                      <a:r>
                        <a:rPr lang="tr-TR" sz="1800" b="1" kern="1200" dirty="0" smtClean="0">
                          <a:solidFill>
                            <a:schemeClr val="lt1"/>
                          </a:solidFill>
                          <a:latin typeface="+mn-lt"/>
                          <a:ea typeface="+mn-ea"/>
                          <a:cs typeface="+mn-cs"/>
                        </a:rPr>
                        <a:t>Personelin Eğitim Durumu</a:t>
                      </a:r>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val="10000"/>
                  </a:ext>
                </a:extLst>
              </a:tr>
              <a:tr h="370840">
                <a:tc>
                  <a:txBody>
                    <a:bodyPr/>
                    <a:lstStyle/>
                    <a:p>
                      <a:pPr>
                        <a:spcAft>
                          <a:spcPts val="0"/>
                        </a:spcAft>
                      </a:pPr>
                      <a:endParaRPr lang="tr-TR" sz="1100" dirty="0">
                        <a:latin typeface="Calibri"/>
                        <a:ea typeface="Times New Roman"/>
                        <a:cs typeface="Times New Roman"/>
                      </a:endParaRPr>
                    </a:p>
                  </a:txBody>
                  <a:tcPr marL="68580" marR="68580" marT="0" marB="0"/>
                </a:tc>
                <a:tc>
                  <a:txBody>
                    <a:bodyPr/>
                    <a:lstStyle/>
                    <a:p>
                      <a:pPr algn="ctr">
                        <a:spcAft>
                          <a:spcPts val="0"/>
                        </a:spcAft>
                      </a:pPr>
                      <a:r>
                        <a:rPr lang="en-US" sz="1100" b="1" dirty="0" err="1">
                          <a:solidFill>
                            <a:schemeClr val="tx1"/>
                          </a:solidFill>
                          <a:latin typeface="Calibri"/>
                          <a:ea typeface="Times New Roman"/>
                          <a:cs typeface="Times New Roman"/>
                        </a:rPr>
                        <a:t>İlköğretim</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100" b="1" dirty="0" err="1">
                          <a:solidFill>
                            <a:schemeClr val="tx1"/>
                          </a:solidFill>
                          <a:latin typeface="Calibri"/>
                          <a:ea typeface="Times New Roman"/>
                          <a:cs typeface="Times New Roman"/>
                        </a:rPr>
                        <a:t>Lise</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100" b="1" dirty="0" err="1">
                          <a:solidFill>
                            <a:schemeClr val="tx1"/>
                          </a:solidFill>
                          <a:latin typeface="Calibri"/>
                          <a:ea typeface="Times New Roman"/>
                          <a:cs typeface="Times New Roman"/>
                        </a:rPr>
                        <a:t>Ön</a:t>
                      </a:r>
                      <a:r>
                        <a:rPr lang="en-US" sz="1100" b="1" dirty="0">
                          <a:solidFill>
                            <a:schemeClr val="tx1"/>
                          </a:solidFill>
                          <a:latin typeface="Calibri"/>
                          <a:ea typeface="Times New Roman"/>
                          <a:cs typeface="Times New Roman"/>
                        </a:rPr>
                        <a:t> </a:t>
                      </a:r>
                      <a:r>
                        <a:rPr lang="en-US" sz="1100" b="1" dirty="0" err="1">
                          <a:solidFill>
                            <a:schemeClr val="tx1"/>
                          </a:solidFill>
                          <a:latin typeface="Calibri"/>
                          <a:ea typeface="Times New Roman"/>
                          <a:cs typeface="Times New Roman"/>
                        </a:rPr>
                        <a:t>Lisans</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100" b="1" dirty="0" err="1">
                          <a:solidFill>
                            <a:schemeClr val="tx1"/>
                          </a:solidFill>
                          <a:latin typeface="Calibri"/>
                          <a:ea typeface="Times New Roman"/>
                          <a:cs typeface="Times New Roman"/>
                        </a:rPr>
                        <a:t>Lisans</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100" b="1" dirty="0">
                          <a:solidFill>
                            <a:schemeClr val="tx1"/>
                          </a:solidFill>
                          <a:latin typeface="Calibri"/>
                          <a:ea typeface="Times New Roman"/>
                          <a:cs typeface="Times New Roman"/>
                        </a:rPr>
                        <a:t>Y.L. </a:t>
                      </a:r>
                      <a:r>
                        <a:rPr lang="en-US" sz="1100" b="1" dirty="0" err="1">
                          <a:solidFill>
                            <a:schemeClr val="tx1"/>
                          </a:solidFill>
                          <a:latin typeface="Calibri"/>
                          <a:ea typeface="Times New Roman"/>
                          <a:cs typeface="Times New Roman"/>
                        </a:rPr>
                        <a:t>ve</a:t>
                      </a:r>
                      <a:r>
                        <a:rPr lang="en-US" sz="1100" b="1" dirty="0">
                          <a:solidFill>
                            <a:schemeClr val="tx1"/>
                          </a:solidFill>
                          <a:latin typeface="Calibri"/>
                          <a:ea typeface="Times New Roman"/>
                          <a:cs typeface="Times New Roman"/>
                        </a:rPr>
                        <a:t> </a:t>
                      </a:r>
                      <a:r>
                        <a:rPr lang="en-US" sz="1100" b="1" dirty="0" err="1">
                          <a:solidFill>
                            <a:schemeClr val="tx1"/>
                          </a:solidFill>
                          <a:latin typeface="Calibri"/>
                          <a:ea typeface="Times New Roman"/>
                          <a:cs typeface="Times New Roman"/>
                        </a:rPr>
                        <a:t>Doktora</a:t>
                      </a:r>
                      <a:endParaRPr lang="tr-TR" sz="1100" dirty="0">
                        <a:solidFill>
                          <a:schemeClr val="tx1"/>
                        </a:solidFill>
                        <a:latin typeface="Calibri"/>
                        <a:ea typeface="Times New Roman"/>
                        <a:cs typeface="Times New Roman"/>
                      </a:endParaRPr>
                    </a:p>
                  </a:txBody>
                  <a:tcPr marL="68580" marR="68580" marT="0" marB="0" anchor="ctr"/>
                </a:tc>
                <a:extLst>
                  <a:ext uri="{0D108BD9-81ED-4DB2-BD59-A6C34878D82A}">
                    <a16:rowId xmlns:a16="http://schemas.microsoft.com/office/drawing/2014/main" val="10001"/>
                  </a:ext>
                </a:extLst>
              </a:tr>
              <a:tr h="370840">
                <a:tc>
                  <a:txBody>
                    <a:bodyPr/>
                    <a:lstStyle/>
                    <a:p>
                      <a:pPr>
                        <a:spcAft>
                          <a:spcPts val="0"/>
                        </a:spcAft>
                      </a:pPr>
                      <a:r>
                        <a:rPr lang="en-US" sz="1100" b="1">
                          <a:latin typeface="Calibri"/>
                          <a:ea typeface="Times New Roman"/>
                          <a:cs typeface="Times New Roman"/>
                        </a:rPr>
                        <a:t>Kişi Sayısı</a:t>
                      </a:r>
                      <a:endParaRPr lang="tr-TR" sz="1100">
                        <a:latin typeface="Calibri"/>
                        <a:ea typeface="Times New Roman"/>
                        <a:cs typeface="Times New Roman"/>
                      </a:endParaRPr>
                    </a:p>
                  </a:txBody>
                  <a:tcPr marL="68580" marR="68580" marT="0" marB="0"/>
                </a:tc>
                <a:tc>
                  <a:txBody>
                    <a:bodyPr/>
                    <a:lstStyle/>
                    <a:p>
                      <a:pPr algn="ctr">
                        <a:spcAft>
                          <a:spcPts val="0"/>
                        </a:spcAft>
                      </a:pPr>
                      <a:r>
                        <a:rPr lang="en-US" sz="1100">
                          <a:latin typeface="Calibri"/>
                          <a:ea typeface="Times New Roman"/>
                          <a:cs typeface="Times New Roman"/>
                        </a:rPr>
                        <a:t>2</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2</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1</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13</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b="1">
                          <a:latin typeface="Calibri"/>
                          <a:ea typeface="Times New Roman"/>
                          <a:cs typeface="Times New Roman"/>
                        </a:rPr>
                        <a:t>3</a:t>
                      </a:r>
                      <a:endParaRPr lang="tr-TR" sz="1100">
                        <a:latin typeface="Calibri"/>
                        <a:ea typeface="Times New Roman"/>
                        <a:cs typeface="Times New Roman"/>
                      </a:endParaRPr>
                    </a:p>
                  </a:txBody>
                  <a:tcPr marL="68580" marR="68580" marT="0" marB="0" anchor="ctr"/>
                </a:tc>
                <a:extLst>
                  <a:ext uri="{0D108BD9-81ED-4DB2-BD59-A6C34878D82A}">
                    <a16:rowId xmlns:a16="http://schemas.microsoft.com/office/drawing/2014/main" val="10002"/>
                  </a:ext>
                </a:extLst>
              </a:tr>
              <a:tr h="370840">
                <a:tc>
                  <a:txBody>
                    <a:bodyPr/>
                    <a:lstStyle/>
                    <a:p>
                      <a:pPr>
                        <a:spcAft>
                          <a:spcPts val="0"/>
                        </a:spcAft>
                      </a:pPr>
                      <a:r>
                        <a:rPr lang="en-US" sz="1100" b="1">
                          <a:latin typeface="Calibri"/>
                          <a:ea typeface="Times New Roman"/>
                          <a:cs typeface="Times New Roman"/>
                        </a:rPr>
                        <a:t>Yüzde</a:t>
                      </a:r>
                      <a:endParaRPr lang="tr-TR" sz="1100">
                        <a:latin typeface="Calibri"/>
                        <a:ea typeface="Times New Roman"/>
                        <a:cs typeface="Times New Roman"/>
                      </a:endParaRPr>
                    </a:p>
                  </a:txBody>
                  <a:tcPr marL="68580" marR="68580" marT="0" marB="0"/>
                </a:tc>
                <a:tc>
                  <a:txBody>
                    <a:bodyPr/>
                    <a:lstStyle/>
                    <a:p>
                      <a:pPr algn="ctr">
                        <a:spcAft>
                          <a:spcPts val="0"/>
                        </a:spcAft>
                      </a:pPr>
                      <a:r>
                        <a:rPr lang="en-US" sz="1100" b="1">
                          <a:latin typeface="Calibri"/>
                          <a:ea typeface="Times New Roman"/>
                          <a:cs typeface="Times New Roman"/>
                        </a:rPr>
                        <a:t>9.5</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b="1" dirty="0">
                          <a:latin typeface="Calibri"/>
                          <a:ea typeface="Times New Roman"/>
                          <a:cs typeface="Times New Roman"/>
                        </a:rPr>
                        <a:t>9.5</a:t>
                      </a:r>
                      <a:endParaRPr lang="tr-TR" sz="1100" dirty="0">
                        <a:latin typeface="Calibri"/>
                        <a:ea typeface="Times New Roman"/>
                        <a:cs typeface="Times New Roman"/>
                      </a:endParaRPr>
                    </a:p>
                  </a:txBody>
                  <a:tcPr marL="68580" marR="68580" marT="0" marB="0" anchor="ctr"/>
                </a:tc>
                <a:tc>
                  <a:txBody>
                    <a:bodyPr/>
                    <a:lstStyle/>
                    <a:p>
                      <a:pPr algn="ctr">
                        <a:spcAft>
                          <a:spcPts val="0"/>
                        </a:spcAft>
                      </a:pPr>
                      <a:r>
                        <a:rPr lang="en-US" sz="1100" b="1">
                          <a:latin typeface="Calibri"/>
                          <a:ea typeface="Times New Roman"/>
                          <a:cs typeface="Times New Roman"/>
                        </a:rPr>
                        <a:t>4.7</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b="1">
                          <a:latin typeface="Calibri"/>
                          <a:ea typeface="Times New Roman"/>
                          <a:cs typeface="Times New Roman"/>
                        </a:rPr>
                        <a:t>61.9</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b="1" dirty="0">
                          <a:latin typeface="Calibri"/>
                          <a:ea typeface="Times New Roman"/>
                          <a:cs typeface="Times New Roman"/>
                        </a:rPr>
                        <a:t>14.2</a:t>
                      </a:r>
                      <a:endParaRPr lang="tr-TR" sz="1100" dirty="0">
                        <a:latin typeface="Calibri"/>
                        <a:ea typeface="Times New Roman"/>
                        <a:cs typeface="Times New Roman"/>
                      </a:endParaRPr>
                    </a:p>
                  </a:txBody>
                  <a:tcPr marL="68580" marR="68580" marT="0" marB="0" anchor="ctr"/>
                </a:tc>
                <a:extLst>
                  <a:ext uri="{0D108BD9-81ED-4DB2-BD59-A6C34878D82A}">
                    <a16:rowId xmlns:a16="http://schemas.microsoft.com/office/drawing/2014/main" val="10003"/>
                  </a:ext>
                </a:extLst>
              </a:tr>
            </a:tbl>
          </a:graphicData>
        </a:graphic>
      </p:graphicFrame>
      <p:graphicFrame>
        <p:nvGraphicFramePr>
          <p:cNvPr id="7" name="6 Tablo"/>
          <p:cNvGraphicFramePr>
            <a:graphicFrameLocks noGrp="1"/>
          </p:cNvGraphicFramePr>
          <p:nvPr/>
        </p:nvGraphicFramePr>
        <p:xfrm>
          <a:off x="714702" y="3137046"/>
          <a:ext cx="10573408" cy="1483360"/>
        </p:xfrm>
        <a:graphic>
          <a:graphicData uri="http://schemas.openxmlformats.org/drawingml/2006/table">
            <a:tbl>
              <a:tblPr firstRow="1" bandRow="1">
                <a:tableStyleId>{5C22544A-7EE6-4342-B048-85BDC9FD1C3A}</a:tableStyleId>
              </a:tblPr>
              <a:tblGrid>
                <a:gridCol w="1502874">
                  <a:extLst>
                    <a:ext uri="{9D8B030D-6E8A-4147-A177-3AD203B41FA5}">
                      <a16:colId xmlns:a16="http://schemas.microsoft.com/office/drawing/2014/main" val="20000"/>
                    </a:ext>
                  </a:extLst>
                </a:gridCol>
                <a:gridCol w="1226970">
                  <a:extLst>
                    <a:ext uri="{9D8B030D-6E8A-4147-A177-3AD203B41FA5}">
                      <a16:colId xmlns:a16="http://schemas.microsoft.com/office/drawing/2014/main" val="20001"/>
                    </a:ext>
                  </a:extLst>
                </a:gridCol>
                <a:gridCol w="1364922">
                  <a:extLst>
                    <a:ext uri="{9D8B030D-6E8A-4147-A177-3AD203B41FA5}">
                      <a16:colId xmlns:a16="http://schemas.microsoft.com/office/drawing/2014/main" val="20002"/>
                    </a:ext>
                  </a:extLst>
                </a:gridCol>
                <a:gridCol w="1364922">
                  <a:extLst>
                    <a:ext uri="{9D8B030D-6E8A-4147-A177-3AD203B41FA5}">
                      <a16:colId xmlns:a16="http://schemas.microsoft.com/office/drawing/2014/main" val="20003"/>
                    </a:ext>
                  </a:extLst>
                </a:gridCol>
                <a:gridCol w="1364922">
                  <a:extLst>
                    <a:ext uri="{9D8B030D-6E8A-4147-A177-3AD203B41FA5}">
                      <a16:colId xmlns:a16="http://schemas.microsoft.com/office/drawing/2014/main" val="20004"/>
                    </a:ext>
                  </a:extLst>
                </a:gridCol>
                <a:gridCol w="1364922">
                  <a:extLst>
                    <a:ext uri="{9D8B030D-6E8A-4147-A177-3AD203B41FA5}">
                      <a16:colId xmlns:a16="http://schemas.microsoft.com/office/drawing/2014/main" val="20005"/>
                    </a:ext>
                  </a:extLst>
                </a:gridCol>
                <a:gridCol w="2383876">
                  <a:extLst>
                    <a:ext uri="{9D8B030D-6E8A-4147-A177-3AD203B41FA5}">
                      <a16:colId xmlns:a16="http://schemas.microsoft.com/office/drawing/2014/main" val="20006"/>
                    </a:ext>
                  </a:extLst>
                </a:gridCol>
              </a:tblGrid>
              <a:tr h="370840">
                <a:tc gridSpan="7">
                  <a:txBody>
                    <a:bodyPr/>
                    <a:lstStyle/>
                    <a:p>
                      <a:r>
                        <a:rPr lang="tr-TR" sz="1800" b="1" kern="1200" dirty="0" smtClean="0">
                          <a:solidFill>
                            <a:schemeClr val="lt1"/>
                          </a:solidFill>
                          <a:latin typeface="+mn-lt"/>
                          <a:ea typeface="+mn-ea"/>
                          <a:cs typeface="+mn-cs"/>
                        </a:rPr>
                        <a:t>Personelin Hizmet Süresine Göre Dağılımı</a:t>
                      </a:r>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val="10000"/>
                  </a:ext>
                </a:extLst>
              </a:tr>
              <a:tr h="370840">
                <a:tc>
                  <a:txBody>
                    <a:bodyPr/>
                    <a:lstStyle/>
                    <a:p>
                      <a:pPr>
                        <a:spcAft>
                          <a:spcPts val="0"/>
                        </a:spcAft>
                      </a:pPr>
                      <a:endParaRPr lang="tr-TR" sz="1100" dirty="0">
                        <a:latin typeface="Calibri"/>
                        <a:ea typeface="Times New Roman"/>
                        <a:cs typeface="Times New Roman"/>
                      </a:endParaRPr>
                    </a:p>
                  </a:txBody>
                  <a:tcPr marL="68580" marR="68580" marT="0" marB="0"/>
                </a:tc>
                <a:tc>
                  <a:txBody>
                    <a:bodyPr/>
                    <a:lstStyle/>
                    <a:p>
                      <a:pPr algn="ctr">
                        <a:spcAft>
                          <a:spcPts val="0"/>
                        </a:spcAft>
                      </a:pPr>
                      <a:r>
                        <a:rPr lang="en-US" sz="1200" b="1" dirty="0">
                          <a:solidFill>
                            <a:schemeClr val="tx1"/>
                          </a:solidFill>
                          <a:latin typeface="Calibri"/>
                          <a:ea typeface="Times New Roman"/>
                          <a:cs typeface="Times New Roman"/>
                        </a:rPr>
                        <a:t>1-3 </a:t>
                      </a:r>
                      <a:r>
                        <a:rPr lang="en-US" sz="1200" b="1" dirty="0" err="1">
                          <a:solidFill>
                            <a:schemeClr val="tx1"/>
                          </a:solidFill>
                          <a:latin typeface="Calibri"/>
                          <a:ea typeface="Times New Roman"/>
                          <a:cs typeface="Times New Roman"/>
                        </a:rPr>
                        <a:t>yıl</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200" b="1" dirty="0">
                          <a:solidFill>
                            <a:schemeClr val="tx1"/>
                          </a:solidFill>
                          <a:latin typeface="Calibri"/>
                          <a:ea typeface="Times New Roman"/>
                          <a:cs typeface="Times New Roman"/>
                        </a:rPr>
                        <a:t>4-6 </a:t>
                      </a:r>
                      <a:r>
                        <a:rPr lang="en-US" sz="1200" b="1" dirty="0" err="1">
                          <a:solidFill>
                            <a:schemeClr val="tx1"/>
                          </a:solidFill>
                          <a:latin typeface="Calibri"/>
                          <a:ea typeface="Times New Roman"/>
                          <a:cs typeface="Times New Roman"/>
                        </a:rPr>
                        <a:t>yıl</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200" b="1" dirty="0">
                          <a:solidFill>
                            <a:schemeClr val="tx1"/>
                          </a:solidFill>
                          <a:latin typeface="Calibri"/>
                          <a:ea typeface="Times New Roman"/>
                          <a:cs typeface="Times New Roman"/>
                        </a:rPr>
                        <a:t>7-10 </a:t>
                      </a:r>
                      <a:r>
                        <a:rPr lang="en-US" sz="1200" b="1" dirty="0" err="1">
                          <a:solidFill>
                            <a:schemeClr val="tx1"/>
                          </a:solidFill>
                          <a:latin typeface="Calibri"/>
                          <a:ea typeface="Times New Roman"/>
                          <a:cs typeface="Times New Roman"/>
                        </a:rPr>
                        <a:t>yıl</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200" b="1" dirty="0">
                          <a:solidFill>
                            <a:schemeClr val="tx1"/>
                          </a:solidFill>
                          <a:latin typeface="Calibri"/>
                          <a:ea typeface="Times New Roman"/>
                          <a:cs typeface="Times New Roman"/>
                        </a:rPr>
                        <a:t>11-15 </a:t>
                      </a:r>
                      <a:r>
                        <a:rPr lang="en-US" sz="1200" b="1" dirty="0" err="1">
                          <a:solidFill>
                            <a:schemeClr val="tx1"/>
                          </a:solidFill>
                          <a:latin typeface="Calibri"/>
                          <a:ea typeface="Times New Roman"/>
                          <a:cs typeface="Times New Roman"/>
                        </a:rPr>
                        <a:t>yıl</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200" b="1" dirty="0">
                          <a:solidFill>
                            <a:schemeClr val="tx1"/>
                          </a:solidFill>
                          <a:latin typeface="Calibri"/>
                          <a:ea typeface="Times New Roman"/>
                          <a:cs typeface="Times New Roman"/>
                        </a:rPr>
                        <a:t>16-20 </a:t>
                      </a:r>
                      <a:r>
                        <a:rPr lang="en-US" sz="1200" b="1" dirty="0" err="1">
                          <a:solidFill>
                            <a:schemeClr val="tx1"/>
                          </a:solidFill>
                          <a:latin typeface="Calibri"/>
                          <a:ea typeface="Times New Roman"/>
                          <a:cs typeface="Times New Roman"/>
                        </a:rPr>
                        <a:t>yıl</a:t>
                      </a:r>
                      <a:endParaRPr lang="tr-TR" sz="1100" dirty="0">
                        <a:solidFill>
                          <a:schemeClr val="tx1"/>
                        </a:solidFill>
                        <a:latin typeface="Calibri"/>
                        <a:ea typeface="Times New Roman"/>
                        <a:cs typeface="Times New Roman"/>
                      </a:endParaRPr>
                    </a:p>
                  </a:txBody>
                  <a:tcPr marL="68580" marR="68580" marT="0" marB="0" anchor="ctr"/>
                </a:tc>
                <a:tc>
                  <a:txBody>
                    <a:bodyPr/>
                    <a:lstStyle/>
                    <a:p>
                      <a:pPr algn="ctr">
                        <a:spcAft>
                          <a:spcPts val="0"/>
                        </a:spcAft>
                      </a:pPr>
                      <a:r>
                        <a:rPr lang="en-US" sz="1200" b="1" dirty="0">
                          <a:solidFill>
                            <a:schemeClr val="tx1"/>
                          </a:solidFill>
                          <a:latin typeface="Calibri"/>
                          <a:ea typeface="Times New Roman"/>
                          <a:cs typeface="Times New Roman"/>
                        </a:rPr>
                        <a:t>21 </a:t>
                      </a:r>
                      <a:r>
                        <a:rPr lang="en-US" sz="1200" b="1" dirty="0" err="1">
                          <a:solidFill>
                            <a:schemeClr val="tx1"/>
                          </a:solidFill>
                          <a:latin typeface="Calibri"/>
                          <a:ea typeface="Times New Roman"/>
                          <a:cs typeface="Times New Roman"/>
                        </a:rPr>
                        <a:t>yıl</a:t>
                      </a:r>
                      <a:r>
                        <a:rPr lang="en-US" sz="1200" b="1" dirty="0">
                          <a:solidFill>
                            <a:schemeClr val="tx1"/>
                          </a:solidFill>
                          <a:latin typeface="Calibri"/>
                          <a:ea typeface="Times New Roman"/>
                          <a:cs typeface="Times New Roman"/>
                        </a:rPr>
                        <a:t> </a:t>
                      </a:r>
                      <a:r>
                        <a:rPr lang="en-US" sz="1200" b="1" dirty="0" err="1">
                          <a:solidFill>
                            <a:schemeClr val="tx1"/>
                          </a:solidFill>
                          <a:latin typeface="Calibri"/>
                          <a:ea typeface="Times New Roman"/>
                          <a:cs typeface="Times New Roman"/>
                        </a:rPr>
                        <a:t>üzeri</a:t>
                      </a:r>
                      <a:endParaRPr lang="tr-TR" sz="1100" dirty="0">
                        <a:solidFill>
                          <a:schemeClr val="tx1"/>
                        </a:solidFill>
                        <a:latin typeface="Calibri"/>
                        <a:ea typeface="Times New Roman"/>
                        <a:cs typeface="Times New Roman"/>
                      </a:endParaRPr>
                    </a:p>
                  </a:txBody>
                  <a:tcPr marL="68580" marR="68580" marT="0" marB="0" anchor="ctr"/>
                </a:tc>
                <a:extLst>
                  <a:ext uri="{0D108BD9-81ED-4DB2-BD59-A6C34878D82A}">
                    <a16:rowId xmlns:a16="http://schemas.microsoft.com/office/drawing/2014/main" val="10001"/>
                  </a:ext>
                </a:extLst>
              </a:tr>
              <a:tr h="370840">
                <a:tc>
                  <a:txBody>
                    <a:bodyPr/>
                    <a:lstStyle/>
                    <a:p>
                      <a:pPr>
                        <a:spcAft>
                          <a:spcPts val="0"/>
                        </a:spcAft>
                      </a:pPr>
                      <a:r>
                        <a:rPr lang="en-US" sz="1100" b="1">
                          <a:latin typeface="Calibri"/>
                          <a:ea typeface="Times New Roman"/>
                          <a:cs typeface="Times New Roman"/>
                        </a:rPr>
                        <a:t>Kişi Sayısı</a:t>
                      </a:r>
                      <a:endParaRPr lang="tr-TR" sz="1100">
                        <a:latin typeface="Calibri"/>
                        <a:ea typeface="Times New Roman"/>
                        <a:cs typeface="Times New Roman"/>
                      </a:endParaRPr>
                    </a:p>
                  </a:txBody>
                  <a:tcPr marL="68580" marR="68580" marT="0" marB="0"/>
                </a:tc>
                <a:tc>
                  <a:txBody>
                    <a:bodyPr/>
                    <a:lstStyle/>
                    <a:p>
                      <a:pPr algn="ctr">
                        <a:spcAft>
                          <a:spcPts val="0"/>
                        </a:spcAft>
                      </a:pPr>
                      <a:r>
                        <a:rPr lang="en-US" sz="1100">
                          <a:latin typeface="Calibri"/>
                          <a:ea typeface="Times New Roman"/>
                          <a:cs typeface="Times New Roman"/>
                        </a:rPr>
                        <a:t>1</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dirty="0">
                          <a:latin typeface="Calibri"/>
                          <a:ea typeface="Times New Roman"/>
                          <a:cs typeface="Times New Roman"/>
                        </a:rPr>
                        <a:t>4</a:t>
                      </a:r>
                      <a:endParaRPr lang="tr-TR" sz="1100" dirty="0">
                        <a:latin typeface="Calibri"/>
                        <a:ea typeface="Times New Roman"/>
                        <a:cs typeface="Times New Roman"/>
                      </a:endParaRPr>
                    </a:p>
                  </a:txBody>
                  <a:tcPr marL="68580" marR="68580" marT="0" marB="0" anchor="ctr"/>
                </a:tc>
                <a:tc>
                  <a:txBody>
                    <a:bodyPr/>
                    <a:lstStyle/>
                    <a:p>
                      <a:pPr algn="ctr">
                        <a:spcAft>
                          <a:spcPts val="0"/>
                        </a:spcAft>
                      </a:pPr>
                      <a:r>
                        <a:rPr lang="en-US" sz="1100" dirty="0">
                          <a:latin typeface="Calibri"/>
                          <a:ea typeface="Times New Roman"/>
                          <a:cs typeface="Times New Roman"/>
                        </a:rPr>
                        <a:t>7</a:t>
                      </a:r>
                      <a:endParaRPr lang="tr-TR" sz="1100" dirty="0">
                        <a:latin typeface="Calibri"/>
                        <a:ea typeface="Times New Roman"/>
                        <a:cs typeface="Times New Roman"/>
                      </a:endParaRPr>
                    </a:p>
                  </a:txBody>
                  <a:tcPr marL="68580" marR="68580" marT="0" marB="0" anchor="ctr"/>
                </a:tc>
                <a:tc>
                  <a:txBody>
                    <a:bodyPr/>
                    <a:lstStyle/>
                    <a:p>
                      <a:pPr algn="ctr">
                        <a:spcAft>
                          <a:spcPts val="0"/>
                        </a:spcAft>
                      </a:pPr>
                      <a:r>
                        <a:rPr lang="en-US" sz="1100" dirty="0">
                          <a:latin typeface="Calibri"/>
                          <a:ea typeface="Times New Roman"/>
                          <a:cs typeface="Times New Roman"/>
                        </a:rPr>
                        <a:t>1</a:t>
                      </a:r>
                      <a:endParaRPr lang="tr-TR" sz="1100" dirty="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3</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5</a:t>
                      </a:r>
                      <a:endParaRPr lang="tr-TR" sz="1100">
                        <a:latin typeface="Calibri"/>
                        <a:ea typeface="Times New Roman"/>
                        <a:cs typeface="Times New Roman"/>
                      </a:endParaRPr>
                    </a:p>
                  </a:txBody>
                  <a:tcPr marL="68580" marR="68580" marT="0" marB="0" anchor="ctr"/>
                </a:tc>
                <a:extLst>
                  <a:ext uri="{0D108BD9-81ED-4DB2-BD59-A6C34878D82A}">
                    <a16:rowId xmlns:a16="http://schemas.microsoft.com/office/drawing/2014/main" val="10002"/>
                  </a:ext>
                </a:extLst>
              </a:tr>
              <a:tr h="370840">
                <a:tc>
                  <a:txBody>
                    <a:bodyPr/>
                    <a:lstStyle/>
                    <a:p>
                      <a:pPr>
                        <a:spcAft>
                          <a:spcPts val="0"/>
                        </a:spcAft>
                      </a:pPr>
                      <a:r>
                        <a:rPr lang="en-US" sz="1100" b="1">
                          <a:latin typeface="Calibri"/>
                          <a:ea typeface="Times New Roman"/>
                          <a:cs typeface="Times New Roman"/>
                        </a:rPr>
                        <a:t>Yüzde</a:t>
                      </a:r>
                      <a:endParaRPr lang="tr-TR" sz="1100">
                        <a:latin typeface="Calibri"/>
                        <a:ea typeface="Times New Roman"/>
                        <a:cs typeface="Times New Roman"/>
                      </a:endParaRPr>
                    </a:p>
                  </a:txBody>
                  <a:tcPr marL="68580" marR="68580" marT="0" marB="0"/>
                </a:tc>
                <a:tc>
                  <a:txBody>
                    <a:bodyPr/>
                    <a:lstStyle/>
                    <a:p>
                      <a:pPr algn="ctr">
                        <a:spcAft>
                          <a:spcPts val="0"/>
                        </a:spcAft>
                      </a:pPr>
                      <a:r>
                        <a:rPr lang="en-US" sz="1100">
                          <a:latin typeface="Calibri"/>
                          <a:ea typeface="Times New Roman"/>
                          <a:cs typeface="Times New Roman"/>
                        </a:rPr>
                        <a:t>4.7</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19</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33,3</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4.7</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a:latin typeface="Calibri"/>
                          <a:ea typeface="Times New Roman"/>
                          <a:cs typeface="Times New Roman"/>
                        </a:rPr>
                        <a:t>14.2</a:t>
                      </a:r>
                      <a:endParaRPr lang="tr-TR" sz="1100">
                        <a:latin typeface="Calibri"/>
                        <a:ea typeface="Times New Roman"/>
                        <a:cs typeface="Times New Roman"/>
                      </a:endParaRPr>
                    </a:p>
                  </a:txBody>
                  <a:tcPr marL="68580" marR="68580" marT="0" marB="0" anchor="ctr"/>
                </a:tc>
                <a:tc>
                  <a:txBody>
                    <a:bodyPr/>
                    <a:lstStyle/>
                    <a:p>
                      <a:pPr algn="ctr">
                        <a:spcAft>
                          <a:spcPts val="0"/>
                        </a:spcAft>
                      </a:pPr>
                      <a:r>
                        <a:rPr lang="en-US" sz="1100" dirty="0">
                          <a:latin typeface="Calibri"/>
                          <a:ea typeface="Times New Roman"/>
                          <a:cs typeface="Times New Roman"/>
                        </a:rPr>
                        <a:t>23.8</a:t>
                      </a:r>
                      <a:endParaRPr lang="tr-TR" sz="1100" dirty="0">
                        <a:latin typeface="Calibri"/>
                        <a:ea typeface="Times New Roman"/>
                        <a:cs typeface="Times New Roman"/>
                      </a:endParaRPr>
                    </a:p>
                  </a:txBody>
                  <a:tcPr marL="68580" marR="68580"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61848" y="365126"/>
            <a:ext cx="10491952" cy="833054"/>
          </a:xfrm>
        </p:spPr>
        <p:txBody>
          <a:bodyPr/>
          <a:lstStyle/>
          <a:p>
            <a:r>
              <a:rPr lang="tr-TR" dirty="0" smtClean="0"/>
              <a:t>      Fiziki Yapı</a:t>
            </a:r>
            <a:endParaRPr lang="tr-TR" dirty="0"/>
          </a:p>
        </p:txBody>
      </p:sp>
      <p:sp>
        <p:nvSpPr>
          <p:cNvPr id="8" name="7 Dikdörtgen"/>
          <p:cNvSpPr/>
          <p:nvPr/>
        </p:nvSpPr>
        <p:spPr>
          <a:xfrm>
            <a:off x="1120402" y="1166649"/>
            <a:ext cx="8460829" cy="2031325"/>
          </a:xfrm>
          <a:prstGeom prst="rect">
            <a:avLst/>
          </a:prstGeom>
        </p:spPr>
        <p:txBody>
          <a:bodyPr wrap="square">
            <a:spAutoFit/>
          </a:bodyPr>
          <a:lstStyle/>
          <a:p>
            <a:pPr lvl="0" algn="just"/>
            <a:r>
              <a:rPr lang="tr-TR" dirty="0" smtClean="0"/>
              <a:t>Sağlık Kültür ve Spor Daire Başkanlığı </a:t>
            </a:r>
            <a:r>
              <a:rPr lang="tr-TR" dirty="0" err="1" smtClean="0"/>
              <a:t>Kezer</a:t>
            </a:r>
            <a:r>
              <a:rPr lang="tr-TR" dirty="0" smtClean="0"/>
              <a:t> </a:t>
            </a:r>
            <a:r>
              <a:rPr lang="tr-TR" dirty="0" err="1" smtClean="0"/>
              <a:t>kampüsünde</a:t>
            </a:r>
            <a:r>
              <a:rPr lang="tr-TR" dirty="0" smtClean="0"/>
              <a:t> Sağlık Merkezi ile aynı binada olup, Daire Başkanlığına ait 11 oda Sağlık Hizmetlerine ait 8 oda olmak üzere toplam 19 oda ile hizmet vermektedir.</a:t>
            </a:r>
            <a:r>
              <a:rPr lang="tr-TR" dirty="0" err="1" smtClean="0"/>
              <a:t>Kezer</a:t>
            </a:r>
            <a:r>
              <a:rPr lang="tr-TR" dirty="0" smtClean="0"/>
              <a:t> </a:t>
            </a:r>
            <a:r>
              <a:rPr lang="tr-TR" dirty="0" err="1" smtClean="0"/>
              <a:t>Kampüsünde</a:t>
            </a:r>
            <a:r>
              <a:rPr lang="tr-TR" dirty="0" smtClean="0"/>
              <a:t> Başkanlığımıza ait Merkezi Kafeteryada 3 hizmet odası,Turizm Spor Eğitim Uygulama Merkezimizde bulunan 1 adet Resepsiyon 2 adet idari personel odası ile hizmet vermekteyiz. Ayrıca </a:t>
            </a:r>
            <a:r>
              <a:rPr lang="tr-TR" dirty="0" err="1" smtClean="0"/>
              <a:t>Kezer</a:t>
            </a:r>
            <a:r>
              <a:rPr lang="tr-TR" dirty="0" smtClean="0"/>
              <a:t> </a:t>
            </a:r>
            <a:r>
              <a:rPr lang="tr-TR" dirty="0" err="1" smtClean="0"/>
              <a:t>kampüsünde</a:t>
            </a:r>
            <a:r>
              <a:rPr lang="tr-TR" dirty="0" smtClean="0"/>
              <a:t> proje kapsamında inşa edilen Gençlik evinde  Öğrenci Topluluklarımız ile Öğrenci Konseyimizin ortaklaşa kullandığı bir adet büro daha bulunmaktadır.</a:t>
            </a:r>
            <a:endParaRPr lang="tr-TR" dirty="0"/>
          </a:p>
        </p:txBody>
      </p:sp>
      <p:pic>
        <p:nvPicPr>
          <p:cNvPr id="1026" name="Picture 2" descr="C:\Users\Yönetici\Desktop\IMG_3563.JPG"/>
          <p:cNvPicPr>
            <a:picLocks noGrp="1" noChangeAspect="1" noChangeArrowheads="1"/>
          </p:cNvPicPr>
          <p:nvPr>
            <p:ph idx="1"/>
          </p:nvPr>
        </p:nvPicPr>
        <p:blipFill>
          <a:blip r:embed="rId2" cstate="print"/>
          <a:srcRect/>
          <a:stretch>
            <a:fillRect/>
          </a:stretch>
        </p:blipFill>
        <p:spPr bwMode="auto">
          <a:xfrm>
            <a:off x="1135115" y="3132085"/>
            <a:ext cx="8408277" cy="2963916"/>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9297" y="365126"/>
            <a:ext cx="10544503" cy="696420"/>
          </a:xfrm>
        </p:spPr>
        <p:txBody>
          <a:bodyPr/>
          <a:lstStyle/>
          <a:p>
            <a:r>
              <a:rPr lang="tr-TR" dirty="0" smtClean="0"/>
              <a:t>İdari Bina</a:t>
            </a:r>
            <a:endParaRPr lang="tr-TR" dirty="0"/>
          </a:p>
        </p:txBody>
      </p:sp>
      <p:pic>
        <p:nvPicPr>
          <p:cNvPr id="2050" name="Picture 2" descr="C:\Users\Yönetici\Desktop\IMG_3557.JPG"/>
          <p:cNvPicPr>
            <a:picLocks noGrp="1" noChangeAspect="1" noChangeArrowheads="1"/>
          </p:cNvPicPr>
          <p:nvPr>
            <p:ph idx="1"/>
          </p:nvPr>
        </p:nvPicPr>
        <p:blipFill>
          <a:blip r:embed="rId2" cstate="print"/>
          <a:srcRect/>
          <a:stretch>
            <a:fillRect/>
          </a:stretch>
        </p:blipFill>
        <p:spPr bwMode="auto">
          <a:xfrm>
            <a:off x="707038" y="1269402"/>
            <a:ext cx="5292261" cy="4658062"/>
          </a:xfrm>
          <a:prstGeom prst="rect">
            <a:avLst/>
          </a:prstGeom>
          <a:noFill/>
        </p:spPr>
      </p:pic>
      <p:pic>
        <p:nvPicPr>
          <p:cNvPr id="2053" name="Picture 5" descr="C:\Users\Yönetici\Desktop\IMG_3558.JPG"/>
          <p:cNvPicPr>
            <a:picLocks noChangeAspect="1" noChangeArrowheads="1"/>
          </p:cNvPicPr>
          <p:nvPr/>
        </p:nvPicPr>
        <p:blipFill>
          <a:blip r:embed="rId3" cstate="print"/>
          <a:srcRect/>
          <a:stretch>
            <a:fillRect/>
          </a:stretch>
        </p:blipFill>
        <p:spPr bwMode="auto">
          <a:xfrm>
            <a:off x="6008594" y="1269401"/>
            <a:ext cx="5855297" cy="467957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12034"/>
          </a:xfrm>
        </p:spPr>
        <p:txBody>
          <a:bodyPr/>
          <a:lstStyle/>
          <a:p>
            <a:r>
              <a:rPr lang="tr-TR" dirty="0" smtClean="0"/>
              <a:t>   Turizm ve Spor Eğitim Uygulama Merkezi</a:t>
            </a:r>
            <a:endParaRPr lang="tr-TR" dirty="0"/>
          </a:p>
        </p:txBody>
      </p:sp>
      <p:pic>
        <p:nvPicPr>
          <p:cNvPr id="3074" name="Picture 2" descr="C:\Users\Yönetici\Desktop\DSCN0339.JPG"/>
          <p:cNvPicPr>
            <a:picLocks noGrp="1" noChangeAspect="1" noChangeArrowheads="1"/>
          </p:cNvPicPr>
          <p:nvPr>
            <p:ph idx="1"/>
          </p:nvPr>
        </p:nvPicPr>
        <p:blipFill>
          <a:blip r:embed="rId2" cstate="print"/>
          <a:srcRect/>
          <a:stretch>
            <a:fillRect/>
          </a:stretch>
        </p:blipFill>
        <p:spPr bwMode="auto">
          <a:xfrm>
            <a:off x="924911" y="1163060"/>
            <a:ext cx="4782206" cy="4517806"/>
          </a:xfrm>
          <a:prstGeom prst="rect">
            <a:avLst/>
          </a:prstGeom>
          <a:noFill/>
        </p:spPr>
      </p:pic>
      <p:pic>
        <p:nvPicPr>
          <p:cNvPr id="4" name="Picture 2" descr="http://sksdb.siirt.edu.tr/foto/sanalresim/2015112511391032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3494" y="1278101"/>
            <a:ext cx="5667375" cy="4351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85606"/>
          </a:xfrm>
        </p:spPr>
        <p:txBody>
          <a:bodyPr/>
          <a:lstStyle/>
          <a:p>
            <a:endParaRPr lang="tr-TR" dirty="0"/>
          </a:p>
        </p:txBody>
      </p:sp>
      <p:pic>
        <p:nvPicPr>
          <p:cNvPr id="4" name="Picture 2" descr="http://sksdb.siirt.edu.tr/foto/sanalresim/20151126133055280.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45247" y="1671145"/>
            <a:ext cx="5284062" cy="41515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ksdb.siirt.edu.tr/foto/sanalresim/201511261331088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952" y="1666603"/>
            <a:ext cx="5300469" cy="41698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825499"/>
          </a:xfrm>
        </p:spPr>
        <p:txBody>
          <a:bodyPr>
            <a:normAutofit/>
          </a:bodyPr>
          <a:lstStyle/>
          <a:p>
            <a:r>
              <a:rPr lang="tr-TR" sz="2400" dirty="0" smtClean="0">
                <a:latin typeface="+mn-lt"/>
              </a:rPr>
              <a:t>         </a:t>
            </a:r>
            <a:r>
              <a:rPr lang="tr-TR" sz="2400" b="1" dirty="0" smtClean="0">
                <a:latin typeface="+mn-lt"/>
              </a:rPr>
              <a:t>TURİZM VE SPOR UYGULAMA EĞİTİM MERKEZİ KONUKEVİ GENEL BİLGİ</a:t>
            </a:r>
            <a:endParaRPr lang="tr-TR" sz="2400" b="1" dirty="0">
              <a:latin typeface="+mn-lt"/>
            </a:endParaRPr>
          </a:p>
        </p:txBody>
      </p:sp>
      <p:sp>
        <p:nvSpPr>
          <p:cNvPr id="3" name="İçerik Yer Tutucusu 2"/>
          <p:cNvSpPr>
            <a:spLocks noGrp="1"/>
          </p:cNvSpPr>
          <p:nvPr>
            <p:ph idx="1"/>
          </p:nvPr>
        </p:nvSpPr>
        <p:spPr/>
        <p:txBody>
          <a:bodyPr>
            <a:normAutofit/>
          </a:bodyPr>
          <a:lstStyle/>
          <a:p>
            <a:pPr algn="just"/>
            <a:r>
              <a:rPr lang="tr-TR" sz="2000" dirty="0" smtClean="0"/>
              <a:t>Siirt </a:t>
            </a:r>
            <a:r>
              <a:rPr lang="tr-TR" sz="2000" dirty="0"/>
              <a:t>Üniversitesi Misafirhanesi, konuklarına 7/24 esasına göre hizmet vermekte olup, </a:t>
            </a:r>
            <a:r>
              <a:rPr lang="tr-TR" sz="2000" dirty="0" err="1"/>
              <a:t>Kezer</a:t>
            </a:r>
            <a:r>
              <a:rPr lang="tr-TR" sz="2000" dirty="0"/>
              <a:t> yerleşkesinde yer almaktadır. Şehir merkezine ulaşım şehir minibüsleri ile sağlanmaktadır.</a:t>
            </a:r>
          </a:p>
          <a:p>
            <a:pPr algn="just"/>
            <a:r>
              <a:rPr lang="tr-TR" sz="2000" dirty="0"/>
              <a:t> 2 Suite oda, 37 standart (iki kişilik) oda olmak üzere toplam 39 oda </a:t>
            </a:r>
            <a:r>
              <a:rPr lang="tr-TR" sz="2000" dirty="0" smtClean="0"/>
              <a:t>olup, </a:t>
            </a:r>
            <a:r>
              <a:rPr lang="tr-TR" sz="2000" dirty="0"/>
              <a:t>74 tek kişilik ve 2 çift kişilik yatak kapasitelidir. Bu kapasite dahilinde aynı anda 78 kişi ağırlanabilmektedir. Misafirhanemizde aynı zamanda 2 adet konferans salonu</a:t>
            </a:r>
            <a:r>
              <a:rPr lang="tr-TR" sz="2000" dirty="0" smtClean="0"/>
              <a:t>, yemekhane </a:t>
            </a:r>
            <a:r>
              <a:rPr lang="tr-TR" sz="2000" dirty="0"/>
              <a:t>ve kafeterya bulunmaktadır.</a:t>
            </a:r>
          </a:p>
          <a:p>
            <a:pPr algn="just"/>
            <a:r>
              <a:rPr lang="tr-TR" sz="2000" dirty="0"/>
              <a:t>Odaların tamamında LCD TV (kablolu yayın), buzdolabı, kablolu ve kablosuz internet bağlantısı, 24 saat sıcak su, klima mevcuttur.</a:t>
            </a:r>
          </a:p>
          <a:p>
            <a:pPr algn="just"/>
            <a:r>
              <a:rPr lang="tr-TR" sz="2000" dirty="0"/>
              <a:t>Dinlenme salonunda, misafirlerimiz için LCD TV (Kablolu yayın) bulunmakta ve sabah kahvaltısı servisi verilmektedir</a:t>
            </a:r>
            <a:r>
              <a:rPr lang="tr-TR" sz="2000" dirty="0" smtClean="0"/>
              <a:t>.</a:t>
            </a:r>
          </a:p>
          <a:p>
            <a:pPr algn="just"/>
            <a:r>
              <a:rPr lang="tr-TR" sz="2000" dirty="0" smtClean="0"/>
              <a:t>2500 metrekare kapalı alana sahip olan tesisimizde 2019 yılında 1737 kişi kalmıştır. 2019 yılında tesislerden elde edilen gelir miktarı 325.045,00-TL</a:t>
            </a:r>
            <a:endParaRPr lang="tr-TR" sz="2000" dirty="0"/>
          </a:p>
          <a:p>
            <a:endParaRPr lang="tr-TR" sz="2000" dirty="0"/>
          </a:p>
        </p:txBody>
      </p:sp>
    </p:spTree>
    <p:extLst>
      <p:ext uri="{BB962C8B-B14F-4D97-AF65-F5344CB8AC3E}">
        <p14:creationId xmlns:p14="http://schemas.microsoft.com/office/powerpoint/2010/main" val="2033166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969689"/>
          </a:xfrm>
        </p:spPr>
        <p:txBody>
          <a:bodyPr>
            <a:normAutofit/>
          </a:bodyPr>
          <a:lstStyle/>
          <a:p>
            <a:r>
              <a:rPr lang="tr-TR" sz="2400" b="1" dirty="0" smtClean="0"/>
              <a:t>          Turizm ve Spor Eğitim Uygulama Merkezi Genel Bilgi</a:t>
            </a:r>
            <a:endParaRPr lang="tr-TR" sz="2400" b="1" dirty="0"/>
          </a:p>
        </p:txBody>
      </p:sp>
      <p:graphicFrame>
        <p:nvGraphicFramePr>
          <p:cNvPr id="4" name="3 İçerik Yer Tutucusu"/>
          <p:cNvGraphicFramePr>
            <a:graphicFrameLocks noGrp="1"/>
          </p:cNvGraphicFramePr>
          <p:nvPr>
            <p:ph idx="1"/>
          </p:nvPr>
        </p:nvGraphicFramePr>
        <p:xfrm>
          <a:off x="838200" y="1825625"/>
          <a:ext cx="10515600" cy="2482342"/>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752600">
                  <a:extLst>
                    <a:ext uri="{9D8B030D-6E8A-4147-A177-3AD203B41FA5}">
                      <a16:colId xmlns:a16="http://schemas.microsoft.com/office/drawing/2014/main" val="20002"/>
                    </a:ext>
                  </a:extLst>
                </a:gridCol>
                <a:gridCol w="17526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gridCol w="1752600">
                  <a:extLst>
                    <a:ext uri="{9D8B030D-6E8A-4147-A177-3AD203B41FA5}">
                      <a16:colId xmlns:a16="http://schemas.microsoft.com/office/drawing/2014/main" val="20005"/>
                    </a:ext>
                  </a:extLst>
                </a:gridCol>
              </a:tblGrid>
              <a:tr h="370840">
                <a:tc gridSpan="6">
                  <a:txBody>
                    <a:bodyPr/>
                    <a:lstStyle/>
                    <a:p>
                      <a:pPr algn="ctr">
                        <a:lnSpc>
                          <a:spcPct val="115000"/>
                        </a:lnSpc>
                        <a:spcAft>
                          <a:spcPts val="0"/>
                        </a:spcAft>
                      </a:pPr>
                      <a:r>
                        <a:rPr lang="en-US" sz="2400" b="1" dirty="0">
                          <a:solidFill>
                            <a:srgbClr val="FFFFFF"/>
                          </a:solidFill>
                          <a:latin typeface="Calibri"/>
                          <a:ea typeface="Calibri"/>
                          <a:cs typeface="Times New Roman"/>
                        </a:rPr>
                        <a:t>SOSYAL TESİSLER</a:t>
                      </a:r>
                      <a:endParaRPr lang="tr-TR" sz="2400" dirty="0">
                        <a:latin typeface="Calibri"/>
                        <a:ea typeface="Calibri"/>
                        <a:cs typeface="Times New Roman"/>
                      </a:endParaRPr>
                    </a:p>
                  </a:txBody>
                  <a:tcPr marL="68580" marR="6858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370840">
                <a:tc rowSpan="2">
                  <a:txBody>
                    <a:bodyPr/>
                    <a:lstStyle/>
                    <a:p>
                      <a:pPr algn="l">
                        <a:lnSpc>
                          <a:spcPct val="115000"/>
                        </a:lnSpc>
                        <a:spcAft>
                          <a:spcPts val="0"/>
                        </a:spcAft>
                      </a:pPr>
                      <a:endParaRPr lang="en-US" sz="1100">
                        <a:latin typeface="Calibri"/>
                        <a:ea typeface="Calibri"/>
                        <a:cs typeface="Times New Roman"/>
                      </a:endParaRPr>
                    </a:p>
                    <a:p>
                      <a:pPr algn="l">
                        <a:lnSpc>
                          <a:spcPct val="115000"/>
                        </a:lnSpc>
                        <a:spcAft>
                          <a:spcPts val="0"/>
                        </a:spcAft>
                      </a:pPr>
                      <a:r>
                        <a:rPr lang="en-US" sz="1100" b="1">
                          <a:latin typeface="Calibri"/>
                          <a:ea typeface="Calibri"/>
                          <a:cs typeface="Times New Roman"/>
                        </a:rPr>
                        <a:t>Tesisin Adı</a:t>
                      </a:r>
                      <a:endParaRPr lang="tr-TR" sz="1100">
                        <a:latin typeface="Calibri"/>
                        <a:ea typeface="Calibri"/>
                        <a:cs typeface="Times New Roman"/>
                      </a:endParaRPr>
                    </a:p>
                  </a:txBody>
                  <a:tcPr marL="68580" marR="68580" marT="0" marB="0"/>
                </a:tc>
                <a:tc rowSpan="2">
                  <a:txBody>
                    <a:bodyPr/>
                    <a:lstStyle/>
                    <a:p>
                      <a:pPr algn="l">
                        <a:lnSpc>
                          <a:spcPct val="115000"/>
                        </a:lnSpc>
                        <a:spcAft>
                          <a:spcPts val="0"/>
                        </a:spcAft>
                      </a:pPr>
                      <a:endParaRPr lang="en-US" sz="1400">
                        <a:latin typeface="Calibri"/>
                        <a:ea typeface="Calibri"/>
                        <a:cs typeface="Times New Roman"/>
                      </a:endParaRPr>
                    </a:p>
                    <a:p>
                      <a:pPr algn="l">
                        <a:lnSpc>
                          <a:spcPct val="115000"/>
                        </a:lnSpc>
                        <a:spcAft>
                          <a:spcPts val="0"/>
                        </a:spcAft>
                      </a:pPr>
                      <a:r>
                        <a:rPr lang="en-US" sz="1100">
                          <a:latin typeface="Calibri"/>
                          <a:ea typeface="Calibri"/>
                          <a:cs typeface="Times New Roman"/>
                        </a:rPr>
                        <a:t>Sayısı (Adet)</a:t>
                      </a:r>
                      <a:endParaRPr lang="tr-TR" sz="1100">
                        <a:latin typeface="Calibri"/>
                        <a:ea typeface="Calibri"/>
                        <a:cs typeface="Times New Roman"/>
                      </a:endParaRPr>
                    </a:p>
                  </a:txBody>
                  <a:tcPr marL="68580" marR="68580" marT="0" marB="0"/>
                </a:tc>
                <a:tc rowSpan="2">
                  <a:txBody>
                    <a:bodyPr/>
                    <a:lstStyle/>
                    <a:p>
                      <a:pPr algn="l">
                        <a:lnSpc>
                          <a:spcPct val="115000"/>
                        </a:lnSpc>
                        <a:spcAft>
                          <a:spcPts val="0"/>
                        </a:spcAft>
                      </a:pPr>
                      <a:endParaRPr lang="en-US" sz="1400">
                        <a:latin typeface="Calibri"/>
                        <a:ea typeface="Calibri"/>
                        <a:cs typeface="Times New Roman"/>
                      </a:endParaRPr>
                    </a:p>
                    <a:p>
                      <a:pPr algn="l">
                        <a:lnSpc>
                          <a:spcPct val="115000"/>
                        </a:lnSpc>
                        <a:spcAft>
                          <a:spcPts val="0"/>
                        </a:spcAft>
                      </a:pPr>
                      <a:r>
                        <a:rPr lang="en-US" sz="1100">
                          <a:latin typeface="Calibri"/>
                          <a:ea typeface="Calibri"/>
                          <a:cs typeface="Times New Roman"/>
                        </a:rPr>
                        <a:t>Kapalı Alan (m</a:t>
                      </a:r>
                      <a:r>
                        <a:rPr lang="en-US" sz="1100" baseline="30000">
                          <a:latin typeface="Calibri"/>
                          <a:ea typeface="Calibri"/>
                          <a:cs typeface="Times New Roman"/>
                        </a:rPr>
                        <a:t>2</a:t>
                      </a:r>
                      <a:r>
                        <a:rPr lang="en-US" sz="1100">
                          <a:latin typeface="Calibri"/>
                          <a:ea typeface="Calibri"/>
                          <a:cs typeface="Times New Roman"/>
                        </a:rPr>
                        <a:t>)</a:t>
                      </a:r>
                      <a:endParaRPr lang="tr-TR" sz="1100">
                        <a:latin typeface="Calibri"/>
                        <a:ea typeface="Calibri"/>
                        <a:cs typeface="Times New Roman"/>
                      </a:endParaRPr>
                    </a:p>
                  </a:txBody>
                  <a:tcPr marL="68580" marR="68580" marT="0" marB="0"/>
                </a:tc>
                <a:tc gridSpan="3">
                  <a:txBody>
                    <a:bodyPr/>
                    <a:lstStyle/>
                    <a:p>
                      <a:pPr algn="l">
                        <a:lnSpc>
                          <a:spcPct val="115000"/>
                        </a:lnSpc>
                        <a:spcAft>
                          <a:spcPts val="0"/>
                        </a:spcAft>
                      </a:pPr>
                      <a:r>
                        <a:rPr lang="en-US" sz="1100" b="1">
                          <a:latin typeface="Calibri"/>
                          <a:ea typeface="Calibri"/>
                          <a:cs typeface="Times New Roman"/>
                        </a:rPr>
                        <a:t>2018 YILI</a:t>
                      </a:r>
                      <a:endParaRPr lang="tr-TR" sz="1100">
                        <a:latin typeface="Calibri"/>
                        <a:ea typeface="Calibri"/>
                        <a:cs typeface="Times New Roman"/>
                      </a:endParaRPr>
                    </a:p>
                  </a:txBody>
                  <a:tcPr marL="68580" marR="68580" marT="0" marB="0" anchor="ct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370840">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l">
                        <a:lnSpc>
                          <a:spcPct val="115000"/>
                        </a:lnSpc>
                        <a:spcAft>
                          <a:spcPts val="0"/>
                        </a:spcAft>
                      </a:pPr>
                      <a:r>
                        <a:rPr lang="en-US" sz="1100">
                          <a:latin typeface="Calibri"/>
                          <a:ea typeface="Calibri"/>
                          <a:cs typeface="Times New Roman"/>
                        </a:rPr>
                        <a:t>Oda Sayısı</a:t>
                      </a:r>
                      <a:endParaRPr lang="tr-TR" sz="1100">
                        <a:latin typeface="Calibri"/>
                        <a:ea typeface="Calibri"/>
                        <a:cs typeface="Times New Roman"/>
                      </a:endParaRPr>
                    </a:p>
                  </a:txBody>
                  <a:tcPr marL="68580" marR="68580" marT="0" marB="0"/>
                </a:tc>
                <a:tc>
                  <a:txBody>
                    <a:bodyPr/>
                    <a:lstStyle/>
                    <a:p>
                      <a:pPr algn="l">
                        <a:lnSpc>
                          <a:spcPct val="115000"/>
                        </a:lnSpc>
                        <a:spcAft>
                          <a:spcPts val="0"/>
                        </a:spcAft>
                      </a:pPr>
                      <a:r>
                        <a:rPr lang="en-US" sz="1100">
                          <a:latin typeface="Calibri"/>
                          <a:ea typeface="Calibri"/>
                          <a:cs typeface="Times New Roman"/>
                        </a:rPr>
                        <a:t>Yararlananların Sayısı</a:t>
                      </a:r>
                      <a:endParaRPr lang="tr-TR" sz="1100">
                        <a:latin typeface="Calibri"/>
                        <a:ea typeface="Calibri"/>
                        <a:cs typeface="Times New Roman"/>
                      </a:endParaRPr>
                    </a:p>
                  </a:txBody>
                  <a:tcPr marL="68580" marR="68580" marT="0" marB="0"/>
                </a:tc>
                <a:tc>
                  <a:txBody>
                    <a:bodyPr/>
                    <a:lstStyle/>
                    <a:p>
                      <a:pPr algn="l">
                        <a:lnSpc>
                          <a:spcPct val="115000"/>
                        </a:lnSpc>
                        <a:spcAft>
                          <a:spcPts val="0"/>
                        </a:spcAft>
                      </a:pPr>
                      <a:r>
                        <a:rPr lang="en-US" sz="1100" b="1">
                          <a:latin typeface="Calibri"/>
                          <a:ea typeface="Calibri"/>
                          <a:cs typeface="Times New Roman"/>
                        </a:rPr>
                        <a:t>Tahsilat Miktar</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70840">
                <a:tc>
                  <a:txBody>
                    <a:bodyPr/>
                    <a:lstStyle/>
                    <a:p>
                      <a:pPr algn="l">
                        <a:lnSpc>
                          <a:spcPct val="115000"/>
                        </a:lnSpc>
                        <a:spcAft>
                          <a:spcPts val="0"/>
                        </a:spcAft>
                      </a:pPr>
                      <a:r>
                        <a:rPr lang="en-US" sz="1100" b="1" dirty="0" smtClean="0">
                          <a:latin typeface="Calibri"/>
                          <a:ea typeface="Calibri"/>
                          <a:cs typeface="Times New Roman"/>
                        </a:rPr>
                        <a:t> </a:t>
                      </a:r>
                      <a:r>
                        <a:rPr lang="en-US" sz="1100" b="1" dirty="0" err="1" smtClean="0">
                          <a:latin typeface="Calibri"/>
                          <a:ea typeface="Calibri"/>
                          <a:cs typeface="Times New Roman"/>
                        </a:rPr>
                        <a:t>Turizm</a:t>
                      </a:r>
                      <a:r>
                        <a:rPr lang="tr-TR" sz="1100" b="1" dirty="0" smtClean="0">
                          <a:latin typeface="Calibri"/>
                          <a:ea typeface="Calibri"/>
                          <a:cs typeface="Times New Roman"/>
                        </a:rPr>
                        <a:t> ve Spor</a:t>
                      </a:r>
                      <a:r>
                        <a:rPr lang="en-US" sz="1100" b="1" dirty="0" smtClean="0">
                          <a:latin typeface="Calibri"/>
                          <a:ea typeface="Calibri"/>
                          <a:cs typeface="Times New Roman"/>
                        </a:rPr>
                        <a:t> </a:t>
                      </a:r>
                      <a:r>
                        <a:rPr lang="tr-TR" sz="1100" b="1" dirty="0" smtClean="0">
                          <a:latin typeface="Calibri"/>
                          <a:ea typeface="Calibri"/>
                          <a:cs typeface="Times New Roman"/>
                        </a:rPr>
                        <a:t>Eğitim</a:t>
                      </a:r>
                      <a:r>
                        <a:rPr lang="en-US" sz="1100" b="1" dirty="0" smtClean="0">
                          <a:latin typeface="Calibri"/>
                          <a:ea typeface="Calibri"/>
                          <a:cs typeface="Times New Roman"/>
                        </a:rPr>
                        <a:t> </a:t>
                      </a:r>
                      <a:r>
                        <a:rPr lang="en-US" sz="1100" b="1" dirty="0" err="1">
                          <a:latin typeface="Calibri"/>
                          <a:ea typeface="Calibri"/>
                          <a:cs typeface="Times New Roman"/>
                        </a:rPr>
                        <a:t>Uygulama</a:t>
                      </a:r>
                      <a:r>
                        <a:rPr lang="en-US" sz="1100" b="1" dirty="0">
                          <a:latin typeface="Calibri"/>
                          <a:ea typeface="Calibri"/>
                          <a:cs typeface="Times New Roman"/>
                        </a:rPr>
                        <a:t> </a:t>
                      </a:r>
                      <a:r>
                        <a:rPr lang="en-US" sz="1100" b="1" dirty="0" err="1" smtClean="0">
                          <a:latin typeface="Calibri"/>
                          <a:ea typeface="Calibri"/>
                          <a:cs typeface="Times New Roman"/>
                        </a:rPr>
                        <a:t>Merkezi</a:t>
                      </a:r>
                      <a:r>
                        <a:rPr lang="tr-TR" sz="1100" b="1" dirty="0" smtClean="0">
                          <a:latin typeface="Calibri"/>
                          <a:ea typeface="Calibri"/>
                          <a:cs typeface="Times New Roman"/>
                        </a:rPr>
                        <a:t> (Konukevi)</a:t>
                      </a:r>
                      <a:endParaRPr lang="tr-TR" sz="1100" dirty="0">
                        <a:latin typeface="Calibri"/>
                        <a:ea typeface="Calibri"/>
                        <a:cs typeface="Times New Roman"/>
                      </a:endParaRPr>
                    </a:p>
                  </a:txBody>
                  <a:tcPr marL="68580" marR="68580" marT="0" marB="0"/>
                </a:tc>
                <a:tc>
                  <a:txBody>
                    <a:bodyPr/>
                    <a:lstStyle/>
                    <a:p>
                      <a:pPr algn="l">
                        <a:lnSpc>
                          <a:spcPct val="115000"/>
                        </a:lnSpc>
                        <a:spcAft>
                          <a:spcPts val="0"/>
                        </a:spcAft>
                      </a:pPr>
                      <a:r>
                        <a:rPr lang="en-US" sz="1100">
                          <a:latin typeface="Calibri"/>
                          <a:ea typeface="Calibri"/>
                          <a:cs typeface="Times New Roman"/>
                        </a:rPr>
                        <a:t>1</a:t>
                      </a:r>
                      <a:endParaRPr lang="tr-TR" sz="1100">
                        <a:latin typeface="Calibri"/>
                        <a:ea typeface="Calibri"/>
                        <a:cs typeface="Times New Roman"/>
                      </a:endParaRPr>
                    </a:p>
                  </a:txBody>
                  <a:tcPr marL="68580" marR="68580" marT="0" marB="0" anchor="ctr"/>
                </a:tc>
                <a:tc>
                  <a:txBody>
                    <a:bodyPr/>
                    <a:lstStyle/>
                    <a:p>
                      <a:pPr algn="l">
                        <a:lnSpc>
                          <a:spcPct val="115000"/>
                        </a:lnSpc>
                        <a:spcAft>
                          <a:spcPts val="0"/>
                        </a:spcAft>
                      </a:pPr>
                      <a:r>
                        <a:rPr lang="en-US" sz="1100">
                          <a:latin typeface="Calibri"/>
                          <a:ea typeface="Calibri"/>
                          <a:cs typeface="Times New Roman"/>
                        </a:rPr>
                        <a:t>2.500,00</a:t>
                      </a:r>
                      <a:endParaRPr lang="tr-TR" sz="1100">
                        <a:latin typeface="Calibri"/>
                        <a:ea typeface="Calibri"/>
                        <a:cs typeface="Times New Roman"/>
                      </a:endParaRPr>
                    </a:p>
                  </a:txBody>
                  <a:tcPr marL="68580" marR="68580" marT="0" marB="0" anchor="ctr"/>
                </a:tc>
                <a:tc>
                  <a:txBody>
                    <a:bodyPr/>
                    <a:lstStyle/>
                    <a:p>
                      <a:pPr algn="l">
                        <a:lnSpc>
                          <a:spcPct val="115000"/>
                        </a:lnSpc>
                        <a:spcAft>
                          <a:spcPts val="0"/>
                        </a:spcAft>
                      </a:pPr>
                      <a:r>
                        <a:rPr lang="en-US" sz="1100">
                          <a:latin typeface="Calibri"/>
                          <a:ea typeface="Calibri"/>
                          <a:cs typeface="Times New Roman"/>
                        </a:rPr>
                        <a:t>38</a:t>
                      </a:r>
                      <a:endParaRPr lang="tr-TR" sz="110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a:latin typeface="Arial"/>
                          <a:ea typeface="Times New Roman"/>
                          <a:cs typeface="Times New Roman"/>
                        </a:rPr>
                        <a:t>1737</a:t>
                      </a:r>
                      <a:endParaRPr lang="tr-TR" sz="1100">
                        <a:latin typeface="Calibri"/>
                        <a:ea typeface="Calibri"/>
                        <a:cs typeface="Times New Roman"/>
                      </a:endParaRPr>
                    </a:p>
                  </a:txBody>
                  <a:tcPr marL="68580" marR="68580" marT="0" marB="0"/>
                </a:tc>
                <a:tc>
                  <a:txBody>
                    <a:bodyPr/>
                    <a:lstStyle/>
                    <a:p>
                      <a:pPr algn="ctr">
                        <a:lnSpc>
                          <a:spcPct val="115000"/>
                        </a:lnSpc>
                        <a:spcAft>
                          <a:spcPts val="0"/>
                        </a:spcAft>
                      </a:pPr>
                      <a:r>
                        <a:rPr lang="en-US" sz="1100" b="1">
                          <a:latin typeface="Arial"/>
                          <a:ea typeface="Times New Roman"/>
                          <a:cs typeface="Times New Roman"/>
                        </a:rPr>
                        <a:t>325.045,00 TL</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70840">
                <a:tc>
                  <a:txBody>
                    <a:bodyPr/>
                    <a:lstStyle/>
                    <a:p>
                      <a:pPr algn="l">
                        <a:lnSpc>
                          <a:spcPct val="115000"/>
                        </a:lnSpc>
                        <a:spcAft>
                          <a:spcPts val="0"/>
                        </a:spcAft>
                      </a:pPr>
                      <a:endParaRPr lang="en-US" sz="850">
                        <a:latin typeface="Calibri"/>
                        <a:ea typeface="Calibri"/>
                        <a:cs typeface="Times New Roman"/>
                      </a:endParaRPr>
                    </a:p>
                    <a:p>
                      <a:pPr algn="l">
                        <a:lnSpc>
                          <a:spcPct val="115000"/>
                        </a:lnSpc>
                        <a:spcAft>
                          <a:spcPts val="0"/>
                        </a:spcAft>
                      </a:pPr>
                      <a:r>
                        <a:rPr lang="en-US" sz="1100" b="1">
                          <a:latin typeface="Calibri"/>
                          <a:ea typeface="Calibri"/>
                          <a:cs typeface="Times New Roman"/>
                        </a:rPr>
                        <a:t>Toplam</a:t>
                      </a:r>
                      <a:endParaRPr lang="tr-TR" sz="1100">
                        <a:latin typeface="Calibri"/>
                        <a:ea typeface="Calibri"/>
                        <a:cs typeface="Times New Roman"/>
                      </a:endParaRPr>
                    </a:p>
                  </a:txBody>
                  <a:tcPr marL="68580" marR="68580" marT="0" marB="0"/>
                </a:tc>
                <a:tc>
                  <a:txBody>
                    <a:bodyPr/>
                    <a:lstStyle/>
                    <a:p>
                      <a:pPr algn="l">
                        <a:lnSpc>
                          <a:spcPct val="115000"/>
                        </a:lnSpc>
                        <a:spcAft>
                          <a:spcPts val="0"/>
                        </a:spcAft>
                      </a:pPr>
                      <a:r>
                        <a:rPr lang="en-US" sz="1100" b="1" dirty="0">
                          <a:latin typeface="Calibri"/>
                          <a:ea typeface="Calibri"/>
                          <a:cs typeface="Times New Roman"/>
                        </a:rPr>
                        <a:t>1</a:t>
                      </a:r>
                      <a:endParaRPr lang="tr-TR" sz="1100" dirty="0">
                        <a:latin typeface="Calibri"/>
                        <a:ea typeface="Calibri"/>
                        <a:cs typeface="Times New Roman"/>
                      </a:endParaRPr>
                    </a:p>
                  </a:txBody>
                  <a:tcPr marL="68580" marR="68580" marT="0" marB="0" anchor="ctr"/>
                </a:tc>
                <a:tc>
                  <a:txBody>
                    <a:bodyPr/>
                    <a:lstStyle/>
                    <a:p>
                      <a:pPr algn="l">
                        <a:lnSpc>
                          <a:spcPct val="115000"/>
                        </a:lnSpc>
                        <a:spcAft>
                          <a:spcPts val="0"/>
                        </a:spcAft>
                      </a:pPr>
                      <a:r>
                        <a:rPr lang="en-US" sz="1100" b="1">
                          <a:latin typeface="Calibri"/>
                          <a:ea typeface="Calibri"/>
                          <a:cs typeface="Times New Roman"/>
                        </a:rPr>
                        <a:t>2.500,00</a:t>
                      </a:r>
                      <a:endParaRPr lang="tr-TR" sz="1100">
                        <a:latin typeface="Calibri"/>
                        <a:ea typeface="Calibri"/>
                        <a:cs typeface="Times New Roman"/>
                      </a:endParaRPr>
                    </a:p>
                  </a:txBody>
                  <a:tcPr marL="68580" marR="68580" marT="0" marB="0" anchor="ctr"/>
                </a:tc>
                <a:tc>
                  <a:txBody>
                    <a:bodyPr/>
                    <a:lstStyle/>
                    <a:p>
                      <a:pPr algn="l">
                        <a:lnSpc>
                          <a:spcPct val="115000"/>
                        </a:lnSpc>
                        <a:spcAft>
                          <a:spcPts val="0"/>
                        </a:spcAft>
                      </a:pPr>
                      <a:r>
                        <a:rPr lang="en-US" sz="1100" b="1">
                          <a:latin typeface="Calibri"/>
                          <a:ea typeface="Calibri"/>
                          <a:cs typeface="Times New Roman"/>
                        </a:rPr>
                        <a:t>38</a:t>
                      </a:r>
                      <a:endParaRPr lang="tr-TR" sz="110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b="1">
                          <a:latin typeface="Arial"/>
                          <a:ea typeface="Times New Roman"/>
                          <a:cs typeface="Times New Roman"/>
                        </a:rPr>
                        <a:t>1737</a:t>
                      </a:r>
                      <a:endParaRPr lang="tr-TR" sz="1100">
                        <a:latin typeface="Calibri"/>
                        <a:ea typeface="Calibri"/>
                        <a:cs typeface="Times New Roman"/>
                      </a:endParaRPr>
                    </a:p>
                  </a:txBody>
                  <a:tcPr marL="68580" marR="68580" marT="0" marB="0"/>
                </a:tc>
                <a:tc>
                  <a:txBody>
                    <a:bodyPr/>
                    <a:lstStyle/>
                    <a:p>
                      <a:pPr algn="ctr">
                        <a:lnSpc>
                          <a:spcPct val="115000"/>
                        </a:lnSpc>
                        <a:spcAft>
                          <a:spcPts val="0"/>
                        </a:spcAft>
                      </a:pPr>
                      <a:r>
                        <a:rPr lang="en-US" sz="1100" b="1" dirty="0">
                          <a:latin typeface="Arial"/>
                          <a:ea typeface="Times New Roman"/>
                          <a:cs typeface="Times New Roman"/>
                        </a:rPr>
                        <a:t>325.045,00 TL</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370840">
                <a:tc>
                  <a:txBody>
                    <a:bodyPr/>
                    <a:lstStyle/>
                    <a:p>
                      <a:endParaRPr lang="tr-TR"/>
                    </a:p>
                  </a:txBody>
                  <a:tcPr/>
                </a:tc>
                <a:tc>
                  <a:txBody>
                    <a:bodyPr/>
                    <a:lstStyle/>
                    <a:p>
                      <a:endParaRPr lang="tr-TR"/>
                    </a:p>
                  </a:txBody>
                  <a:tcPr/>
                </a:tc>
                <a:tc>
                  <a:txBody>
                    <a:bodyPr/>
                    <a:lstStyle/>
                    <a:p>
                      <a:endParaRPr lang="tr-TR"/>
                    </a:p>
                  </a:txBody>
                  <a:tcPr/>
                </a:tc>
                <a:tc>
                  <a:txBody>
                    <a:bodyPr/>
                    <a:lstStyle/>
                    <a:p>
                      <a:endParaRPr lang="tr-TR"/>
                    </a:p>
                  </a:txBody>
                  <a:tcPr/>
                </a:tc>
                <a:tc>
                  <a:txBody>
                    <a:bodyPr/>
                    <a:lstStyle/>
                    <a:p>
                      <a:endParaRPr lang="tr-TR"/>
                    </a:p>
                  </a:txBody>
                  <a:tcPr/>
                </a:tc>
                <a:tc>
                  <a:txBody>
                    <a:bodyPr/>
                    <a:lstStyle/>
                    <a:p>
                      <a:endParaRPr lang="tr-TR"/>
                    </a:p>
                  </a:txBody>
                  <a:tcPr/>
                </a:tc>
                <a:extLst>
                  <a:ext uri="{0D108BD9-81ED-4DB2-BD59-A6C34878D82A}">
                    <a16:rowId xmlns:a16="http://schemas.microsoft.com/office/drawing/2014/main" val="10005"/>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791012"/>
          </a:xfrm>
        </p:spPr>
        <p:txBody>
          <a:bodyPr/>
          <a:lstStyle/>
          <a:p>
            <a:r>
              <a:rPr lang="tr-TR" dirty="0" smtClean="0"/>
              <a:t>    Yemekhane</a:t>
            </a:r>
            <a:endParaRPr lang="tr-TR" dirty="0"/>
          </a:p>
        </p:txBody>
      </p:sp>
      <p:pic>
        <p:nvPicPr>
          <p:cNvPr id="4" name="3 İçerik Yer Tutucusu" descr="C:\Users\Yönetici\Desktop\Lazım Olabilecek Belgeler\sks\IMG_9970.JPG"/>
          <p:cNvPicPr>
            <a:picLocks noGrp="1"/>
          </p:cNvPicPr>
          <p:nvPr>
            <p:ph idx="1"/>
          </p:nvPr>
        </p:nvPicPr>
        <p:blipFill>
          <a:blip r:embed="rId2" cstate="print"/>
          <a:srcRect/>
          <a:stretch>
            <a:fillRect/>
          </a:stretch>
        </p:blipFill>
        <p:spPr bwMode="auto">
          <a:xfrm>
            <a:off x="872359" y="1387366"/>
            <a:ext cx="9942786" cy="4534169"/>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33054"/>
          </a:xfrm>
        </p:spPr>
        <p:txBody>
          <a:bodyPr/>
          <a:lstStyle/>
          <a:p>
            <a:r>
              <a:rPr lang="tr-TR" dirty="0" smtClean="0"/>
              <a:t>      </a:t>
            </a:r>
            <a:r>
              <a:rPr lang="tr-TR" sz="2800" b="1" dirty="0" smtClean="0"/>
              <a:t>Yemekhane</a:t>
            </a:r>
            <a:endParaRPr lang="tr-TR" sz="2800" b="1" dirty="0"/>
          </a:p>
        </p:txBody>
      </p:sp>
      <p:pic>
        <p:nvPicPr>
          <p:cNvPr id="4" name="Picture 2" descr="http://sksdb.siirt.edu.tr/foto/sanalresim/201621710354198.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957824" y="1650124"/>
            <a:ext cx="4054228" cy="44427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ksdb.siirt.edu.tr/foto/sanalresim/20162171024663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9029" y="1660634"/>
            <a:ext cx="5829255" cy="44031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854075"/>
          </a:xfrm>
        </p:spPr>
        <p:txBody>
          <a:bodyPr/>
          <a:lstStyle/>
          <a:p>
            <a:r>
              <a:rPr lang="tr-TR" dirty="0" smtClean="0"/>
              <a:t>      </a:t>
            </a:r>
            <a:r>
              <a:rPr lang="tr-TR" sz="2400" b="1" dirty="0" smtClean="0"/>
              <a:t>Yemekhaneler Hakkında Genel Bilgi</a:t>
            </a:r>
            <a:endParaRPr lang="tr-TR" sz="2400" b="1" dirty="0"/>
          </a:p>
        </p:txBody>
      </p:sp>
      <p:sp>
        <p:nvSpPr>
          <p:cNvPr id="3" name="2 İçerik Yer Tutucusu"/>
          <p:cNvSpPr>
            <a:spLocks noGrp="1"/>
          </p:cNvSpPr>
          <p:nvPr>
            <p:ph idx="1"/>
          </p:nvPr>
        </p:nvSpPr>
        <p:spPr>
          <a:xfrm>
            <a:off x="733096" y="1426233"/>
            <a:ext cx="10515600" cy="4351338"/>
          </a:xfrm>
        </p:spPr>
        <p:txBody>
          <a:bodyPr>
            <a:normAutofit/>
          </a:bodyPr>
          <a:lstStyle/>
          <a:p>
            <a:pPr algn="just"/>
            <a:r>
              <a:rPr lang="tr-TR" sz="1400" dirty="0" smtClean="0"/>
              <a:t>Üniversitemiz çalışanlarına ve öğrencilerine merkez </a:t>
            </a:r>
            <a:r>
              <a:rPr lang="tr-TR" sz="1400" dirty="0" err="1" smtClean="0"/>
              <a:t>kampüs</a:t>
            </a:r>
            <a:r>
              <a:rPr lang="tr-TR" sz="1400" dirty="0" smtClean="0"/>
              <a:t> ve </a:t>
            </a:r>
            <a:r>
              <a:rPr lang="tr-TR" sz="1400" dirty="0" err="1" smtClean="0"/>
              <a:t>kezer</a:t>
            </a:r>
            <a:r>
              <a:rPr lang="tr-TR" sz="1400" dirty="0" smtClean="0"/>
              <a:t> </a:t>
            </a:r>
            <a:r>
              <a:rPr lang="tr-TR" sz="1400" dirty="0" err="1" smtClean="0"/>
              <a:t>kampüsünde</a:t>
            </a:r>
            <a:r>
              <a:rPr lang="tr-TR" sz="1400" dirty="0" smtClean="0"/>
              <a:t> bulunan ayrı yemekhanelerde öğle yemeği verilmektedir. Yemekler 4 çeşit olarak verilmektedir. Yemeğin maliyetindeki girdiler dikkate alınarak Sağlık Kültür ve Spor Daire Başkanlığı Yönetim Kurulu'nca belirlenen miktarda katkı payı alınır. Üniversitemizde yemek menüleri, Rektörlük Makamının Onayı ile oluşturulan "Yemek Tespit Komisyonu" tarafından hazırlanmakta, yetişmiş aşçı ve personeller tarafından öğrencilerimize servisleri yapılmaktadır.Öğrenci ve çalışanlarımızın sağlıklı koşullarda hizmet alabilmeleri için yemekhaneler belli aralıklarla Başkanlığımız tarafından denetlenmektedir. Başkanlığımızın internet sayfası hazırlanmış ve yapılan faaliyetlerin duyurulması sağlanmıştır. Ayrıca “Haftalık Yemek Menüsü” internet ortamında kalori miktarlarıyla birlikte yayımlanmaktadır. Bu hizmeti yürütmekte olduğumuz tesislerimizde işletme politikamız ticari olmayıp, tamamen sosyal amaçlıdır. Ayrıca 2019 yılında maddi durumu zayıf olan öğrenciler ile şehit ve gazi yakını olmak üzere 340 öğrenciye yemek bursu verilmiştir. 2019 yılı içinde yemekhanelerden elde edilen gelir toplamı: 666.145,00 TL ‘</a:t>
            </a:r>
            <a:r>
              <a:rPr lang="tr-TR" sz="1400" dirty="0" err="1" smtClean="0"/>
              <a:t>dir</a:t>
            </a:r>
            <a:r>
              <a:rPr lang="tr-TR" sz="1400" dirty="0" smtClean="0"/>
              <a:t>.</a:t>
            </a:r>
            <a:endParaRPr lang="tr-TR" sz="1400" dirty="0"/>
          </a:p>
        </p:txBody>
      </p:sp>
      <p:graphicFrame>
        <p:nvGraphicFramePr>
          <p:cNvPr id="5" name="4 Tablo"/>
          <p:cNvGraphicFramePr>
            <a:graphicFrameLocks noGrp="1"/>
          </p:cNvGraphicFramePr>
          <p:nvPr/>
        </p:nvGraphicFramePr>
        <p:xfrm>
          <a:off x="1128111" y="3741683"/>
          <a:ext cx="9193047" cy="2007476"/>
        </p:xfrm>
        <a:graphic>
          <a:graphicData uri="http://schemas.openxmlformats.org/drawingml/2006/table">
            <a:tbl>
              <a:tblPr firstRow="1" bandRow="1">
                <a:tableStyleId>{5C22544A-7EE6-4342-B048-85BDC9FD1C3A}</a:tableStyleId>
              </a:tblPr>
              <a:tblGrid>
                <a:gridCol w="3064349">
                  <a:extLst>
                    <a:ext uri="{9D8B030D-6E8A-4147-A177-3AD203B41FA5}">
                      <a16:colId xmlns:a16="http://schemas.microsoft.com/office/drawing/2014/main" val="20000"/>
                    </a:ext>
                  </a:extLst>
                </a:gridCol>
                <a:gridCol w="3064349">
                  <a:extLst>
                    <a:ext uri="{9D8B030D-6E8A-4147-A177-3AD203B41FA5}">
                      <a16:colId xmlns:a16="http://schemas.microsoft.com/office/drawing/2014/main" val="20001"/>
                    </a:ext>
                  </a:extLst>
                </a:gridCol>
                <a:gridCol w="3064349">
                  <a:extLst>
                    <a:ext uri="{9D8B030D-6E8A-4147-A177-3AD203B41FA5}">
                      <a16:colId xmlns:a16="http://schemas.microsoft.com/office/drawing/2014/main" val="20002"/>
                    </a:ext>
                  </a:extLst>
                </a:gridCol>
              </a:tblGrid>
              <a:tr h="315439">
                <a:tc gridSpan="3">
                  <a:txBody>
                    <a:bodyPr/>
                    <a:lstStyle/>
                    <a:p>
                      <a:pPr marR="340360" algn="ctr">
                        <a:spcAft>
                          <a:spcPts val="0"/>
                        </a:spcAft>
                      </a:pPr>
                      <a:r>
                        <a:rPr lang="en-US" sz="1100" b="1" dirty="0">
                          <a:solidFill>
                            <a:srgbClr val="FFFFFF"/>
                          </a:solidFill>
                          <a:latin typeface="Calibri"/>
                          <a:ea typeface="Times New Roman"/>
                          <a:cs typeface="Times New Roman"/>
                        </a:rPr>
                        <a:t>YEMEKHANELER</a:t>
                      </a:r>
                      <a:endParaRPr lang="tr-TR" sz="1100" dirty="0">
                        <a:latin typeface="Calibri"/>
                        <a:ea typeface="Times New Roman"/>
                        <a:cs typeface="Times New Roman"/>
                      </a:endParaRPr>
                    </a:p>
                  </a:txBody>
                  <a:tcPr marL="68580" marR="6858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315439">
                <a:tc>
                  <a:txBody>
                    <a:bodyPr/>
                    <a:lstStyle/>
                    <a:p>
                      <a:pPr marR="340360" algn="l">
                        <a:spcAft>
                          <a:spcPts val="0"/>
                        </a:spcAft>
                      </a:pPr>
                      <a:r>
                        <a:rPr lang="en-US" sz="1100" b="1">
                          <a:solidFill>
                            <a:srgbClr val="000000"/>
                          </a:solidFill>
                          <a:latin typeface="Calibri"/>
                          <a:ea typeface="Times New Roman"/>
                          <a:cs typeface="Times New Roman"/>
                        </a:rPr>
                        <a:t>Bölümler</a:t>
                      </a:r>
                      <a:endParaRPr lang="tr-TR" sz="1100">
                        <a:latin typeface="Calibri"/>
                        <a:ea typeface="Times New Roman"/>
                        <a:cs typeface="Times New Roman"/>
                      </a:endParaRPr>
                    </a:p>
                  </a:txBody>
                  <a:tcPr marL="68580" marR="68580" marT="0" marB="0"/>
                </a:tc>
                <a:tc>
                  <a:txBody>
                    <a:bodyPr/>
                    <a:lstStyle/>
                    <a:p>
                      <a:pPr marR="340360" algn="ctr">
                        <a:spcAft>
                          <a:spcPts val="0"/>
                        </a:spcAft>
                      </a:pPr>
                      <a:r>
                        <a:rPr lang="en-US" sz="1100">
                          <a:solidFill>
                            <a:srgbClr val="000000"/>
                          </a:solidFill>
                          <a:latin typeface="Calibri"/>
                          <a:ea typeface="Times New Roman"/>
                          <a:cs typeface="Times New Roman"/>
                        </a:rPr>
                        <a:t>Sayısı (Adet)</a:t>
                      </a:r>
                      <a:endParaRPr lang="tr-TR" sz="1100">
                        <a:latin typeface="Calibri"/>
                        <a:ea typeface="Times New Roman"/>
                        <a:cs typeface="Times New Roman"/>
                      </a:endParaRPr>
                    </a:p>
                  </a:txBody>
                  <a:tcPr marL="68580" marR="68580" marT="0" marB="0"/>
                </a:tc>
                <a:tc>
                  <a:txBody>
                    <a:bodyPr/>
                    <a:lstStyle/>
                    <a:p>
                      <a:pPr marR="340360" algn="ctr">
                        <a:spcAft>
                          <a:spcPts val="0"/>
                        </a:spcAft>
                      </a:pPr>
                      <a:r>
                        <a:rPr lang="en-US" sz="1100" b="1">
                          <a:solidFill>
                            <a:srgbClr val="000000"/>
                          </a:solidFill>
                          <a:latin typeface="Calibri"/>
                          <a:ea typeface="Times New Roman"/>
                          <a:cs typeface="Times New Roman"/>
                        </a:rPr>
                        <a:t>Kapasitesi (Kişi)</a:t>
                      </a:r>
                      <a:endParaRPr lang="tr-TR" sz="1100">
                        <a:latin typeface="Calibri"/>
                        <a:ea typeface="Times New Roman"/>
                        <a:cs typeface="Times New Roman"/>
                      </a:endParaRPr>
                    </a:p>
                  </a:txBody>
                  <a:tcPr marL="68580" marR="68580" marT="0" marB="0"/>
                </a:tc>
                <a:extLst>
                  <a:ext uri="{0D108BD9-81ED-4DB2-BD59-A6C34878D82A}">
                    <a16:rowId xmlns:a16="http://schemas.microsoft.com/office/drawing/2014/main" val="10001"/>
                  </a:ext>
                </a:extLst>
              </a:tr>
              <a:tr h="315439">
                <a:tc>
                  <a:txBody>
                    <a:bodyPr/>
                    <a:lstStyle/>
                    <a:p>
                      <a:pPr marR="340360" algn="l">
                        <a:spcAft>
                          <a:spcPts val="0"/>
                        </a:spcAft>
                      </a:pPr>
                      <a:r>
                        <a:rPr lang="en-US" sz="1100" b="1">
                          <a:solidFill>
                            <a:srgbClr val="000000"/>
                          </a:solidFill>
                          <a:latin typeface="Calibri"/>
                          <a:ea typeface="Times New Roman"/>
                          <a:cs typeface="Times New Roman"/>
                        </a:rPr>
                        <a:t>Öğrenci Yemekhanesi</a:t>
                      </a:r>
                      <a:endParaRPr lang="tr-TR" sz="1100">
                        <a:latin typeface="Calibri"/>
                        <a:ea typeface="Times New Roman"/>
                        <a:cs typeface="Times New Roman"/>
                      </a:endParaRPr>
                    </a:p>
                  </a:txBody>
                  <a:tcPr marL="68580" marR="68580" marT="0" marB="0"/>
                </a:tc>
                <a:tc>
                  <a:txBody>
                    <a:bodyPr/>
                    <a:lstStyle/>
                    <a:p>
                      <a:pPr algn="ctr">
                        <a:lnSpc>
                          <a:spcPct val="115000"/>
                        </a:lnSpc>
                        <a:spcAft>
                          <a:spcPts val="0"/>
                        </a:spcAft>
                      </a:pPr>
                      <a:r>
                        <a:rPr lang="en-US" sz="1100">
                          <a:latin typeface="Arial"/>
                          <a:ea typeface="Times New Roman"/>
                          <a:cs typeface="Times New Roman"/>
                        </a:rPr>
                        <a:t>4</a:t>
                      </a:r>
                      <a:endParaRPr lang="tr-TR" sz="110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b="1">
                          <a:latin typeface="Arial"/>
                          <a:ea typeface="Times New Roman"/>
                          <a:cs typeface="Times New Roman"/>
                        </a:rPr>
                        <a:t>1200</a:t>
                      </a:r>
                      <a:endParaRPr lang="tr-TR" sz="1100">
                        <a:latin typeface="Calibri"/>
                        <a:ea typeface="Calibri"/>
                        <a:cs typeface="Times New Roman"/>
                      </a:endParaRPr>
                    </a:p>
                  </a:txBody>
                  <a:tcPr marL="68580" marR="68580" marT="0" marB="0" anchor="ctr"/>
                </a:tc>
                <a:extLst>
                  <a:ext uri="{0D108BD9-81ED-4DB2-BD59-A6C34878D82A}">
                    <a16:rowId xmlns:a16="http://schemas.microsoft.com/office/drawing/2014/main" val="10002"/>
                  </a:ext>
                </a:extLst>
              </a:tr>
              <a:tr h="315439">
                <a:tc>
                  <a:txBody>
                    <a:bodyPr/>
                    <a:lstStyle/>
                    <a:p>
                      <a:pPr marR="340360" algn="l">
                        <a:spcAft>
                          <a:spcPts val="0"/>
                        </a:spcAft>
                      </a:pPr>
                      <a:r>
                        <a:rPr lang="en-US" sz="1100" b="1">
                          <a:solidFill>
                            <a:srgbClr val="000000"/>
                          </a:solidFill>
                          <a:latin typeface="Calibri"/>
                          <a:ea typeface="Times New Roman"/>
                          <a:cs typeface="Times New Roman"/>
                        </a:rPr>
                        <a:t>Personel Yemekhanesi</a:t>
                      </a:r>
                      <a:endParaRPr lang="tr-TR" sz="1100">
                        <a:latin typeface="Calibri"/>
                        <a:ea typeface="Times New Roman"/>
                        <a:cs typeface="Times New Roman"/>
                      </a:endParaRPr>
                    </a:p>
                  </a:txBody>
                  <a:tcPr marL="68580" marR="68580" marT="0" marB="0"/>
                </a:tc>
                <a:tc>
                  <a:txBody>
                    <a:bodyPr/>
                    <a:lstStyle/>
                    <a:p>
                      <a:pPr algn="ctr">
                        <a:lnSpc>
                          <a:spcPct val="115000"/>
                        </a:lnSpc>
                        <a:spcAft>
                          <a:spcPts val="0"/>
                        </a:spcAft>
                      </a:pPr>
                      <a:r>
                        <a:rPr lang="en-US" sz="1100">
                          <a:latin typeface="Arial"/>
                          <a:ea typeface="Times New Roman"/>
                          <a:cs typeface="Times New Roman"/>
                        </a:rPr>
                        <a:t>2</a:t>
                      </a:r>
                      <a:endParaRPr lang="tr-TR" sz="110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b="1">
                          <a:latin typeface="Arial"/>
                          <a:ea typeface="Times New Roman"/>
                          <a:cs typeface="Times New Roman"/>
                        </a:rPr>
                        <a:t>380</a:t>
                      </a:r>
                      <a:endParaRPr lang="tr-TR" sz="1100">
                        <a:latin typeface="Calibri"/>
                        <a:ea typeface="Calibri"/>
                        <a:cs typeface="Times New Roman"/>
                      </a:endParaRPr>
                    </a:p>
                  </a:txBody>
                  <a:tcPr marL="68580" marR="68580" marT="0" marB="0" anchor="ctr"/>
                </a:tc>
                <a:extLst>
                  <a:ext uri="{0D108BD9-81ED-4DB2-BD59-A6C34878D82A}">
                    <a16:rowId xmlns:a16="http://schemas.microsoft.com/office/drawing/2014/main" val="10003"/>
                  </a:ext>
                </a:extLst>
              </a:tr>
              <a:tr h="430281">
                <a:tc>
                  <a:txBody>
                    <a:bodyPr/>
                    <a:lstStyle/>
                    <a:p>
                      <a:pPr marR="340360" algn="l">
                        <a:spcAft>
                          <a:spcPts val="0"/>
                        </a:spcAft>
                      </a:pPr>
                      <a:endParaRPr lang="en-US" sz="850">
                        <a:solidFill>
                          <a:srgbClr val="000000"/>
                        </a:solidFill>
                        <a:latin typeface="Calibri"/>
                        <a:ea typeface="Times New Roman"/>
                        <a:cs typeface="Times New Roman"/>
                      </a:endParaRPr>
                    </a:p>
                    <a:p>
                      <a:pPr marR="340360" algn="l">
                        <a:spcAft>
                          <a:spcPts val="0"/>
                        </a:spcAft>
                      </a:pPr>
                      <a:r>
                        <a:rPr lang="en-US" sz="1100" b="1">
                          <a:solidFill>
                            <a:srgbClr val="000000"/>
                          </a:solidFill>
                          <a:latin typeface="Calibri"/>
                          <a:ea typeface="Times New Roman"/>
                          <a:cs typeface="Times New Roman"/>
                        </a:rPr>
                        <a:t>Akademik Personel Yemekhanesi</a:t>
                      </a:r>
                      <a:endParaRPr lang="tr-TR" sz="1100">
                        <a:latin typeface="Calibri"/>
                        <a:ea typeface="Times New Roman"/>
                        <a:cs typeface="Times New Roman"/>
                      </a:endParaRPr>
                    </a:p>
                  </a:txBody>
                  <a:tcPr marL="68580" marR="68580" marT="0" marB="0"/>
                </a:tc>
                <a:tc>
                  <a:txBody>
                    <a:bodyPr/>
                    <a:lstStyle/>
                    <a:p>
                      <a:pPr algn="ctr">
                        <a:lnSpc>
                          <a:spcPct val="115000"/>
                        </a:lnSpc>
                        <a:spcAft>
                          <a:spcPts val="0"/>
                        </a:spcAft>
                      </a:pPr>
                      <a:r>
                        <a:rPr lang="en-US" sz="1100">
                          <a:latin typeface="Arial"/>
                          <a:ea typeface="Times New Roman"/>
                          <a:cs typeface="Times New Roman"/>
                        </a:rPr>
                        <a:t>1</a:t>
                      </a:r>
                      <a:endParaRPr lang="tr-TR" sz="110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b="1">
                          <a:latin typeface="Arial"/>
                          <a:ea typeface="Times New Roman"/>
                          <a:cs typeface="Times New Roman"/>
                        </a:rPr>
                        <a:t>300</a:t>
                      </a:r>
                      <a:endParaRPr lang="tr-TR" sz="1100">
                        <a:latin typeface="Calibri"/>
                        <a:ea typeface="Calibri"/>
                        <a:cs typeface="Times New Roman"/>
                      </a:endParaRPr>
                    </a:p>
                  </a:txBody>
                  <a:tcPr marL="68580" marR="68580" marT="0" marB="0" anchor="ctr"/>
                </a:tc>
                <a:extLst>
                  <a:ext uri="{0D108BD9-81ED-4DB2-BD59-A6C34878D82A}">
                    <a16:rowId xmlns:a16="http://schemas.microsoft.com/office/drawing/2014/main" val="10004"/>
                  </a:ext>
                </a:extLst>
              </a:tr>
              <a:tr h="315439">
                <a:tc>
                  <a:txBody>
                    <a:bodyPr/>
                    <a:lstStyle/>
                    <a:p>
                      <a:pPr marR="340360" algn="ctr">
                        <a:spcAft>
                          <a:spcPts val="0"/>
                        </a:spcAft>
                      </a:pPr>
                      <a:r>
                        <a:rPr lang="en-US" sz="1100" b="1">
                          <a:latin typeface="Calibri"/>
                          <a:ea typeface="Times New Roman"/>
                          <a:cs typeface="Times New Roman"/>
                        </a:rPr>
                        <a:t>Toplam</a:t>
                      </a:r>
                      <a:endParaRPr lang="tr-TR" sz="1100">
                        <a:latin typeface="Calibri"/>
                        <a:ea typeface="Times New Roman"/>
                        <a:cs typeface="Times New Roman"/>
                      </a:endParaRPr>
                    </a:p>
                  </a:txBody>
                  <a:tcPr marL="68580" marR="68580" marT="0" marB="0" anchor="ctr"/>
                </a:tc>
                <a:tc>
                  <a:txBody>
                    <a:bodyPr/>
                    <a:lstStyle/>
                    <a:p>
                      <a:pPr algn="ctr">
                        <a:lnSpc>
                          <a:spcPct val="115000"/>
                        </a:lnSpc>
                        <a:spcAft>
                          <a:spcPts val="0"/>
                        </a:spcAft>
                      </a:pPr>
                      <a:r>
                        <a:rPr lang="en-US" sz="1100" b="1">
                          <a:latin typeface="Arial"/>
                          <a:ea typeface="Times New Roman"/>
                          <a:cs typeface="Times New Roman"/>
                        </a:rPr>
                        <a:t>7</a:t>
                      </a:r>
                      <a:endParaRPr lang="tr-TR" sz="1100">
                        <a:latin typeface="Calibri"/>
                        <a:ea typeface="Calibri"/>
                        <a:cs typeface="Times New Roman"/>
                      </a:endParaRPr>
                    </a:p>
                  </a:txBody>
                  <a:tcPr marL="68580" marR="68580" marT="0" marB="0" anchor="ctr"/>
                </a:tc>
                <a:tc>
                  <a:txBody>
                    <a:bodyPr/>
                    <a:lstStyle/>
                    <a:p>
                      <a:pPr algn="ctr">
                        <a:lnSpc>
                          <a:spcPct val="115000"/>
                        </a:lnSpc>
                        <a:spcAft>
                          <a:spcPts val="0"/>
                        </a:spcAft>
                      </a:pPr>
                      <a:r>
                        <a:rPr lang="en-US" sz="1100" b="1" dirty="0">
                          <a:latin typeface="Arial"/>
                          <a:ea typeface="Times New Roman"/>
                          <a:cs typeface="Times New Roman"/>
                        </a:rPr>
                        <a:t>1.880</a:t>
                      </a:r>
                      <a:endParaRPr lang="tr-TR" sz="1100" dirty="0">
                        <a:latin typeface="Calibri"/>
                        <a:ea typeface="Calibri"/>
                        <a:cs typeface="Times New Roman"/>
                      </a:endParaRPr>
                    </a:p>
                  </a:txBody>
                  <a:tcPr marL="68580" marR="68580"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25500"/>
          </a:xfrm>
        </p:spPr>
        <p:txBody>
          <a:bodyPr>
            <a:normAutofit/>
          </a:bodyPr>
          <a:lstStyle/>
          <a:p>
            <a:r>
              <a:rPr lang="tr-TR" sz="2400" b="1" dirty="0" smtClean="0">
                <a:latin typeface="+mn-lt"/>
              </a:rPr>
              <a:t>           FUTBOL SAHASI</a:t>
            </a:r>
            <a:endParaRPr lang="tr-TR" sz="2400" b="1" dirty="0">
              <a:latin typeface="+mn-lt"/>
            </a:endParaRPr>
          </a:p>
        </p:txBody>
      </p:sp>
      <p:sp>
        <p:nvSpPr>
          <p:cNvPr id="3" name="İçerik Yer Tutucusu 2"/>
          <p:cNvSpPr>
            <a:spLocks noGrp="1"/>
          </p:cNvSpPr>
          <p:nvPr>
            <p:ph idx="1"/>
          </p:nvPr>
        </p:nvSpPr>
        <p:spPr>
          <a:xfrm>
            <a:off x="956930" y="4729141"/>
            <a:ext cx="10860601" cy="391499"/>
          </a:xfrm>
        </p:spPr>
        <p:txBody>
          <a:bodyPr>
            <a:normAutofit/>
          </a:bodyPr>
          <a:lstStyle/>
          <a:p>
            <a:r>
              <a:rPr lang="tr-TR" sz="1200" dirty="0"/>
              <a:t>Üniversitemiz </a:t>
            </a:r>
            <a:r>
              <a:rPr lang="tr-TR" sz="1200" dirty="0" err="1"/>
              <a:t>Kezer</a:t>
            </a:r>
            <a:r>
              <a:rPr lang="tr-TR" sz="1200" dirty="0"/>
              <a:t> kampüsünde yer almakta olup, 105*68m uluslararası ölçülerde 8 kulvarlı tartan pist ve 1150 kişilik seyirci kapasitesi bulunmaktadır.</a:t>
            </a:r>
          </a:p>
        </p:txBody>
      </p:sp>
      <p:pic>
        <p:nvPicPr>
          <p:cNvPr id="6146" name="Picture 2" descr="http://sksdb.siirt.edu.tr/foto/sanalresim/201511259141764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6930" y="1190625"/>
            <a:ext cx="5060693" cy="332912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ksdb.siirt.edu.tr/foto/sanalresim/201511259142443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6353" y="1190625"/>
            <a:ext cx="5681178" cy="3329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5094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27949"/>
          </a:xfrm>
        </p:spPr>
        <p:txBody>
          <a:bodyPr>
            <a:normAutofit/>
          </a:bodyPr>
          <a:lstStyle/>
          <a:p>
            <a:r>
              <a:rPr lang="tr-TR" sz="2400" b="1" dirty="0" smtClean="0">
                <a:latin typeface="+mn-lt"/>
              </a:rPr>
              <a:t>           SPOR SALONU</a:t>
            </a:r>
            <a:endParaRPr lang="tr-TR" sz="2400" b="1" dirty="0">
              <a:latin typeface="+mn-lt"/>
            </a:endParaRPr>
          </a:p>
        </p:txBody>
      </p:sp>
      <p:sp>
        <p:nvSpPr>
          <p:cNvPr id="3" name="İçerik Yer Tutucusu 2"/>
          <p:cNvSpPr>
            <a:spLocks noGrp="1"/>
          </p:cNvSpPr>
          <p:nvPr>
            <p:ph idx="1"/>
          </p:nvPr>
        </p:nvSpPr>
        <p:spPr>
          <a:xfrm>
            <a:off x="698863" y="1285694"/>
            <a:ext cx="10352314" cy="281849"/>
          </a:xfrm>
        </p:spPr>
        <p:txBody>
          <a:bodyPr>
            <a:normAutofit/>
          </a:bodyPr>
          <a:lstStyle/>
          <a:p>
            <a:r>
              <a:rPr lang="tr-TR" sz="1200" dirty="0"/>
              <a:t>Üniversitemiz </a:t>
            </a:r>
            <a:r>
              <a:rPr lang="tr-TR" sz="1200" dirty="0" err="1"/>
              <a:t>Kezer</a:t>
            </a:r>
            <a:r>
              <a:rPr lang="tr-TR" sz="1200" dirty="0"/>
              <a:t> kampüsünde yer almaktadır. 40*20m uluslararası ölçülerde ve 1000 seyirci kapasitesi bulunmaktadır.</a:t>
            </a:r>
          </a:p>
        </p:txBody>
      </p:sp>
      <p:pic>
        <p:nvPicPr>
          <p:cNvPr id="7170" name="Picture 2" descr="http://sksdb.siirt.edu.tr/foto/sanalresim/2015112511201138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0050" y="1660163"/>
            <a:ext cx="5474970" cy="372463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ksdb.siirt.edu.tr/foto/sanalresim/201511251120487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75020" y="1660164"/>
            <a:ext cx="6316980" cy="3724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448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987425"/>
          </a:xfrm>
        </p:spPr>
        <p:txBody>
          <a:bodyPr>
            <a:normAutofit/>
          </a:bodyPr>
          <a:lstStyle/>
          <a:p>
            <a:r>
              <a:rPr lang="tr-TR" sz="2400" dirty="0" smtClean="0">
                <a:latin typeface="+mn-lt"/>
              </a:rPr>
              <a:t>            </a:t>
            </a:r>
            <a:r>
              <a:rPr lang="tr-TR" sz="2400" b="1" dirty="0" smtClean="0">
                <a:latin typeface="+mn-lt"/>
              </a:rPr>
              <a:t>BASKETBOL,VOLEYBOL,TENİSKORTU VE HALI SAHA</a:t>
            </a:r>
            <a:endParaRPr lang="tr-TR" sz="2400" b="1" dirty="0">
              <a:latin typeface="+mn-lt"/>
            </a:endParaRPr>
          </a:p>
        </p:txBody>
      </p:sp>
      <p:pic>
        <p:nvPicPr>
          <p:cNvPr id="8194" name="Picture 2" descr="http://sksdb.siirt.edu.tr/foto/sanalresim/20162161535404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65546" y="1282700"/>
            <a:ext cx="5168504" cy="45085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ksdb.siirt.edu.tr/foto/sanalresim/voleybol-sahasi-siirt-2017121995833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1225" y="1282700"/>
            <a:ext cx="5943600" cy="450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0456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958850"/>
          </a:xfrm>
        </p:spPr>
        <p:txBody>
          <a:bodyPr>
            <a:normAutofit/>
          </a:bodyPr>
          <a:lstStyle/>
          <a:p>
            <a:r>
              <a:rPr lang="tr-TR" sz="2400" b="1" dirty="0" smtClean="0">
                <a:latin typeface="+mn-lt"/>
              </a:rPr>
              <a:t>           BASKETBOL,VOLEYBOL,TENİSKORTU </a:t>
            </a:r>
            <a:r>
              <a:rPr lang="tr-TR" sz="2400" b="1" dirty="0">
                <a:latin typeface="+mn-lt"/>
              </a:rPr>
              <a:t>VE HALI SAHA</a:t>
            </a:r>
          </a:p>
        </p:txBody>
      </p:sp>
      <p:pic>
        <p:nvPicPr>
          <p:cNvPr id="9218" name="Picture 2" descr="http://sksdb.siirt.edu.tr/foto/sanalresim/hali-saha-siirt-20171219142145.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6607" y="1323976"/>
            <a:ext cx="5457444" cy="435133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ksdb.siirt.edu.tr/foto/sanalresim/hali-saha-siirt-2017121914526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1225" y="1323976"/>
            <a:ext cx="5924169"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2832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5"/>
            <a:ext cx="10515600" cy="863600"/>
          </a:xfrm>
        </p:spPr>
        <p:txBody>
          <a:bodyPr>
            <a:normAutofit/>
          </a:bodyPr>
          <a:lstStyle/>
          <a:p>
            <a:r>
              <a:rPr lang="tr-TR" sz="2400" b="1" dirty="0" smtClean="0">
                <a:latin typeface="+mn-lt"/>
              </a:rPr>
              <a:t>            GENÇLİK EVİ</a:t>
            </a:r>
            <a:endParaRPr lang="tr-TR" sz="2400" b="1" dirty="0">
              <a:latin typeface="+mn-lt"/>
            </a:endParaRPr>
          </a:p>
        </p:txBody>
      </p:sp>
      <p:sp>
        <p:nvSpPr>
          <p:cNvPr id="3" name="İçerik Yer Tutucusu 2"/>
          <p:cNvSpPr>
            <a:spLocks noGrp="1"/>
          </p:cNvSpPr>
          <p:nvPr>
            <p:ph idx="1"/>
          </p:nvPr>
        </p:nvSpPr>
        <p:spPr>
          <a:xfrm>
            <a:off x="490930" y="4402455"/>
            <a:ext cx="11220449" cy="1000126"/>
          </a:xfrm>
        </p:spPr>
        <p:txBody>
          <a:bodyPr>
            <a:normAutofit fontScale="85000" lnSpcReduction="10000"/>
          </a:bodyPr>
          <a:lstStyle/>
          <a:p>
            <a:pPr marL="0" indent="0">
              <a:buNone/>
            </a:pPr>
            <a:r>
              <a:rPr lang="tr-TR" sz="2400" b="1" dirty="0" smtClean="0"/>
              <a:t>ÖĞRENCİ YURTLARI</a:t>
            </a:r>
            <a:endParaRPr lang="tr-TR" sz="2400" dirty="0" smtClean="0"/>
          </a:p>
          <a:p>
            <a:pPr algn="just"/>
            <a:r>
              <a:rPr lang="tr-TR" sz="1400" b="1" dirty="0" smtClean="0"/>
              <a:t>Üniversitemiz </a:t>
            </a:r>
            <a:r>
              <a:rPr lang="tr-TR" sz="1400" b="1" dirty="0"/>
              <a:t>Sağlık Kültür ve Spor Daire Başkanlığı bünyesinde faaliyet gösteren; Eruh ilçemizde iki adet öğrenci yurdunda </a:t>
            </a:r>
            <a:r>
              <a:rPr lang="tr-TR" sz="1400" b="1" dirty="0" smtClean="0"/>
              <a:t>106 </a:t>
            </a:r>
            <a:r>
              <a:rPr lang="tr-TR" sz="1400" b="1" dirty="0"/>
              <a:t>kız, </a:t>
            </a:r>
            <a:r>
              <a:rPr lang="tr-TR" sz="1400" b="1" dirty="0" smtClean="0"/>
              <a:t>28 </a:t>
            </a:r>
            <a:r>
              <a:rPr lang="tr-TR" sz="1400" b="1" dirty="0"/>
              <a:t>erkek öğrenci barınmaktadır. Yurtlarımızda odalar 3-4 ve 5 kişilik olup, yataklar baza sistemidir. Öğrencilerimize </a:t>
            </a:r>
            <a:r>
              <a:rPr lang="tr-TR" sz="1400" b="1" dirty="0" err="1" smtClean="0"/>
              <a:t>haftaiçi</a:t>
            </a:r>
            <a:r>
              <a:rPr lang="tr-TR" sz="1400" b="1" dirty="0" smtClean="0"/>
              <a:t> öğle </a:t>
            </a:r>
            <a:r>
              <a:rPr lang="tr-TR" sz="1400" b="1" dirty="0"/>
              <a:t>ve akşam </a:t>
            </a:r>
            <a:r>
              <a:rPr lang="tr-TR" sz="1400" b="1" dirty="0" smtClean="0"/>
              <a:t>yemeği, </a:t>
            </a:r>
            <a:r>
              <a:rPr lang="tr-TR" sz="1400" b="1" dirty="0" err="1" smtClean="0"/>
              <a:t>haftasonu</a:t>
            </a:r>
            <a:r>
              <a:rPr lang="tr-TR" sz="1400" b="1" dirty="0" smtClean="0"/>
              <a:t> ise kahvaltı hizmeti öğrenci </a:t>
            </a:r>
            <a:r>
              <a:rPr lang="tr-TR" sz="1400" b="1" dirty="0"/>
              <a:t>bütçesine uygun fiyatlarla sunulmaktadır. Ayrıca çalışma salonu, kafeterya, mescit bulunmakta ve internet erişimi </a:t>
            </a:r>
            <a:r>
              <a:rPr lang="tr-TR" sz="1400" b="1" dirty="0" smtClean="0"/>
              <a:t>mevcuttur. Eruh </a:t>
            </a:r>
            <a:r>
              <a:rPr lang="tr-TR" sz="1400" b="1" dirty="0"/>
              <a:t>Yurtlarından elde edilen gelir </a:t>
            </a:r>
            <a:r>
              <a:rPr lang="tr-TR" sz="1400" b="1" dirty="0" smtClean="0"/>
              <a:t>85.370,00 </a:t>
            </a:r>
            <a:r>
              <a:rPr lang="tr-TR" sz="1400" b="1" dirty="0"/>
              <a:t>TL’dir. </a:t>
            </a:r>
          </a:p>
          <a:p>
            <a:endParaRPr lang="tr-TR" sz="1200" dirty="0"/>
          </a:p>
        </p:txBody>
      </p:sp>
      <p:pic>
        <p:nvPicPr>
          <p:cNvPr id="10242" name="Picture 2" descr="http://sksdb.siirt.edu.tr/foto/sanalresim/genclik-merkezi-siirt-20171219223975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1076325"/>
            <a:ext cx="5140325" cy="314325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sksdb.siirt.edu.tr/foto/sanalresim/genclik-merkezi-siirt-20171219224130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4999" y="1076326"/>
            <a:ext cx="5895975"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707865"/>
      </p:ext>
    </p:extLst>
  </p:cSld>
  <p:clrMapOvr>
    <a:masterClrMapping/>
  </p:clrMapOvr>
  <p:transition spd="med">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1011729"/>
          </a:xfrm>
        </p:spPr>
        <p:txBody>
          <a:bodyPr/>
          <a:lstStyle/>
          <a:p>
            <a:r>
              <a:rPr lang="tr-TR" dirty="0" smtClean="0"/>
              <a:t>     </a:t>
            </a:r>
            <a:r>
              <a:rPr lang="tr-TR" sz="3600" dirty="0" smtClean="0"/>
              <a:t>Birim Kalite Faaliyetleri </a:t>
            </a:r>
            <a:endParaRPr lang="tr-TR" sz="3600" dirty="0"/>
          </a:p>
        </p:txBody>
      </p:sp>
      <p:sp>
        <p:nvSpPr>
          <p:cNvPr id="3" name="2 İçerik Yer Tutucusu"/>
          <p:cNvSpPr>
            <a:spLocks noGrp="1"/>
          </p:cNvSpPr>
          <p:nvPr>
            <p:ph idx="1"/>
          </p:nvPr>
        </p:nvSpPr>
        <p:spPr>
          <a:xfrm>
            <a:off x="838200" y="1825625"/>
            <a:ext cx="10515600" cy="3870982"/>
          </a:xfrm>
        </p:spPr>
        <p:txBody>
          <a:bodyPr/>
          <a:lstStyle/>
          <a:p>
            <a:pPr algn="just"/>
            <a:r>
              <a:rPr lang="tr-TR" dirty="0" smtClean="0"/>
              <a:t>Birimimiz ISO 9001-2015 sürecinde gereken görev tanımları, iş akışları, risk analizi ve  paydaş analizlerini yapmıştır. Ayrıca  yapılan iş ve işlemleri de Yükseköğretim kalite kurulu tarafından belirlenen kıstaslara uygunluğunu sağlamıştır. Gerekli bilgiler sayfamızda yer almaktadır. </a:t>
            </a:r>
            <a:r>
              <a:rPr lang="tr-TR" u="sng" dirty="0" smtClean="0">
                <a:hlinkClick r:id="rId2"/>
              </a:rPr>
              <a:t>http://sksdb.siirt.edu.tr/</a:t>
            </a:r>
            <a:endParaRPr lang="tr-TR" dirty="0" smtClean="0"/>
          </a:p>
          <a:p>
            <a:pPr algn="just"/>
            <a:r>
              <a:rPr lang="tr-TR" dirty="0" smtClean="0"/>
              <a:t>Birimimiz üniversitemiz kalite politikası ile uyumlu iş ve işlemlerine devam etmektedir. </a:t>
            </a:r>
            <a:endParaRPr lang="tr-T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54074"/>
          </a:xfrm>
        </p:spPr>
        <p:txBody>
          <a:bodyPr>
            <a:normAutofit/>
          </a:bodyPr>
          <a:lstStyle/>
          <a:p>
            <a:r>
              <a:rPr lang="tr-TR" sz="3200" b="1" dirty="0" smtClean="0"/>
              <a:t>         Sosyal ve Kültürel Faaliyetler</a:t>
            </a:r>
            <a:endParaRPr lang="tr-TR" sz="3200" b="1" dirty="0"/>
          </a:p>
        </p:txBody>
      </p:sp>
      <p:sp>
        <p:nvSpPr>
          <p:cNvPr id="3" name="2 İçerik Yer Tutucusu"/>
          <p:cNvSpPr>
            <a:spLocks noGrp="1"/>
          </p:cNvSpPr>
          <p:nvPr>
            <p:ph idx="1"/>
          </p:nvPr>
        </p:nvSpPr>
        <p:spPr>
          <a:xfrm>
            <a:off x="785648" y="1334813"/>
            <a:ext cx="10515600" cy="4684494"/>
          </a:xfrm>
        </p:spPr>
        <p:txBody>
          <a:bodyPr/>
          <a:lstStyle/>
          <a:p>
            <a:r>
              <a:rPr lang="tr-TR" dirty="0" smtClean="0"/>
              <a:t>Başkanlığımız bünyesindeki öğrenci toplulukları ve öğrenci konseyinin gerçekleştirdiği faaliyetler aşağıda gösterilmiştir.</a:t>
            </a:r>
            <a:endParaRPr lang="tr-TR" dirty="0"/>
          </a:p>
        </p:txBody>
      </p:sp>
      <p:graphicFrame>
        <p:nvGraphicFramePr>
          <p:cNvPr id="4" name="3 Tablo"/>
          <p:cNvGraphicFramePr>
            <a:graphicFrameLocks noGrp="1"/>
          </p:cNvGraphicFramePr>
          <p:nvPr/>
        </p:nvGraphicFramePr>
        <p:xfrm>
          <a:off x="980961" y="2390812"/>
          <a:ext cx="10170517" cy="3546022"/>
        </p:xfrm>
        <a:graphic>
          <a:graphicData uri="http://schemas.openxmlformats.org/drawingml/2006/table">
            <a:tbl>
              <a:tblPr firstRow="1" bandRow="1">
                <a:tableStyleId>{5C22544A-7EE6-4342-B048-85BDC9FD1C3A}</a:tableStyleId>
              </a:tblPr>
              <a:tblGrid>
                <a:gridCol w="705935">
                  <a:extLst>
                    <a:ext uri="{9D8B030D-6E8A-4147-A177-3AD203B41FA5}">
                      <a16:colId xmlns:a16="http://schemas.microsoft.com/office/drawing/2014/main" val="20000"/>
                    </a:ext>
                  </a:extLst>
                </a:gridCol>
                <a:gridCol w="1949683">
                  <a:extLst>
                    <a:ext uri="{9D8B030D-6E8A-4147-A177-3AD203B41FA5}">
                      <a16:colId xmlns:a16="http://schemas.microsoft.com/office/drawing/2014/main" val="20001"/>
                    </a:ext>
                  </a:extLst>
                </a:gridCol>
                <a:gridCol w="1703175">
                  <a:extLst>
                    <a:ext uri="{9D8B030D-6E8A-4147-A177-3AD203B41FA5}">
                      <a16:colId xmlns:a16="http://schemas.microsoft.com/office/drawing/2014/main" val="20002"/>
                    </a:ext>
                  </a:extLst>
                </a:gridCol>
                <a:gridCol w="1452931">
                  <a:extLst>
                    <a:ext uri="{9D8B030D-6E8A-4147-A177-3AD203B41FA5}">
                      <a16:colId xmlns:a16="http://schemas.microsoft.com/office/drawing/2014/main" val="20003"/>
                    </a:ext>
                  </a:extLst>
                </a:gridCol>
                <a:gridCol w="1452931">
                  <a:extLst>
                    <a:ext uri="{9D8B030D-6E8A-4147-A177-3AD203B41FA5}">
                      <a16:colId xmlns:a16="http://schemas.microsoft.com/office/drawing/2014/main" val="20004"/>
                    </a:ext>
                  </a:extLst>
                </a:gridCol>
                <a:gridCol w="1452931">
                  <a:extLst>
                    <a:ext uri="{9D8B030D-6E8A-4147-A177-3AD203B41FA5}">
                      <a16:colId xmlns:a16="http://schemas.microsoft.com/office/drawing/2014/main" val="20005"/>
                    </a:ext>
                  </a:extLst>
                </a:gridCol>
                <a:gridCol w="1452931">
                  <a:extLst>
                    <a:ext uri="{9D8B030D-6E8A-4147-A177-3AD203B41FA5}">
                      <a16:colId xmlns:a16="http://schemas.microsoft.com/office/drawing/2014/main" val="20006"/>
                    </a:ext>
                  </a:extLst>
                </a:gridCol>
              </a:tblGrid>
              <a:tr h="344843">
                <a:tc>
                  <a:txBody>
                    <a:bodyPr/>
                    <a:lstStyle/>
                    <a:p>
                      <a:pPr algn="ctr"/>
                      <a:r>
                        <a:rPr lang="tr-TR" dirty="0" smtClean="0"/>
                        <a:t>Sıra</a:t>
                      </a:r>
                      <a:endParaRPr lang="tr-TR" dirty="0"/>
                    </a:p>
                  </a:txBody>
                  <a:tcPr/>
                </a:tc>
                <a:tc gridSpan="6">
                  <a:txBody>
                    <a:bodyPr/>
                    <a:lstStyle/>
                    <a:p>
                      <a:r>
                        <a:rPr lang="tr-TR" dirty="0" smtClean="0"/>
                        <a:t>Öğrenci Toplulukları ve Öğrenci Konseyinin Gerçekleştirdiği Etkinlikler</a:t>
                      </a:r>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val="10000"/>
                  </a:ext>
                </a:extLst>
              </a:tr>
              <a:tr h="396569">
                <a:tc>
                  <a:txBody>
                    <a:bodyPr/>
                    <a:lstStyle/>
                    <a:p>
                      <a:pPr marL="15875" algn="ctr">
                        <a:lnSpc>
                          <a:spcPct val="115000"/>
                        </a:lnSpc>
                        <a:spcAft>
                          <a:spcPts val="1000"/>
                        </a:spcAft>
                      </a:pPr>
                      <a:r>
                        <a:rPr lang="tr-TR" sz="1200" dirty="0" smtClean="0">
                          <a:latin typeface="Times New Roman"/>
                          <a:ea typeface="Calibri"/>
                          <a:cs typeface="Times New Roman"/>
                        </a:rPr>
                        <a:t>   1</a:t>
                      </a:r>
                      <a:endParaRPr lang="tr-TR" sz="1100" dirty="0">
                        <a:latin typeface="Calibri"/>
                        <a:ea typeface="Calibri"/>
                        <a:cs typeface="Times New Roman"/>
                      </a:endParaRPr>
                    </a:p>
                  </a:txBody>
                  <a:tcPr marL="68580" marR="68580" marT="0" marB="0"/>
                </a:tc>
                <a:tc>
                  <a:txBody>
                    <a:bodyPr/>
                    <a:lstStyle/>
                    <a:p>
                      <a:pPr marL="15875" algn="just">
                        <a:lnSpc>
                          <a:spcPct val="115000"/>
                        </a:lnSpc>
                        <a:spcAft>
                          <a:spcPts val="1000"/>
                        </a:spcAft>
                      </a:pPr>
                      <a:r>
                        <a:rPr lang="tr-TR" sz="1200">
                          <a:latin typeface="Times New Roman"/>
                          <a:ea typeface="Calibri"/>
                          <a:cs typeface="Times New Roman"/>
                        </a:rPr>
                        <a:t>Toplumsal Düşünce Kulübü</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Köy Okullarına Yardım Götürme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04 Ocak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09.00-14.00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Eruh-Kekliktepe Köyü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Yardım</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793138">
                <a:tc>
                  <a:txBody>
                    <a:bodyPr/>
                    <a:lstStyle/>
                    <a:p>
                      <a:pPr marL="131445" algn="ctr">
                        <a:lnSpc>
                          <a:spcPct val="115000"/>
                        </a:lnSpc>
                        <a:spcAft>
                          <a:spcPts val="1000"/>
                        </a:spcAft>
                      </a:pPr>
                      <a:r>
                        <a:rPr lang="tr-TR" sz="1200" dirty="0">
                          <a:latin typeface="Times New Roman"/>
                          <a:ea typeface="Calibri"/>
                          <a:cs typeface="Times New Roman"/>
                        </a:rPr>
                        <a:t>2</a:t>
                      </a:r>
                      <a:endParaRPr lang="tr-TR" sz="1100" dirty="0">
                        <a:latin typeface="Calibri"/>
                        <a:ea typeface="Calibri"/>
                        <a:cs typeface="Times New Roman"/>
                      </a:endParaRPr>
                    </a:p>
                  </a:txBody>
                  <a:tcPr marL="68580" marR="68580" marT="0" marB="0"/>
                </a:tc>
                <a:tc>
                  <a:txBody>
                    <a:bodyPr/>
                    <a:lstStyle/>
                    <a:p>
                      <a:pPr marL="131445" algn="just">
                        <a:lnSpc>
                          <a:spcPct val="115000"/>
                        </a:lnSpc>
                        <a:spcAft>
                          <a:spcPts val="1000"/>
                        </a:spcAft>
                      </a:pPr>
                      <a:r>
                        <a:rPr lang="tr-TR" sz="1200" dirty="0">
                          <a:latin typeface="Times New Roman"/>
                          <a:ea typeface="Calibri"/>
                          <a:cs typeface="Times New Roman"/>
                        </a:rPr>
                        <a:t>Öğrenci Konseyi</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Anma Etkinliği(Mısırda idam edilen 9 Müslüman için)</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22 Şubat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12:30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Kezer Kampüsü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Anma</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96569">
                <a:tc>
                  <a:txBody>
                    <a:bodyPr/>
                    <a:lstStyle/>
                    <a:p>
                      <a:pPr algn="ctr">
                        <a:lnSpc>
                          <a:spcPct val="115000"/>
                        </a:lnSpc>
                        <a:spcAft>
                          <a:spcPts val="1000"/>
                        </a:spcAft>
                      </a:pPr>
                      <a:r>
                        <a:rPr lang="tr-TR" sz="1200" dirty="0">
                          <a:latin typeface="Times New Roman"/>
                          <a:ea typeface="Calibri"/>
                          <a:cs typeface="Times New Roman"/>
                        </a:rPr>
                        <a:t>3</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Genç Girişimciler Topluluğu</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Tanıtım (Kariyer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25 Şubat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Kezer Kampsü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Stand Açma</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96569">
                <a:tc>
                  <a:txBody>
                    <a:bodyPr/>
                    <a:lstStyle/>
                    <a:p>
                      <a:pPr marL="62230" algn="ctr">
                        <a:lnSpc>
                          <a:spcPct val="115000"/>
                        </a:lnSpc>
                        <a:spcAft>
                          <a:spcPts val="1000"/>
                        </a:spcAft>
                      </a:pPr>
                      <a:r>
                        <a:rPr lang="tr-TR" sz="1200" dirty="0">
                          <a:latin typeface="Times New Roman"/>
                          <a:ea typeface="Calibri"/>
                          <a:cs typeface="Times New Roman"/>
                        </a:rPr>
                        <a:t>4</a:t>
                      </a:r>
                      <a:endParaRPr lang="tr-TR" sz="1100" dirty="0">
                        <a:latin typeface="Calibri"/>
                        <a:ea typeface="Calibri"/>
                        <a:cs typeface="Times New Roman"/>
                      </a:endParaRPr>
                    </a:p>
                  </a:txBody>
                  <a:tcPr marL="68580" marR="68580" marT="0" marB="0"/>
                </a:tc>
                <a:tc>
                  <a:txBody>
                    <a:bodyPr/>
                    <a:lstStyle/>
                    <a:p>
                      <a:pPr marL="62230" algn="just">
                        <a:lnSpc>
                          <a:spcPct val="115000"/>
                        </a:lnSpc>
                        <a:spcAft>
                          <a:spcPts val="1000"/>
                        </a:spcAft>
                      </a:pPr>
                      <a:r>
                        <a:rPr lang="tr-TR" sz="1200" dirty="0">
                          <a:latin typeface="Times New Roman"/>
                          <a:ea typeface="Calibri"/>
                          <a:cs typeface="Times New Roman"/>
                        </a:rPr>
                        <a:t>Öğrenci Konseyi</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Abdurrahman Uzun ile Gündeme Dair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28 Şubat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19:00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Kampüs</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594854">
                <a:tc>
                  <a:txBody>
                    <a:bodyPr/>
                    <a:lstStyle/>
                    <a:p>
                      <a:pPr marL="100330" algn="ctr">
                        <a:lnSpc>
                          <a:spcPct val="115000"/>
                        </a:lnSpc>
                        <a:spcAft>
                          <a:spcPts val="1000"/>
                        </a:spcAft>
                      </a:pPr>
                      <a:r>
                        <a:rPr lang="tr-TR" sz="1200" dirty="0">
                          <a:latin typeface="Times New Roman"/>
                          <a:ea typeface="Calibri"/>
                          <a:cs typeface="Times New Roman"/>
                        </a:rPr>
                        <a:t>5</a:t>
                      </a:r>
                      <a:endParaRPr lang="tr-TR" sz="1100" dirty="0">
                        <a:latin typeface="Calibri"/>
                        <a:ea typeface="Calibri"/>
                        <a:cs typeface="Times New Roman"/>
                      </a:endParaRPr>
                    </a:p>
                  </a:txBody>
                  <a:tcPr marL="68580" marR="68580" marT="0" marB="0"/>
                </a:tc>
                <a:tc>
                  <a:txBody>
                    <a:bodyPr/>
                    <a:lstStyle/>
                    <a:p>
                      <a:pPr marL="100330" algn="just">
                        <a:lnSpc>
                          <a:spcPct val="115000"/>
                        </a:lnSpc>
                        <a:spcAft>
                          <a:spcPts val="1000"/>
                        </a:spcAft>
                      </a:pPr>
                      <a:r>
                        <a:rPr lang="tr-TR" sz="1200" dirty="0">
                          <a:latin typeface="Times New Roman"/>
                          <a:ea typeface="Calibri"/>
                          <a:cs typeface="Times New Roman"/>
                        </a:rPr>
                        <a:t>Genç Tema Topluluğu</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Genç Tema Koordinasyon Toplantısı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1-4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Antalya</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Toplantı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265199">
                <a:tc>
                  <a:txBody>
                    <a:bodyPr/>
                    <a:lstStyle/>
                    <a:p>
                      <a:pPr marL="23495" algn="ctr">
                        <a:lnSpc>
                          <a:spcPct val="115000"/>
                        </a:lnSpc>
                        <a:spcAft>
                          <a:spcPts val="1000"/>
                        </a:spcAft>
                      </a:pPr>
                      <a:r>
                        <a:rPr lang="tr-TR" sz="1200" dirty="0">
                          <a:latin typeface="Times New Roman"/>
                          <a:ea typeface="Calibri"/>
                          <a:cs typeface="Times New Roman"/>
                        </a:rPr>
                        <a:t>6</a:t>
                      </a:r>
                      <a:endParaRPr lang="tr-TR" sz="1100" dirty="0">
                        <a:latin typeface="Calibri"/>
                        <a:ea typeface="Calibri"/>
                        <a:cs typeface="Times New Roman"/>
                      </a:endParaRPr>
                    </a:p>
                  </a:txBody>
                  <a:tcPr marL="68580" marR="68580" marT="0" marB="0"/>
                </a:tc>
                <a:tc>
                  <a:txBody>
                    <a:bodyPr/>
                    <a:lstStyle/>
                    <a:p>
                      <a:pPr marL="23495" algn="just">
                        <a:lnSpc>
                          <a:spcPct val="115000"/>
                        </a:lnSpc>
                        <a:spcAft>
                          <a:spcPts val="1000"/>
                        </a:spcAft>
                      </a:pPr>
                      <a:r>
                        <a:rPr lang="tr-TR" sz="1200">
                          <a:latin typeface="Times New Roman"/>
                          <a:ea typeface="Calibri"/>
                          <a:cs typeface="Times New Roman"/>
                        </a:rPr>
                        <a:t>Genç Girişimciler Topluluğu</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Kariyer Konferansı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16:00-19:00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Müh.Mim.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Konferans</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265199">
                <a:tc>
                  <a:txBody>
                    <a:bodyPr/>
                    <a:lstStyle/>
                    <a:p>
                      <a:pPr marL="62230" algn="ctr">
                        <a:lnSpc>
                          <a:spcPct val="115000"/>
                        </a:lnSpc>
                        <a:spcAft>
                          <a:spcPts val="1000"/>
                        </a:spcAft>
                      </a:pPr>
                      <a:r>
                        <a:rPr lang="tr-TR" sz="1200" dirty="0">
                          <a:latin typeface="Times New Roman"/>
                          <a:ea typeface="Calibri"/>
                          <a:cs typeface="Times New Roman"/>
                        </a:rPr>
                        <a:t>7</a:t>
                      </a:r>
                      <a:endParaRPr lang="tr-TR" sz="1100" dirty="0">
                        <a:latin typeface="Calibri"/>
                        <a:ea typeface="Calibri"/>
                        <a:cs typeface="Times New Roman"/>
                      </a:endParaRPr>
                    </a:p>
                  </a:txBody>
                  <a:tcPr marL="68580" marR="68580" marT="0" marB="0"/>
                </a:tc>
                <a:tc>
                  <a:txBody>
                    <a:bodyPr/>
                    <a:lstStyle/>
                    <a:p>
                      <a:pPr marL="62230" algn="just">
                        <a:lnSpc>
                          <a:spcPct val="115000"/>
                        </a:lnSpc>
                        <a:spcAft>
                          <a:spcPts val="1000"/>
                        </a:spcAft>
                      </a:pPr>
                      <a:r>
                        <a:rPr lang="tr-TR" sz="1200">
                          <a:latin typeface="Times New Roman"/>
                          <a:ea typeface="Calibri"/>
                          <a:cs typeface="Times New Roman"/>
                        </a:rPr>
                        <a:t>Öğrenci Konseyi</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Burası Kahire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06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13:00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err="1">
                          <a:latin typeface="Times New Roman"/>
                          <a:ea typeface="Calibri"/>
                          <a:cs typeface="Times New Roman"/>
                        </a:rPr>
                        <a:t>Müh.Mim</a:t>
                      </a:r>
                      <a:r>
                        <a:rPr lang="tr-TR" sz="1200" dirty="0">
                          <a:latin typeface="Times New Roman"/>
                          <a:ea typeface="Calibri"/>
                          <a:cs typeface="Times New Roman"/>
                        </a:rPr>
                        <a:t>.</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Konferans</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7"/>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12076" y="249512"/>
            <a:ext cx="10515600" cy="748971"/>
          </a:xfrm>
        </p:spPr>
        <p:txBody>
          <a:bodyPr>
            <a:normAutofit fontScale="90000"/>
          </a:bodyPr>
          <a:lstStyle/>
          <a:p>
            <a:r>
              <a:rPr lang="tr-TR" sz="2800" b="1" dirty="0" smtClean="0"/>
              <a:t>           </a:t>
            </a:r>
            <a:br>
              <a:rPr lang="tr-TR" sz="2800" b="1" dirty="0" smtClean="0"/>
            </a:br>
            <a:r>
              <a:rPr lang="tr-TR" sz="2800" b="1" dirty="0" smtClean="0"/>
              <a:t>          Sosyal ve Kültürel Etkinlikler</a:t>
            </a:r>
            <a:endParaRPr lang="tr-TR" sz="2800" b="1" dirty="0"/>
          </a:p>
        </p:txBody>
      </p:sp>
      <p:graphicFrame>
        <p:nvGraphicFramePr>
          <p:cNvPr id="4" name="3 İçerik Yer Tutucusu"/>
          <p:cNvGraphicFramePr>
            <a:graphicFrameLocks noGrp="1"/>
          </p:cNvGraphicFramePr>
          <p:nvPr>
            <p:ph idx="1"/>
          </p:nvPr>
        </p:nvGraphicFramePr>
        <p:xfrm>
          <a:off x="690506" y="1110649"/>
          <a:ext cx="10639645" cy="4857851"/>
        </p:xfrm>
        <a:graphic>
          <a:graphicData uri="http://schemas.openxmlformats.org/drawingml/2006/table">
            <a:tbl>
              <a:tblPr firstRow="1" bandRow="1">
                <a:tableStyleId>{5C22544A-7EE6-4342-B048-85BDC9FD1C3A}</a:tableStyleId>
              </a:tblPr>
              <a:tblGrid>
                <a:gridCol w="428671">
                  <a:extLst>
                    <a:ext uri="{9D8B030D-6E8A-4147-A177-3AD203B41FA5}">
                      <a16:colId xmlns:a16="http://schemas.microsoft.com/office/drawing/2014/main" val="20000"/>
                    </a:ext>
                  </a:extLst>
                </a:gridCol>
                <a:gridCol w="2031559">
                  <a:extLst>
                    <a:ext uri="{9D8B030D-6E8A-4147-A177-3AD203B41FA5}">
                      <a16:colId xmlns:a16="http://schemas.microsoft.com/office/drawing/2014/main" val="20001"/>
                    </a:ext>
                  </a:extLst>
                </a:gridCol>
                <a:gridCol w="2099619">
                  <a:extLst>
                    <a:ext uri="{9D8B030D-6E8A-4147-A177-3AD203B41FA5}">
                      <a16:colId xmlns:a16="http://schemas.microsoft.com/office/drawing/2014/main" val="20002"/>
                    </a:ext>
                  </a:extLst>
                </a:gridCol>
                <a:gridCol w="1519949">
                  <a:extLst>
                    <a:ext uri="{9D8B030D-6E8A-4147-A177-3AD203B41FA5}">
                      <a16:colId xmlns:a16="http://schemas.microsoft.com/office/drawing/2014/main" val="20003"/>
                    </a:ext>
                  </a:extLst>
                </a:gridCol>
                <a:gridCol w="1519949">
                  <a:extLst>
                    <a:ext uri="{9D8B030D-6E8A-4147-A177-3AD203B41FA5}">
                      <a16:colId xmlns:a16="http://schemas.microsoft.com/office/drawing/2014/main" val="20004"/>
                    </a:ext>
                  </a:extLst>
                </a:gridCol>
                <a:gridCol w="1519949">
                  <a:extLst>
                    <a:ext uri="{9D8B030D-6E8A-4147-A177-3AD203B41FA5}">
                      <a16:colId xmlns:a16="http://schemas.microsoft.com/office/drawing/2014/main" val="20005"/>
                    </a:ext>
                  </a:extLst>
                </a:gridCol>
                <a:gridCol w="1519949">
                  <a:extLst>
                    <a:ext uri="{9D8B030D-6E8A-4147-A177-3AD203B41FA5}">
                      <a16:colId xmlns:a16="http://schemas.microsoft.com/office/drawing/2014/main" val="20006"/>
                    </a:ext>
                  </a:extLst>
                </a:gridCol>
              </a:tblGrid>
              <a:tr h="371264">
                <a:tc>
                  <a:txBody>
                    <a:bodyPr/>
                    <a:lstStyle/>
                    <a:p>
                      <a:pPr algn="just">
                        <a:lnSpc>
                          <a:spcPct val="115000"/>
                        </a:lnSpc>
                        <a:spcAft>
                          <a:spcPts val="1000"/>
                        </a:spcAft>
                      </a:pPr>
                      <a:r>
                        <a:rPr lang="tr-TR" sz="1200" dirty="0">
                          <a:latin typeface="Times New Roman"/>
                          <a:ea typeface="Calibri"/>
                          <a:cs typeface="Times New Roman"/>
                        </a:rPr>
                        <a:t>8</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dirty="0">
                          <a:latin typeface="Times New Roman"/>
                          <a:ea typeface="Calibri"/>
                          <a:cs typeface="Times New Roman"/>
                        </a:rPr>
                        <a:t>DAKİK</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dirty="0">
                          <a:latin typeface="Times New Roman"/>
                          <a:ea typeface="Calibri"/>
                          <a:cs typeface="Times New Roman"/>
                        </a:rPr>
                        <a:t>Deprem Haftası Tanıtım Çalışması</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06 Mart 2019</a:t>
                      </a:r>
                      <a:endParaRPr lang="tr-TR" sz="1100" dirty="0">
                        <a:latin typeface="Calibri"/>
                        <a:ea typeface="Calibri"/>
                        <a:cs typeface="Times New Roman"/>
                      </a:endParaRPr>
                    </a:p>
                  </a:txBody>
                  <a:tcPr marL="68580" marR="68580" marT="0" marB="0"/>
                </a:tc>
                <a:tc>
                  <a:txBody>
                    <a:bodyPr/>
                    <a:lstStyle/>
                    <a:p>
                      <a:pPr algn="ctr">
                        <a:lnSpc>
                          <a:spcPct val="115000"/>
                        </a:lnSpc>
                        <a:spcAft>
                          <a:spcPts val="1000"/>
                        </a:spcAft>
                      </a:pPr>
                      <a:r>
                        <a:rPr lang="tr-TR" sz="1200" dirty="0">
                          <a:latin typeface="Times New Roman"/>
                          <a:ea typeface="Calibri"/>
                          <a:cs typeface="Times New Roman"/>
                        </a:rPr>
                        <a:t>-</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err="1">
                          <a:latin typeface="Times New Roman"/>
                          <a:ea typeface="Calibri"/>
                          <a:cs typeface="Times New Roman"/>
                        </a:rPr>
                        <a:t>Kezer</a:t>
                      </a:r>
                      <a:r>
                        <a:rPr lang="tr-TR" sz="1200" dirty="0">
                          <a:latin typeface="Times New Roman"/>
                          <a:ea typeface="Calibri"/>
                          <a:cs typeface="Times New Roman"/>
                        </a:rPr>
                        <a:t> Yerleşkesi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Tanıtım-stant</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440244">
                <a:tc>
                  <a:txBody>
                    <a:bodyPr/>
                    <a:lstStyle/>
                    <a:p>
                      <a:pPr algn="just">
                        <a:lnSpc>
                          <a:spcPct val="115000"/>
                        </a:lnSpc>
                        <a:spcAft>
                          <a:spcPts val="1000"/>
                        </a:spcAft>
                      </a:pPr>
                      <a:r>
                        <a:rPr lang="tr-TR" sz="1200">
                          <a:latin typeface="Times New Roman"/>
                          <a:ea typeface="Calibri"/>
                          <a:cs typeface="Times New Roman"/>
                        </a:rPr>
                        <a:t>9</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Tarih Topluluğu</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Mehmet Akif’in Şahsiyeti Hayatı Dünya Götüşü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12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14:00-16:00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71264">
                <a:tc>
                  <a:txBody>
                    <a:bodyPr/>
                    <a:lstStyle/>
                    <a:p>
                      <a:pPr algn="just">
                        <a:lnSpc>
                          <a:spcPct val="115000"/>
                        </a:lnSpc>
                        <a:spcAft>
                          <a:spcPts val="1000"/>
                        </a:spcAft>
                      </a:pPr>
                      <a:r>
                        <a:rPr lang="tr-TR" sz="1200">
                          <a:latin typeface="Times New Roman"/>
                          <a:ea typeface="Calibri"/>
                          <a:cs typeface="Times New Roman"/>
                        </a:rPr>
                        <a:t>10</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dirty="0">
                          <a:latin typeface="Times New Roman"/>
                          <a:ea typeface="Calibri"/>
                          <a:cs typeface="Times New Roman"/>
                        </a:rPr>
                        <a:t>Genç Girişimciler Topluluğu</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1.Tıp Zirvesi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13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13:00-16:00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Kampüs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221511">
                <a:tc>
                  <a:txBody>
                    <a:bodyPr/>
                    <a:lstStyle/>
                    <a:p>
                      <a:pPr algn="just">
                        <a:lnSpc>
                          <a:spcPct val="115000"/>
                        </a:lnSpc>
                        <a:spcAft>
                          <a:spcPts val="1000"/>
                        </a:spcAft>
                      </a:pPr>
                      <a:r>
                        <a:rPr lang="tr-TR" sz="1100" dirty="0">
                          <a:latin typeface="Calibri"/>
                          <a:ea typeface="Calibri"/>
                          <a:cs typeface="Times New Roman"/>
                        </a:rPr>
                        <a:t>11</a:t>
                      </a:r>
                    </a:p>
                  </a:txBody>
                  <a:tcPr marL="68580" marR="68580" marT="0" marB="0"/>
                </a:tc>
                <a:tc>
                  <a:txBody>
                    <a:bodyPr/>
                    <a:lstStyle/>
                    <a:p>
                      <a:pPr algn="just">
                        <a:lnSpc>
                          <a:spcPct val="115000"/>
                        </a:lnSpc>
                        <a:spcAft>
                          <a:spcPts val="1000"/>
                        </a:spcAft>
                      </a:pPr>
                      <a:r>
                        <a:rPr lang="tr-TR" sz="1100" dirty="0">
                          <a:latin typeface="Calibri"/>
                          <a:ea typeface="Calibri"/>
                          <a:cs typeface="Times New Roman"/>
                        </a:rPr>
                        <a:t>Toplumsal Düşünce Kulübü</a:t>
                      </a: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İşaret Dili Semineri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14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14:00-16:30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Seminer</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483360">
                <a:tc>
                  <a:txBody>
                    <a:bodyPr/>
                    <a:lstStyle/>
                    <a:p>
                      <a:pPr algn="just">
                        <a:lnSpc>
                          <a:spcPct val="115000"/>
                        </a:lnSpc>
                        <a:spcAft>
                          <a:spcPts val="1000"/>
                        </a:spcAft>
                      </a:pPr>
                      <a:r>
                        <a:rPr lang="tr-TR" sz="1200">
                          <a:latin typeface="Times New Roman"/>
                          <a:ea typeface="Calibri"/>
                          <a:cs typeface="Times New Roman"/>
                        </a:rPr>
                        <a:t>12</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dirty="0">
                          <a:latin typeface="Times New Roman"/>
                          <a:ea typeface="Calibri"/>
                          <a:cs typeface="Times New Roman"/>
                        </a:rPr>
                        <a:t>Genç İnşaat Mühendisleri    </a:t>
                      </a:r>
                      <a:endParaRPr lang="tr-TR" sz="1100" dirty="0">
                        <a:latin typeface="Calibri"/>
                        <a:ea typeface="Calibri"/>
                        <a:cs typeface="Times New Roman"/>
                      </a:endParaRPr>
                    </a:p>
                    <a:p>
                      <a:pPr algn="just">
                        <a:lnSpc>
                          <a:spcPct val="115000"/>
                        </a:lnSpc>
                        <a:spcAft>
                          <a:spcPts val="1000"/>
                        </a:spcAft>
                      </a:pPr>
                      <a:r>
                        <a:rPr lang="tr-TR" sz="1200" dirty="0">
                          <a:latin typeface="Times New Roman"/>
                          <a:ea typeface="Calibri"/>
                          <a:cs typeface="Times New Roman"/>
                        </a:rPr>
                        <a:t>Topluluğu</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dirty="0">
                          <a:latin typeface="Times New Roman"/>
                          <a:ea typeface="Calibri"/>
                          <a:cs typeface="Times New Roman"/>
                        </a:rPr>
                        <a:t>TÜYAP Ortadoğu İnşaat Fuarına Gezi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15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Diyarbakır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Teknik Gezi</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322838">
                <a:tc>
                  <a:txBody>
                    <a:bodyPr/>
                    <a:lstStyle/>
                    <a:p>
                      <a:pPr algn="just">
                        <a:lnSpc>
                          <a:spcPct val="115000"/>
                        </a:lnSpc>
                        <a:spcAft>
                          <a:spcPts val="1000"/>
                        </a:spcAft>
                      </a:pPr>
                      <a:r>
                        <a:rPr lang="tr-TR" sz="1200" dirty="0">
                          <a:latin typeface="Times New Roman"/>
                          <a:ea typeface="Calibri"/>
                          <a:cs typeface="Times New Roman"/>
                        </a:rPr>
                        <a:t>13</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İnsan Hak ve Hürriyetleri   </a:t>
                      </a:r>
                      <a:endParaRPr lang="tr-TR" sz="1100">
                        <a:latin typeface="Calibri"/>
                        <a:ea typeface="Calibri"/>
                        <a:cs typeface="Times New Roman"/>
                      </a:endParaRPr>
                    </a:p>
                    <a:p>
                      <a:pPr algn="just">
                        <a:lnSpc>
                          <a:spcPct val="115000"/>
                        </a:lnSpc>
                        <a:spcAft>
                          <a:spcPts val="1000"/>
                        </a:spcAft>
                      </a:pPr>
                      <a:r>
                        <a:rPr lang="tr-TR" sz="1200">
                          <a:latin typeface="Times New Roman"/>
                          <a:ea typeface="Calibri"/>
                          <a:cs typeface="Times New Roman"/>
                        </a:rPr>
                        <a:t>Topluluğu</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21.yy Gençliği ve Değer Algısı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18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14:00-17:00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Müh. Mim.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322838">
                <a:tc>
                  <a:txBody>
                    <a:bodyPr/>
                    <a:lstStyle/>
                    <a:p>
                      <a:pPr algn="just">
                        <a:lnSpc>
                          <a:spcPct val="115000"/>
                        </a:lnSpc>
                        <a:spcAft>
                          <a:spcPts val="1000"/>
                        </a:spcAft>
                      </a:pPr>
                      <a:r>
                        <a:rPr lang="tr-TR" sz="1100">
                          <a:latin typeface="Calibri"/>
                          <a:ea typeface="Calibri"/>
                          <a:cs typeface="Times New Roman"/>
                        </a:rPr>
                        <a:t>14</a:t>
                      </a:r>
                    </a:p>
                  </a:txBody>
                  <a:tcPr marL="68580" marR="68580" marT="0" marB="0"/>
                </a:tc>
                <a:tc>
                  <a:txBody>
                    <a:bodyPr/>
                    <a:lstStyle/>
                    <a:p>
                      <a:pPr algn="just">
                        <a:lnSpc>
                          <a:spcPct val="115000"/>
                        </a:lnSpc>
                        <a:spcAft>
                          <a:spcPts val="1000"/>
                        </a:spcAft>
                      </a:pPr>
                      <a:r>
                        <a:rPr lang="tr-TR" sz="1100">
                          <a:latin typeface="Calibri"/>
                          <a:ea typeface="Calibri"/>
                          <a:cs typeface="Times New Roman"/>
                        </a:rPr>
                        <a:t>Yeşilay Kültür Kulübü</a:t>
                      </a: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Bir Kuşu da Sen Kurtar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18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Doğal Yaşamdaki Hayvanlara Destek</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322838">
                <a:tc>
                  <a:txBody>
                    <a:bodyPr/>
                    <a:lstStyle/>
                    <a:p>
                      <a:pPr algn="just">
                        <a:lnSpc>
                          <a:spcPct val="115000"/>
                        </a:lnSpc>
                        <a:spcAft>
                          <a:spcPts val="1000"/>
                        </a:spcAft>
                      </a:pPr>
                      <a:r>
                        <a:rPr lang="tr-TR" sz="1200">
                          <a:latin typeface="Times New Roman"/>
                          <a:ea typeface="Calibri"/>
                          <a:cs typeface="Times New Roman"/>
                        </a:rPr>
                        <a:t>15</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İnsan Hak ve Hürriyetleri </a:t>
                      </a:r>
                      <a:endParaRPr lang="tr-TR" sz="1100">
                        <a:latin typeface="Calibri"/>
                        <a:ea typeface="Calibri"/>
                        <a:cs typeface="Times New Roman"/>
                      </a:endParaRPr>
                    </a:p>
                    <a:p>
                      <a:pPr algn="just">
                        <a:lnSpc>
                          <a:spcPct val="115000"/>
                        </a:lnSpc>
                        <a:spcAft>
                          <a:spcPts val="1000"/>
                        </a:spcAft>
                      </a:pPr>
                      <a:r>
                        <a:rPr lang="tr-TR" sz="1200">
                          <a:latin typeface="Times New Roman"/>
                          <a:ea typeface="Calibri"/>
                          <a:cs typeface="Times New Roman"/>
                        </a:rPr>
                        <a:t>Topluluğu</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Filistin Yararına Kermes</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19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10:00-16:00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Kezer 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Kermes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22838">
                <a:tc>
                  <a:txBody>
                    <a:bodyPr/>
                    <a:lstStyle/>
                    <a:p>
                      <a:pPr algn="just">
                        <a:lnSpc>
                          <a:spcPct val="115000"/>
                        </a:lnSpc>
                        <a:spcAft>
                          <a:spcPts val="1000"/>
                        </a:spcAft>
                      </a:pPr>
                      <a:r>
                        <a:rPr lang="tr-TR" sz="1100">
                          <a:latin typeface="Calibri"/>
                          <a:ea typeface="Calibri"/>
                          <a:cs typeface="Times New Roman"/>
                        </a:rPr>
                        <a:t>16</a:t>
                      </a:r>
                    </a:p>
                  </a:txBody>
                  <a:tcPr marL="68580" marR="68580" marT="0" marB="0"/>
                </a:tc>
                <a:tc>
                  <a:txBody>
                    <a:bodyPr/>
                    <a:lstStyle/>
                    <a:p>
                      <a:pPr algn="just">
                        <a:lnSpc>
                          <a:spcPct val="115000"/>
                        </a:lnSpc>
                        <a:spcAft>
                          <a:spcPts val="1000"/>
                        </a:spcAft>
                      </a:pPr>
                      <a:r>
                        <a:rPr lang="tr-TR" sz="1100">
                          <a:latin typeface="Calibri"/>
                          <a:ea typeface="Calibri"/>
                          <a:cs typeface="Times New Roman"/>
                        </a:rPr>
                        <a:t>Uluslararası Öğrenci Topluluğu</a:t>
                      </a: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Suriye Devriminin 8. yılı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22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12:00-13:00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Fotoğraf Sergisi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8"/>
                  </a:ext>
                </a:extLst>
              </a:tr>
              <a:tr h="322838">
                <a:tc>
                  <a:txBody>
                    <a:bodyPr/>
                    <a:lstStyle/>
                    <a:p>
                      <a:pPr marL="69850" algn="just">
                        <a:lnSpc>
                          <a:spcPct val="115000"/>
                        </a:lnSpc>
                        <a:spcAft>
                          <a:spcPts val="1000"/>
                        </a:spcAft>
                      </a:pPr>
                      <a:r>
                        <a:rPr lang="tr-TR" sz="1100">
                          <a:latin typeface="Calibri"/>
                          <a:ea typeface="Calibri"/>
                          <a:cs typeface="Times New Roman"/>
                        </a:rPr>
                        <a:t>17</a:t>
                      </a:r>
                    </a:p>
                  </a:txBody>
                  <a:tcPr marL="68580" marR="68580" marT="0" marB="0"/>
                </a:tc>
                <a:tc>
                  <a:txBody>
                    <a:bodyPr/>
                    <a:lstStyle/>
                    <a:p>
                      <a:pPr algn="just">
                        <a:lnSpc>
                          <a:spcPct val="115000"/>
                        </a:lnSpc>
                        <a:spcAft>
                          <a:spcPts val="1000"/>
                        </a:spcAft>
                      </a:pPr>
                      <a:r>
                        <a:rPr lang="tr-TR" sz="1100">
                          <a:latin typeface="Calibri"/>
                          <a:ea typeface="Calibri"/>
                          <a:cs typeface="Times New Roman"/>
                        </a:rPr>
                        <a:t>Yeşilay Kültür Kulübü</a:t>
                      </a:r>
                    </a:p>
                  </a:txBody>
                  <a:tcPr marL="68580" marR="68580" marT="0" marB="0"/>
                </a:tc>
                <a:tc>
                  <a:txBody>
                    <a:bodyPr/>
                    <a:lstStyle/>
                    <a:p>
                      <a:pPr algn="just">
                        <a:lnSpc>
                          <a:spcPct val="115000"/>
                        </a:lnSpc>
                        <a:spcAft>
                          <a:spcPts val="1000"/>
                        </a:spcAft>
                      </a:pPr>
                      <a:r>
                        <a:rPr lang="tr-TR" sz="1200" dirty="0">
                          <a:latin typeface="Times New Roman"/>
                          <a:ea typeface="Calibri"/>
                          <a:cs typeface="Times New Roman"/>
                        </a:rPr>
                        <a:t>Sinema Günleri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25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Müh. Mim.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Film Gösterimi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9"/>
                  </a:ext>
                </a:extLst>
              </a:tr>
              <a:tr h="322838">
                <a:tc>
                  <a:txBody>
                    <a:bodyPr/>
                    <a:lstStyle/>
                    <a:p>
                      <a:pPr algn="just">
                        <a:lnSpc>
                          <a:spcPct val="115000"/>
                        </a:lnSpc>
                        <a:spcAft>
                          <a:spcPts val="1000"/>
                        </a:spcAft>
                      </a:pPr>
                      <a:r>
                        <a:rPr lang="tr-TR" sz="1100">
                          <a:latin typeface="Calibri"/>
                          <a:ea typeface="Calibri"/>
                          <a:cs typeface="Times New Roman"/>
                        </a:rPr>
                        <a:t>18</a:t>
                      </a:r>
                    </a:p>
                  </a:txBody>
                  <a:tcPr marL="68580" marR="68580" marT="0" marB="0"/>
                </a:tc>
                <a:tc>
                  <a:txBody>
                    <a:bodyPr/>
                    <a:lstStyle/>
                    <a:p>
                      <a:pPr algn="just">
                        <a:lnSpc>
                          <a:spcPct val="115000"/>
                        </a:lnSpc>
                        <a:spcAft>
                          <a:spcPts val="1000"/>
                        </a:spcAft>
                      </a:pPr>
                      <a:r>
                        <a:rPr lang="tr-TR" sz="1100">
                          <a:latin typeface="Calibri"/>
                          <a:ea typeface="Calibri"/>
                          <a:cs typeface="Times New Roman"/>
                        </a:rPr>
                        <a:t>Türk Dili ve Edebiyat Topluluğu</a:t>
                      </a:r>
                    </a:p>
                  </a:txBody>
                  <a:tcPr marL="68580" marR="68580" marT="0" marB="0"/>
                </a:tc>
                <a:tc>
                  <a:txBody>
                    <a:bodyPr/>
                    <a:lstStyle/>
                    <a:p>
                      <a:pPr>
                        <a:lnSpc>
                          <a:spcPct val="115000"/>
                        </a:lnSpc>
                        <a:spcAft>
                          <a:spcPts val="1000"/>
                        </a:spcAft>
                      </a:pPr>
                      <a:r>
                        <a:rPr lang="tr-TR" sz="1200">
                          <a:latin typeface="Times New Roman"/>
                          <a:ea typeface="Calibri"/>
                          <a:cs typeface="Times New Roman"/>
                        </a:rPr>
                        <a:t>Yaşayan Şairler/Sıtkı CANEY</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27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Müh.Mim.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Şiir Dinletisi</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10"/>
                  </a:ext>
                </a:extLst>
              </a:tr>
              <a:tr h="322838">
                <a:tc>
                  <a:txBody>
                    <a:bodyPr/>
                    <a:lstStyle/>
                    <a:p>
                      <a:pPr algn="just">
                        <a:lnSpc>
                          <a:spcPct val="115000"/>
                        </a:lnSpc>
                        <a:spcAft>
                          <a:spcPts val="1000"/>
                        </a:spcAft>
                      </a:pPr>
                      <a:r>
                        <a:rPr lang="tr-TR" sz="1100" dirty="0">
                          <a:latin typeface="Calibri"/>
                          <a:ea typeface="Calibri"/>
                          <a:cs typeface="Times New Roman"/>
                        </a:rPr>
                        <a:t>19</a:t>
                      </a:r>
                    </a:p>
                  </a:txBody>
                  <a:tcPr marL="68580" marR="68580" marT="0" marB="0"/>
                </a:tc>
                <a:tc>
                  <a:txBody>
                    <a:bodyPr/>
                    <a:lstStyle/>
                    <a:p>
                      <a:pPr algn="just">
                        <a:lnSpc>
                          <a:spcPct val="115000"/>
                        </a:lnSpc>
                        <a:spcAft>
                          <a:spcPts val="1000"/>
                        </a:spcAft>
                      </a:pPr>
                      <a:r>
                        <a:rPr lang="tr-TR" sz="1100">
                          <a:latin typeface="Calibri"/>
                          <a:ea typeface="Calibri"/>
                          <a:cs typeface="Times New Roman"/>
                        </a:rPr>
                        <a:t>Genç Beyinler Topluluğu</a:t>
                      </a:r>
                    </a:p>
                  </a:txBody>
                  <a:tcPr marL="68580" marR="68580" marT="0" marB="0"/>
                </a:tc>
                <a:tc>
                  <a:txBody>
                    <a:bodyPr/>
                    <a:lstStyle/>
                    <a:p>
                      <a:pPr>
                        <a:lnSpc>
                          <a:spcPct val="115000"/>
                        </a:lnSpc>
                        <a:spcAft>
                          <a:spcPts val="1000"/>
                        </a:spcAft>
                      </a:pPr>
                      <a:r>
                        <a:rPr lang="tr-TR" sz="1200">
                          <a:latin typeface="Times New Roman"/>
                          <a:ea typeface="Calibri"/>
                          <a:cs typeface="Times New Roman"/>
                        </a:rPr>
                        <a:t>Şiir Dinletisi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27 Mart 2019</a:t>
                      </a:r>
                      <a:endParaRPr lang="tr-TR" sz="1100" dirty="0">
                        <a:latin typeface="Calibri"/>
                        <a:ea typeface="Calibri"/>
                        <a:cs typeface="Times New Roman"/>
                      </a:endParaRPr>
                    </a:p>
                  </a:txBody>
                  <a:tcPr marL="68580" marR="68580" marT="0" marB="0"/>
                </a:tc>
                <a:tc>
                  <a:txBody>
                    <a:bodyPr/>
                    <a:lstStyle/>
                    <a:p>
                      <a:pPr algn="ctr">
                        <a:lnSpc>
                          <a:spcPct val="115000"/>
                        </a:lnSpc>
                        <a:spcAft>
                          <a:spcPts val="1000"/>
                        </a:spcAft>
                      </a:pPr>
                      <a:r>
                        <a:rPr lang="tr-TR" sz="1200" dirty="0">
                          <a:latin typeface="Times New Roman"/>
                          <a:ea typeface="Calibri"/>
                          <a:cs typeface="Times New Roman"/>
                        </a:rPr>
                        <a:t>13:30-14:30</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Şiir Dinletisi</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1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64627" y="144409"/>
            <a:ext cx="10515600" cy="875094"/>
          </a:xfrm>
        </p:spPr>
        <p:txBody>
          <a:bodyPr>
            <a:normAutofit/>
          </a:bodyPr>
          <a:lstStyle/>
          <a:p>
            <a:r>
              <a:rPr lang="tr-TR" sz="2800" b="1" dirty="0" smtClean="0"/>
              <a:t>    </a:t>
            </a:r>
            <a:br>
              <a:rPr lang="tr-TR" sz="2800" b="1" dirty="0" smtClean="0"/>
            </a:br>
            <a:r>
              <a:rPr lang="tr-TR" sz="2800" b="1" dirty="0" smtClean="0"/>
              <a:t>        Sosyal ve Kültürel Etkinlikler</a:t>
            </a:r>
            <a:endParaRPr lang="tr-TR" sz="2800" b="1" dirty="0"/>
          </a:p>
        </p:txBody>
      </p:sp>
      <p:graphicFrame>
        <p:nvGraphicFramePr>
          <p:cNvPr id="4" name="3 İçerik Yer Tutucusu"/>
          <p:cNvGraphicFramePr>
            <a:graphicFrameLocks noGrp="1"/>
          </p:cNvGraphicFramePr>
          <p:nvPr>
            <p:ph idx="1"/>
          </p:nvPr>
        </p:nvGraphicFramePr>
        <p:xfrm>
          <a:off x="596462" y="1082784"/>
          <a:ext cx="10933385" cy="4999738"/>
        </p:xfrm>
        <a:graphic>
          <a:graphicData uri="http://schemas.openxmlformats.org/drawingml/2006/table">
            <a:tbl>
              <a:tblPr firstRow="1" bandRow="1">
                <a:tableStyleId>{5C22544A-7EE6-4342-B048-85BDC9FD1C3A}</a:tableStyleId>
              </a:tblPr>
              <a:tblGrid>
                <a:gridCol w="494488">
                  <a:extLst>
                    <a:ext uri="{9D8B030D-6E8A-4147-A177-3AD203B41FA5}">
                      <a16:colId xmlns:a16="http://schemas.microsoft.com/office/drawing/2014/main" val="20000"/>
                    </a:ext>
                  </a:extLst>
                </a:gridCol>
                <a:gridCol w="2087233">
                  <a:extLst>
                    <a:ext uri="{9D8B030D-6E8A-4147-A177-3AD203B41FA5}">
                      <a16:colId xmlns:a16="http://schemas.microsoft.com/office/drawing/2014/main" val="20001"/>
                    </a:ext>
                  </a:extLst>
                </a:gridCol>
                <a:gridCol w="2104016">
                  <a:extLst>
                    <a:ext uri="{9D8B030D-6E8A-4147-A177-3AD203B41FA5}">
                      <a16:colId xmlns:a16="http://schemas.microsoft.com/office/drawing/2014/main" val="20002"/>
                    </a:ext>
                  </a:extLst>
                </a:gridCol>
                <a:gridCol w="1561912">
                  <a:extLst>
                    <a:ext uri="{9D8B030D-6E8A-4147-A177-3AD203B41FA5}">
                      <a16:colId xmlns:a16="http://schemas.microsoft.com/office/drawing/2014/main" val="20003"/>
                    </a:ext>
                  </a:extLst>
                </a:gridCol>
                <a:gridCol w="1561912">
                  <a:extLst>
                    <a:ext uri="{9D8B030D-6E8A-4147-A177-3AD203B41FA5}">
                      <a16:colId xmlns:a16="http://schemas.microsoft.com/office/drawing/2014/main" val="20004"/>
                    </a:ext>
                  </a:extLst>
                </a:gridCol>
                <a:gridCol w="1561912">
                  <a:extLst>
                    <a:ext uri="{9D8B030D-6E8A-4147-A177-3AD203B41FA5}">
                      <a16:colId xmlns:a16="http://schemas.microsoft.com/office/drawing/2014/main" val="20005"/>
                    </a:ext>
                  </a:extLst>
                </a:gridCol>
                <a:gridCol w="1561912">
                  <a:extLst>
                    <a:ext uri="{9D8B030D-6E8A-4147-A177-3AD203B41FA5}">
                      <a16:colId xmlns:a16="http://schemas.microsoft.com/office/drawing/2014/main" val="20006"/>
                    </a:ext>
                  </a:extLst>
                </a:gridCol>
              </a:tblGrid>
              <a:tr h="304969">
                <a:tc>
                  <a:txBody>
                    <a:bodyPr/>
                    <a:lstStyle/>
                    <a:p>
                      <a:pPr algn="just">
                        <a:lnSpc>
                          <a:spcPct val="115000"/>
                        </a:lnSpc>
                        <a:spcAft>
                          <a:spcPts val="1000"/>
                        </a:spcAft>
                      </a:pPr>
                      <a:r>
                        <a:rPr lang="tr-TR" sz="1100" dirty="0">
                          <a:latin typeface="Calibri"/>
                          <a:ea typeface="Calibri"/>
                          <a:cs typeface="Times New Roman"/>
                        </a:rPr>
                        <a:t>20</a:t>
                      </a:r>
                    </a:p>
                  </a:txBody>
                  <a:tcPr marL="68580" marR="68580" marT="0" marB="0"/>
                </a:tc>
                <a:tc>
                  <a:txBody>
                    <a:bodyPr/>
                    <a:lstStyle/>
                    <a:p>
                      <a:pPr algn="just">
                        <a:lnSpc>
                          <a:spcPct val="115000"/>
                        </a:lnSpc>
                        <a:spcAft>
                          <a:spcPts val="1000"/>
                        </a:spcAft>
                      </a:pPr>
                      <a:r>
                        <a:rPr lang="tr-TR" sz="1100" dirty="0">
                          <a:latin typeface="Calibri"/>
                          <a:ea typeface="Calibri"/>
                          <a:cs typeface="Times New Roman"/>
                        </a:rPr>
                        <a:t>Mekan Kültür Coğrafya Topluluğu</a:t>
                      </a:r>
                    </a:p>
                  </a:txBody>
                  <a:tcPr marL="68580" marR="68580" marT="0" marB="0"/>
                </a:tc>
                <a:tc>
                  <a:txBody>
                    <a:bodyPr/>
                    <a:lstStyle/>
                    <a:p>
                      <a:pPr>
                        <a:lnSpc>
                          <a:spcPct val="115000"/>
                        </a:lnSpc>
                        <a:spcAft>
                          <a:spcPts val="1000"/>
                        </a:spcAft>
                      </a:pPr>
                      <a:r>
                        <a:rPr lang="tr-TR" sz="1100">
                          <a:latin typeface="Calibri"/>
                          <a:ea typeface="Calibri"/>
                          <a:cs typeface="Times New Roman"/>
                        </a:rPr>
                        <a:t>Ölüm Mekanından Hayata Bakış</a:t>
                      </a:r>
                    </a:p>
                  </a:txBody>
                  <a:tcPr marL="68580" marR="68580" marT="0" marB="0"/>
                </a:tc>
                <a:tc>
                  <a:txBody>
                    <a:bodyPr/>
                    <a:lstStyle/>
                    <a:p>
                      <a:pPr>
                        <a:lnSpc>
                          <a:spcPct val="115000"/>
                        </a:lnSpc>
                        <a:spcAft>
                          <a:spcPts val="1000"/>
                        </a:spcAft>
                      </a:pPr>
                      <a:r>
                        <a:rPr lang="tr-TR" sz="1200">
                          <a:latin typeface="Times New Roman"/>
                          <a:ea typeface="Calibri"/>
                          <a:cs typeface="Times New Roman"/>
                        </a:rPr>
                        <a:t>28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14:00-16:00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Müh. Mim.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246155">
                <a:tc>
                  <a:txBody>
                    <a:bodyPr/>
                    <a:lstStyle/>
                    <a:p>
                      <a:pPr marL="31115" algn="ctr">
                        <a:lnSpc>
                          <a:spcPct val="115000"/>
                        </a:lnSpc>
                        <a:spcAft>
                          <a:spcPts val="1000"/>
                        </a:spcAft>
                      </a:pPr>
                      <a:r>
                        <a:rPr lang="tr-TR" sz="1100" dirty="0">
                          <a:latin typeface="Calibri"/>
                          <a:ea typeface="Calibri"/>
                          <a:cs typeface="Times New Roman"/>
                        </a:rPr>
                        <a:t>21</a:t>
                      </a:r>
                    </a:p>
                  </a:txBody>
                  <a:tcPr marL="68580" marR="68580" marT="0" marB="0"/>
                </a:tc>
                <a:tc>
                  <a:txBody>
                    <a:bodyPr/>
                    <a:lstStyle/>
                    <a:p>
                      <a:pPr marL="31115" algn="just">
                        <a:lnSpc>
                          <a:spcPct val="115000"/>
                        </a:lnSpc>
                        <a:spcAft>
                          <a:spcPts val="1000"/>
                        </a:spcAft>
                      </a:pPr>
                      <a:r>
                        <a:rPr lang="tr-TR" sz="1100">
                          <a:latin typeface="Calibri"/>
                          <a:ea typeface="Calibri"/>
                          <a:cs typeface="Times New Roman"/>
                        </a:rPr>
                        <a:t>Siirt Akademi Topluluğu</a:t>
                      </a:r>
                    </a:p>
                  </a:txBody>
                  <a:tcPr marL="68580" marR="68580" marT="0" marB="0"/>
                </a:tc>
                <a:tc>
                  <a:txBody>
                    <a:bodyPr/>
                    <a:lstStyle/>
                    <a:p>
                      <a:pPr>
                        <a:lnSpc>
                          <a:spcPct val="115000"/>
                        </a:lnSpc>
                        <a:spcAft>
                          <a:spcPts val="1000"/>
                        </a:spcAft>
                      </a:pPr>
                      <a:r>
                        <a:rPr lang="tr-TR" sz="1100">
                          <a:latin typeface="Calibri"/>
                          <a:ea typeface="Calibri"/>
                          <a:cs typeface="Times New Roman"/>
                        </a:rPr>
                        <a:t>Bilimde Başarının Sırları</a:t>
                      </a:r>
                    </a:p>
                  </a:txBody>
                  <a:tcPr marL="68580" marR="68580" marT="0" marB="0"/>
                </a:tc>
                <a:tc>
                  <a:txBody>
                    <a:bodyPr/>
                    <a:lstStyle/>
                    <a:p>
                      <a:pPr>
                        <a:lnSpc>
                          <a:spcPct val="115000"/>
                        </a:lnSpc>
                        <a:spcAft>
                          <a:spcPts val="1000"/>
                        </a:spcAft>
                      </a:pPr>
                      <a:r>
                        <a:rPr lang="tr-TR" sz="1200">
                          <a:latin typeface="Times New Roman"/>
                          <a:ea typeface="Calibri"/>
                          <a:cs typeface="Times New Roman"/>
                        </a:rPr>
                        <a:t>29 Mart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10:00-12:00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246155">
                <a:tc>
                  <a:txBody>
                    <a:bodyPr/>
                    <a:lstStyle/>
                    <a:p>
                      <a:pPr marL="130810" algn="ctr">
                        <a:lnSpc>
                          <a:spcPct val="115000"/>
                        </a:lnSpc>
                        <a:spcAft>
                          <a:spcPts val="1000"/>
                        </a:spcAft>
                      </a:pPr>
                      <a:r>
                        <a:rPr lang="tr-TR" sz="1100" dirty="0">
                          <a:latin typeface="Calibri"/>
                          <a:ea typeface="Calibri"/>
                          <a:cs typeface="Times New Roman"/>
                        </a:rPr>
                        <a:t>22</a:t>
                      </a:r>
                    </a:p>
                  </a:txBody>
                  <a:tcPr marL="68580" marR="68580" marT="0" marB="0"/>
                </a:tc>
                <a:tc>
                  <a:txBody>
                    <a:bodyPr/>
                    <a:lstStyle/>
                    <a:p>
                      <a:pPr algn="just">
                        <a:lnSpc>
                          <a:spcPct val="115000"/>
                        </a:lnSpc>
                        <a:spcAft>
                          <a:spcPts val="1000"/>
                        </a:spcAft>
                      </a:pPr>
                      <a:r>
                        <a:rPr lang="tr-TR" sz="1100">
                          <a:latin typeface="Calibri"/>
                          <a:ea typeface="Calibri"/>
                          <a:cs typeface="Times New Roman"/>
                        </a:rPr>
                        <a:t>Yeşilay Kültür Kulübü</a:t>
                      </a:r>
                    </a:p>
                  </a:txBody>
                  <a:tcPr marL="68580" marR="68580" marT="0" marB="0"/>
                </a:tc>
                <a:tc>
                  <a:txBody>
                    <a:bodyPr/>
                    <a:lstStyle/>
                    <a:p>
                      <a:pPr>
                        <a:lnSpc>
                          <a:spcPct val="115000"/>
                        </a:lnSpc>
                        <a:spcAft>
                          <a:spcPts val="1000"/>
                        </a:spcAft>
                      </a:pPr>
                      <a:r>
                        <a:rPr lang="tr-TR" sz="1100">
                          <a:latin typeface="Calibri"/>
                          <a:ea typeface="Calibri"/>
                          <a:cs typeface="Times New Roman"/>
                        </a:rPr>
                        <a:t>Bisiklet Turu</a:t>
                      </a:r>
                    </a:p>
                  </a:txBody>
                  <a:tcPr marL="68580" marR="68580" marT="0" marB="0"/>
                </a:tc>
                <a:tc>
                  <a:txBody>
                    <a:bodyPr/>
                    <a:lstStyle/>
                    <a:p>
                      <a:pPr>
                        <a:lnSpc>
                          <a:spcPct val="115000"/>
                        </a:lnSpc>
                        <a:spcAft>
                          <a:spcPts val="1000"/>
                        </a:spcAft>
                      </a:pPr>
                      <a:r>
                        <a:rPr lang="tr-TR" sz="1200">
                          <a:latin typeface="Times New Roman"/>
                          <a:ea typeface="Calibri"/>
                          <a:cs typeface="Times New Roman"/>
                        </a:rPr>
                        <a:t>01 Nisan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Kezer 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Sağlıklı Yaşam</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246155">
                <a:tc>
                  <a:txBody>
                    <a:bodyPr/>
                    <a:lstStyle/>
                    <a:p>
                      <a:pPr marL="31115" algn="ctr">
                        <a:lnSpc>
                          <a:spcPct val="115000"/>
                        </a:lnSpc>
                        <a:spcAft>
                          <a:spcPts val="1000"/>
                        </a:spcAft>
                      </a:pPr>
                      <a:r>
                        <a:rPr lang="tr-TR" sz="1100" dirty="0">
                          <a:latin typeface="Calibri"/>
                          <a:ea typeface="Calibri"/>
                          <a:cs typeface="Times New Roman"/>
                        </a:rPr>
                        <a:t>23</a:t>
                      </a:r>
                    </a:p>
                  </a:txBody>
                  <a:tcPr marL="68580" marR="68580" marT="0" marB="0"/>
                </a:tc>
                <a:tc>
                  <a:txBody>
                    <a:bodyPr/>
                    <a:lstStyle/>
                    <a:p>
                      <a:pPr marL="31115" algn="just">
                        <a:lnSpc>
                          <a:spcPct val="115000"/>
                        </a:lnSpc>
                        <a:spcAft>
                          <a:spcPts val="1000"/>
                        </a:spcAft>
                      </a:pPr>
                      <a:r>
                        <a:rPr lang="tr-TR" sz="1100">
                          <a:latin typeface="Calibri"/>
                          <a:ea typeface="Calibri"/>
                          <a:cs typeface="Times New Roman"/>
                        </a:rPr>
                        <a:t>Değerler Eğitimi Topluluğu</a:t>
                      </a:r>
                    </a:p>
                  </a:txBody>
                  <a:tcPr marL="68580" marR="68580" marT="0" marB="0"/>
                </a:tc>
                <a:tc>
                  <a:txBody>
                    <a:bodyPr/>
                    <a:lstStyle/>
                    <a:p>
                      <a:pPr>
                        <a:lnSpc>
                          <a:spcPct val="115000"/>
                        </a:lnSpc>
                        <a:spcAft>
                          <a:spcPts val="1000"/>
                        </a:spcAft>
                      </a:pPr>
                      <a:r>
                        <a:rPr lang="tr-TR" sz="1100">
                          <a:latin typeface="Calibri"/>
                          <a:ea typeface="Calibri"/>
                          <a:cs typeface="Times New Roman"/>
                        </a:rPr>
                        <a:t>Can Veren Pervaneler</a:t>
                      </a:r>
                    </a:p>
                  </a:txBody>
                  <a:tcPr marL="68580" marR="68580" marT="0" marB="0"/>
                </a:tc>
                <a:tc>
                  <a:txBody>
                    <a:bodyPr/>
                    <a:lstStyle/>
                    <a:p>
                      <a:pPr>
                        <a:lnSpc>
                          <a:spcPct val="115000"/>
                        </a:lnSpc>
                        <a:spcAft>
                          <a:spcPts val="1000"/>
                        </a:spcAft>
                      </a:pPr>
                      <a:r>
                        <a:rPr lang="tr-TR" sz="1200">
                          <a:latin typeface="Times New Roman"/>
                          <a:ea typeface="Calibri"/>
                          <a:cs typeface="Times New Roman"/>
                        </a:rPr>
                        <a:t>18 Nisan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14:30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457454">
                <a:tc>
                  <a:txBody>
                    <a:bodyPr/>
                    <a:lstStyle/>
                    <a:p>
                      <a:pPr marL="61595" algn="ctr">
                        <a:lnSpc>
                          <a:spcPct val="115000"/>
                        </a:lnSpc>
                        <a:spcAft>
                          <a:spcPts val="1000"/>
                        </a:spcAft>
                      </a:pPr>
                      <a:r>
                        <a:rPr lang="tr-TR" sz="1100" dirty="0">
                          <a:latin typeface="Calibri"/>
                          <a:ea typeface="Calibri"/>
                          <a:cs typeface="Times New Roman"/>
                        </a:rPr>
                        <a:t>24</a:t>
                      </a:r>
                    </a:p>
                  </a:txBody>
                  <a:tcPr marL="68580" marR="68580" marT="0" marB="0"/>
                </a:tc>
                <a:tc>
                  <a:txBody>
                    <a:bodyPr/>
                    <a:lstStyle/>
                    <a:p>
                      <a:pPr marL="61595" algn="just">
                        <a:lnSpc>
                          <a:spcPct val="115000"/>
                        </a:lnSpc>
                        <a:spcAft>
                          <a:spcPts val="1000"/>
                        </a:spcAft>
                      </a:pPr>
                      <a:r>
                        <a:rPr lang="tr-TR" sz="1100">
                          <a:latin typeface="Calibri"/>
                          <a:ea typeface="Calibri"/>
                          <a:cs typeface="Times New Roman"/>
                        </a:rPr>
                        <a:t>Genç Girişimciler Topluluğu</a:t>
                      </a:r>
                    </a:p>
                  </a:txBody>
                  <a:tcPr marL="68580" marR="68580" marT="0" marB="0"/>
                </a:tc>
                <a:tc>
                  <a:txBody>
                    <a:bodyPr/>
                    <a:lstStyle/>
                    <a:p>
                      <a:pPr>
                        <a:lnSpc>
                          <a:spcPct val="115000"/>
                        </a:lnSpc>
                        <a:spcAft>
                          <a:spcPts val="1000"/>
                        </a:spcAft>
                      </a:pPr>
                      <a:r>
                        <a:rPr lang="tr-TR" sz="1100">
                          <a:latin typeface="Calibri"/>
                          <a:ea typeface="Calibri"/>
                          <a:cs typeface="Times New Roman"/>
                        </a:rPr>
                        <a:t>Türkiye ARGE İnovasyon Girişimcilik Ekosistemi ve Siirt Modeli</a:t>
                      </a:r>
                    </a:p>
                  </a:txBody>
                  <a:tcPr marL="68580" marR="68580" marT="0" marB="0"/>
                </a:tc>
                <a:tc>
                  <a:txBody>
                    <a:bodyPr/>
                    <a:lstStyle/>
                    <a:p>
                      <a:pPr>
                        <a:lnSpc>
                          <a:spcPct val="115000"/>
                        </a:lnSpc>
                        <a:spcAft>
                          <a:spcPts val="1000"/>
                        </a:spcAft>
                      </a:pPr>
                      <a:r>
                        <a:rPr lang="tr-TR" sz="1100">
                          <a:latin typeface="Calibri"/>
                          <a:ea typeface="Calibri"/>
                          <a:cs typeface="Times New Roman"/>
                        </a:rPr>
                        <a:t>11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10:30-16:00</a:t>
                      </a: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Konferans</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405420">
                <a:tc>
                  <a:txBody>
                    <a:bodyPr/>
                    <a:lstStyle/>
                    <a:p>
                      <a:pPr algn="ctr">
                        <a:lnSpc>
                          <a:spcPct val="115000"/>
                        </a:lnSpc>
                        <a:spcAft>
                          <a:spcPts val="1000"/>
                        </a:spcAft>
                      </a:pPr>
                      <a:r>
                        <a:rPr lang="tr-TR" sz="1100" dirty="0">
                          <a:latin typeface="Calibri"/>
                          <a:ea typeface="Calibri"/>
                          <a:cs typeface="Times New Roman"/>
                        </a:rPr>
                        <a:t>25</a:t>
                      </a:r>
                    </a:p>
                  </a:txBody>
                  <a:tcPr marL="68580" marR="68580" marT="0" marB="0"/>
                </a:tc>
                <a:tc>
                  <a:txBody>
                    <a:bodyPr/>
                    <a:lstStyle/>
                    <a:p>
                      <a:pPr algn="just">
                        <a:lnSpc>
                          <a:spcPct val="115000"/>
                        </a:lnSpc>
                        <a:spcAft>
                          <a:spcPts val="1000"/>
                        </a:spcAft>
                      </a:pPr>
                      <a:r>
                        <a:rPr lang="tr-TR" sz="1100" dirty="0">
                          <a:latin typeface="Calibri"/>
                          <a:ea typeface="Calibri"/>
                          <a:cs typeface="Times New Roman"/>
                        </a:rPr>
                        <a:t>Doğal Afet Arama Kurtarma ve </a:t>
                      </a:r>
                    </a:p>
                    <a:p>
                      <a:pPr algn="just">
                        <a:lnSpc>
                          <a:spcPct val="115000"/>
                        </a:lnSpc>
                        <a:spcAft>
                          <a:spcPts val="1000"/>
                        </a:spcAft>
                      </a:pPr>
                      <a:r>
                        <a:rPr lang="tr-TR" sz="1100" dirty="0">
                          <a:latin typeface="Calibri"/>
                          <a:ea typeface="Calibri"/>
                          <a:cs typeface="Times New Roman"/>
                        </a:rPr>
                        <a:t>İlkyardım Kulübü</a:t>
                      </a:r>
                    </a:p>
                  </a:txBody>
                  <a:tcPr marL="68580" marR="68580" marT="0" marB="0"/>
                </a:tc>
                <a:tc>
                  <a:txBody>
                    <a:bodyPr/>
                    <a:lstStyle/>
                    <a:p>
                      <a:pPr>
                        <a:lnSpc>
                          <a:spcPct val="115000"/>
                        </a:lnSpc>
                        <a:spcAft>
                          <a:spcPts val="1000"/>
                        </a:spcAft>
                      </a:pPr>
                      <a:r>
                        <a:rPr lang="tr-TR" sz="1100">
                          <a:latin typeface="Calibri"/>
                          <a:ea typeface="Calibri"/>
                          <a:cs typeface="Times New Roman"/>
                        </a:rPr>
                        <a:t>CV Hazırlama ve Mülakat Teknikleri Eğitimi</a:t>
                      </a:r>
                    </a:p>
                  </a:txBody>
                  <a:tcPr marL="68580" marR="68580" marT="0" marB="0"/>
                </a:tc>
                <a:tc>
                  <a:txBody>
                    <a:bodyPr/>
                    <a:lstStyle/>
                    <a:p>
                      <a:pPr>
                        <a:lnSpc>
                          <a:spcPct val="115000"/>
                        </a:lnSpc>
                        <a:spcAft>
                          <a:spcPts val="1000"/>
                        </a:spcAft>
                      </a:pPr>
                      <a:r>
                        <a:rPr lang="tr-TR" sz="1100">
                          <a:latin typeface="Calibri"/>
                          <a:ea typeface="Calibri"/>
                          <a:cs typeface="Times New Roman"/>
                        </a:rPr>
                        <a:t>16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a:t>
                      </a:r>
                    </a:p>
                  </a:txBody>
                  <a:tcPr marL="68580" marR="68580" marT="0" marB="0"/>
                </a:tc>
                <a:tc>
                  <a:txBody>
                    <a:bodyPr/>
                    <a:lstStyle/>
                    <a:p>
                      <a:pPr>
                        <a:lnSpc>
                          <a:spcPct val="115000"/>
                        </a:lnSpc>
                        <a:spcAft>
                          <a:spcPts val="1000"/>
                        </a:spcAft>
                      </a:pPr>
                      <a:r>
                        <a:rPr lang="tr-TR" sz="1100">
                          <a:latin typeface="Calibri"/>
                          <a:ea typeface="Calibri"/>
                          <a:cs typeface="Times New Roman"/>
                        </a:rPr>
                        <a:t>          İŞKUR</a:t>
                      </a:r>
                    </a:p>
                  </a:txBody>
                  <a:tcPr marL="68580" marR="68580" marT="0" marB="0"/>
                </a:tc>
                <a:tc>
                  <a:txBody>
                    <a:bodyPr/>
                    <a:lstStyle/>
                    <a:p>
                      <a:pPr>
                        <a:lnSpc>
                          <a:spcPct val="115000"/>
                        </a:lnSpc>
                        <a:spcAft>
                          <a:spcPts val="1000"/>
                        </a:spcAft>
                      </a:pPr>
                      <a:r>
                        <a:rPr lang="tr-TR" sz="1200">
                          <a:latin typeface="Times New Roman"/>
                          <a:ea typeface="Calibri"/>
                          <a:cs typeface="Times New Roman"/>
                        </a:rPr>
                        <a:t>Eğitim</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405420">
                <a:tc>
                  <a:txBody>
                    <a:bodyPr/>
                    <a:lstStyle/>
                    <a:p>
                      <a:pPr algn="ctr">
                        <a:lnSpc>
                          <a:spcPct val="115000"/>
                        </a:lnSpc>
                        <a:spcAft>
                          <a:spcPts val="1000"/>
                        </a:spcAft>
                      </a:pPr>
                      <a:r>
                        <a:rPr lang="tr-TR" sz="1100" dirty="0">
                          <a:latin typeface="Calibri"/>
                          <a:ea typeface="Calibri"/>
                          <a:cs typeface="Times New Roman"/>
                        </a:rPr>
                        <a:t>26</a:t>
                      </a:r>
                    </a:p>
                  </a:txBody>
                  <a:tcPr marL="68580" marR="68580" marT="0" marB="0"/>
                </a:tc>
                <a:tc>
                  <a:txBody>
                    <a:bodyPr/>
                    <a:lstStyle/>
                    <a:p>
                      <a:pPr algn="just">
                        <a:lnSpc>
                          <a:spcPct val="115000"/>
                        </a:lnSpc>
                        <a:spcAft>
                          <a:spcPts val="1000"/>
                        </a:spcAft>
                      </a:pPr>
                      <a:r>
                        <a:rPr lang="tr-TR" sz="1100">
                          <a:latin typeface="Calibri"/>
                          <a:ea typeface="Calibri"/>
                          <a:cs typeface="Times New Roman"/>
                        </a:rPr>
                        <a:t>Doğal Afet Arama Kurtarma ve </a:t>
                      </a:r>
                    </a:p>
                    <a:p>
                      <a:pPr algn="just">
                        <a:lnSpc>
                          <a:spcPct val="115000"/>
                        </a:lnSpc>
                        <a:spcAft>
                          <a:spcPts val="1000"/>
                        </a:spcAft>
                      </a:pPr>
                      <a:r>
                        <a:rPr lang="tr-TR" sz="1100">
                          <a:latin typeface="Calibri"/>
                          <a:ea typeface="Calibri"/>
                          <a:cs typeface="Times New Roman"/>
                        </a:rPr>
                        <a:t>İlkyardım Kulübü</a:t>
                      </a:r>
                    </a:p>
                  </a:txBody>
                  <a:tcPr marL="68580" marR="68580" marT="0" marB="0"/>
                </a:tc>
                <a:tc>
                  <a:txBody>
                    <a:bodyPr/>
                    <a:lstStyle/>
                    <a:p>
                      <a:pPr>
                        <a:lnSpc>
                          <a:spcPct val="115000"/>
                        </a:lnSpc>
                        <a:spcAft>
                          <a:spcPts val="1000"/>
                        </a:spcAft>
                      </a:pPr>
                      <a:r>
                        <a:rPr lang="tr-TR" sz="1100">
                          <a:latin typeface="Calibri"/>
                          <a:ea typeface="Calibri"/>
                          <a:cs typeface="Times New Roman"/>
                        </a:rPr>
                        <a:t>İlkyardım Eğitimi</a:t>
                      </a:r>
                    </a:p>
                  </a:txBody>
                  <a:tcPr marL="68580" marR="68580" marT="0" marB="0"/>
                </a:tc>
                <a:tc>
                  <a:txBody>
                    <a:bodyPr/>
                    <a:lstStyle/>
                    <a:p>
                      <a:pPr>
                        <a:lnSpc>
                          <a:spcPct val="115000"/>
                        </a:lnSpc>
                        <a:spcAft>
                          <a:spcPts val="1000"/>
                        </a:spcAft>
                      </a:pPr>
                      <a:r>
                        <a:rPr lang="tr-TR" sz="1100">
                          <a:latin typeface="Calibri"/>
                          <a:ea typeface="Calibri"/>
                          <a:cs typeface="Times New Roman"/>
                        </a:rPr>
                        <a:t>18-19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a:t>
                      </a:r>
                    </a:p>
                  </a:txBody>
                  <a:tcPr marL="68580" marR="68580" marT="0" marB="0"/>
                </a:tc>
                <a:tc>
                  <a:txBody>
                    <a:bodyPr/>
                    <a:lstStyle/>
                    <a:p>
                      <a:pP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Eğitim</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405420">
                <a:tc>
                  <a:txBody>
                    <a:bodyPr/>
                    <a:lstStyle/>
                    <a:p>
                      <a:pPr algn="ctr">
                        <a:lnSpc>
                          <a:spcPct val="115000"/>
                        </a:lnSpc>
                        <a:spcAft>
                          <a:spcPts val="1000"/>
                        </a:spcAft>
                      </a:pPr>
                      <a:r>
                        <a:rPr lang="tr-TR" sz="1100" dirty="0">
                          <a:latin typeface="Calibri"/>
                          <a:ea typeface="Calibri"/>
                          <a:cs typeface="Times New Roman"/>
                        </a:rPr>
                        <a:t>27</a:t>
                      </a:r>
                    </a:p>
                  </a:txBody>
                  <a:tcPr marL="68580" marR="68580" marT="0" marB="0"/>
                </a:tc>
                <a:tc>
                  <a:txBody>
                    <a:bodyPr/>
                    <a:lstStyle/>
                    <a:p>
                      <a:pPr algn="just">
                        <a:lnSpc>
                          <a:spcPct val="115000"/>
                        </a:lnSpc>
                        <a:spcAft>
                          <a:spcPts val="1000"/>
                        </a:spcAft>
                      </a:pPr>
                      <a:r>
                        <a:rPr lang="tr-TR" sz="1100">
                          <a:latin typeface="Calibri"/>
                          <a:ea typeface="Calibri"/>
                          <a:cs typeface="Times New Roman"/>
                        </a:rPr>
                        <a:t>Genç Habbe Manevi Değerler </a:t>
                      </a:r>
                    </a:p>
                    <a:p>
                      <a:pPr algn="just">
                        <a:lnSpc>
                          <a:spcPct val="115000"/>
                        </a:lnSpc>
                        <a:spcAft>
                          <a:spcPts val="1000"/>
                        </a:spcAft>
                      </a:pPr>
                      <a:r>
                        <a:rPr lang="tr-TR" sz="1100">
                          <a:latin typeface="Calibri"/>
                          <a:ea typeface="Calibri"/>
                          <a:cs typeface="Times New Roman"/>
                        </a:rPr>
                        <a:t>Topluluğu</a:t>
                      </a:r>
                    </a:p>
                  </a:txBody>
                  <a:tcPr marL="68580" marR="68580" marT="0" marB="0"/>
                </a:tc>
                <a:tc>
                  <a:txBody>
                    <a:bodyPr/>
                    <a:lstStyle/>
                    <a:p>
                      <a:pPr>
                        <a:lnSpc>
                          <a:spcPct val="115000"/>
                        </a:lnSpc>
                        <a:spcAft>
                          <a:spcPts val="1000"/>
                        </a:spcAft>
                      </a:pPr>
                      <a:r>
                        <a:rPr lang="tr-TR" sz="1100">
                          <a:latin typeface="Calibri"/>
                          <a:ea typeface="Calibri"/>
                          <a:cs typeface="Times New Roman"/>
                        </a:rPr>
                        <a:t>Yardıma Muhtaç Öğrenci ve Ailelerine Yardım</a:t>
                      </a:r>
                    </a:p>
                  </a:txBody>
                  <a:tcPr marL="68580" marR="68580" marT="0" marB="0"/>
                </a:tc>
                <a:tc>
                  <a:txBody>
                    <a:bodyPr/>
                    <a:lstStyle/>
                    <a:p>
                      <a:pPr>
                        <a:lnSpc>
                          <a:spcPct val="115000"/>
                        </a:lnSpc>
                        <a:spcAft>
                          <a:spcPts val="1000"/>
                        </a:spcAft>
                      </a:pPr>
                      <a:r>
                        <a:rPr lang="tr-TR" sz="1100">
                          <a:latin typeface="Calibri"/>
                          <a:ea typeface="Calibri"/>
                          <a:cs typeface="Times New Roman"/>
                        </a:rPr>
                        <a:t>24 Nisan 2019</a:t>
                      </a:r>
                    </a:p>
                  </a:txBody>
                  <a:tcPr marL="68580" marR="68580" marT="0" marB="0"/>
                </a:tc>
                <a:tc>
                  <a:txBody>
                    <a:bodyPr/>
                    <a:lstStyle/>
                    <a:p>
                      <a:pPr algn="ctr">
                        <a:lnSpc>
                          <a:spcPct val="115000"/>
                        </a:lnSpc>
                        <a:spcAft>
                          <a:spcPts val="1000"/>
                        </a:spcAft>
                      </a:pPr>
                      <a:r>
                        <a:rPr lang="tr-TR" sz="1100" dirty="0">
                          <a:latin typeface="Calibri"/>
                          <a:ea typeface="Calibri"/>
                          <a:cs typeface="Times New Roman"/>
                        </a:rPr>
                        <a:t>08:00-18:00</a:t>
                      </a:r>
                    </a:p>
                  </a:txBody>
                  <a:tcPr marL="68580" marR="68580" marT="0" marB="0"/>
                </a:tc>
                <a:tc>
                  <a:txBody>
                    <a:bodyPr/>
                    <a:lstStyle/>
                    <a:p>
                      <a:pPr>
                        <a:lnSpc>
                          <a:spcPct val="115000"/>
                        </a:lnSpc>
                        <a:spcAft>
                          <a:spcPts val="1000"/>
                        </a:spcAft>
                      </a:pPr>
                      <a:r>
                        <a:rPr lang="tr-TR" sz="1200">
                          <a:latin typeface="Times New Roman"/>
                          <a:ea typeface="Calibri"/>
                          <a:cs typeface="Times New Roman"/>
                        </a:rPr>
                        <a:t>Besyo Bahçesi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Kermes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32694">
                <a:tc>
                  <a:txBody>
                    <a:bodyPr/>
                    <a:lstStyle/>
                    <a:p>
                      <a:pPr algn="ctr">
                        <a:lnSpc>
                          <a:spcPct val="115000"/>
                        </a:lnSpc>
                        <a:spcAft>
                          <a:spcPts val="1000"/>
                        </a:spcAft>
                      </a:pPr>
                      <a:r>
                        <a:rPr lang="tr-TR" sz="1100" dirty="0">
                          <a:latin typeface="Calibri"/>
                          <a:ea typeface="Calibri"/>
                          <a:cs typeface="Times New Roman"/>
                        </a:rPr>
                        <a:t>28</a:t>
                      </a:r>
                    </a:p>
                  </a:txBody>
                  <a:tcPr marL="68580" marR="68580" marT="0" marB="0"/>
                </a:tc>
                <a:tc>
                  <a:txBody>
                    <a:bodyPr/>
                    <a:lstStyle/>
                    <a:p>
                      <a:pPr algn="just">
                        <a:lnSpc>
                          <a:spcPct val="115000"/>
                        </a:lnSpc>
                        <a:spcAft>
                          <a:spcPts val="1000"/>
                        </a:spcAft>
                      </a:pPr>
                      <a:r>
                        <a:rPr lang="tr-TR" sz="1100">
                          <a:latin typeface="Calibri"/>
                          <a:ea typeface="Calibri"/>
                          <a:cs typeface="Times New Roman"/>
                        </a:rPr>
                        <a:t>Vatan Sevdalıları Topluluğu</a:t>
                      </a:r>
                    </a:p>
                  </a:txBody>
                  <a:tcPr marL="68580" marR="68580" marT="0" marB="0"/>
                </a:tc>
                <a:tc>
                  <a:txBody>
                    <a:bodyPr/>
                    <a:lstStyle/>
                    <a:p>
                      <a:pPr>
                        <a:lnSpc>
                          <a:spcPct val="115000"/>
                        </a:lnSpc>
                        <a:spcAft>
                          <a:spcPts val="1000"/>
                        </a:spcAft>
                      </a:pPr>
                      <a:r>
                        <a:rPr lang="tr-TR" sz="1100">
                          <a:latin typeface="Calibri"/>
                          <a:ea typeface="Calibri"/>
                          <a:cs typeface="Times New Roman"/>
                        </a:rPr>
                        <a:t>Siirt Üniversitesi ve Minik Kalpler El Ele</a:t>
                      </a:r>
                    </a:p>
                  </a:txBody>
                  <a:tcPr marL="68580" marR="68580" marT="0" marB="0"/>
                </a:tc>
                <a:tc>
                  <a:txBody>
                    <a:bodyPr/>
                    <a:lstStyle/>
                    <a:p>
                      <a:pPr>
                        <a:lnSpc>
                          <a:spcPct val="115000"/>
                        </a:lnSpc>
                        <a:spcAft>
                          <a:spcPts val="1000"/>
                        </a:spcAft>
                      </a:pPr>
                      <a:r>
                        <a:rPr lang="tr-TR" sz="1100">
                          <a:latin typeface="Calibri"/>
                          <a:ea typeface="Calibri"/>
                          <a:cs typeface="Times New Roman"/>
                        </a:rPr>
                        <a:t>21 Nisan 2019</a:t>
                      </a:r>
                    </a:p>
                  </a:txBody>
                  <a:tcPr marL="68580" marR="68580" marT="0" marB="0"/>
                </a:tc>
                <a:tc>
                  <a:txBody>
                    <a:bodyPr/>
                    <a:lstStyle/>
                    <a:p>
                      <a:pPr algn="ctr">
                        <a:lnSpc>
                          <a:spcPct val="115000"/>
                        </a:lnSpc>
                        <a:spcAft>
                          <a:spcPts val="1000"/>
                        </a:spcAft>
                      </a:pPr>
                      <a:r>
                        <a:rPr lang="tr-TR" sz="1100" dirty="0">
                          <a:latin typeface="Calibri"/>
                          <a:ea typeface="Calibri"/>
                          <a:cs typeface="Times New Roman"/>
                        </a:rPr>
                        <a:t>09:00-16:00</a:t>
                      </a: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Gösteri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8"/>
                  </a:ext>
                </a:extLst>
              </a:tr>
              <a:tr h="457454">
                <a:tc>
                  <a:txBody>
                    <a:bodyPr/>
                    <a:lstStyle/>
                    <a:p>
                      <a:pPr algn="ctr">
                        <a:lnSpc>
                          <a:spcPct val="115000"/>
                        </a:lnSpc>
                        <a:spcAft>
                          <a:spcPts val="1000"/>
                        </a:spcAft>
                      </a:pPr>
                      <a:r>
                        <a:rPr lang="tr-TR" sz="1100" dirty="0">
                          <a:latin typeface="Calibri"/>
                          <a:ea typeface="Calibri"/>
                          <a:cs typeface="Times New Roman"/>
                        </a:rPr>
                        <a:t>29</a:t>
                      </a:r>
                    </a:p>
                  </a:txBody>
                  <a:tcPr marL="68580" marR="68580" marT="0" marB="0"/>
                </a:tc>
                <a:tc>
                  <a:txBody>
                    <a:bodyPr/>
                    <a:lstStyle/>
                    <a:p>
                      <a:pPr algn="just">
                        <a:lnSpc>
                          <a:spcPct val="115000"/>
                        </a:lnSpc>
                        <a:spcAft>
                          <a:spcPts val="1000"/>
                        </a:spcAft>
                      </a:pPr>
                      <a:r>
                        <a:rPr lang="tr-TR" sz="1100">
                          <a:latin typeface="Calibri"/>
                          <a:ea typeface="Calibri"/>
                          <a:cs typeface="Times New Roman"/>
                        </a:rPr>
                        <a:t>Enderun Topluluğu</a:t>
                      </a:r>
                    </a:p>
                  </a:txBody>
                  <a:tcPr marL="68580" marR="68580" marT="0" marB="0"/>
                </a:tc>
                <a:tc>
                  <a:txBody>
                    <a:bodyPr/>
                    <a:lstStyle/>
                    <a:p>
                      <a:pPr>
                        <a:lnSpc>
                          <a:spcPct val="115000"/>
                        </a:lnSpc>
                        <a:spcAft>
                          <a:spcPts val="1000"/>
                        </a:spcAft>
                      </a:pPr>
                      <a:r>
                        <a:rPr lang="tr-TR" sz="1100">
                          <a:latin typeface="Calibri"/>
                          <a:ea typeface="Calibri"/>
                          <a:cs typeface="Times New Roman"/>
                        </a:rPr>
                        <a:t>Başarılı İş Görüşmesi ve İş Görüşmesinde Protokol, Giyim, Konuşma ve Davranış Kuralları</a:t>
                      </a:r>
                    </a:p>
                  </a:txBody>
                  <a:tcPr marL="68580" marR="68580" marT="0" marB="0"/>
                </a:tc>
                <a:tc>
                  <a:txBody>
                    <a:bodyPr/>
                    <a:lstStyle/>
                    <a:p>
                      <a:pPr>
                        <a:lnSpc>
                          <a:spcPct val="115000"/>
                        </a:lnSpc>
                        <a:spcAft>
                          <a:spcPts val="1000"/>
                        </a:spcAft>
                      </a:pPr>
                      <a:r>
                        <a:rPr lang="tr-TR" sz="1100">
                          <a:latin typeface="Calibri"/>
                          <a:ea typeface="Calibri"/>
                          <a:cs typeface="Times New Roman"/>
                        </a:rPr>
                        <a:t>24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14:00-17:00</a:t>
                      </a: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Seminer</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9"/>
                  </a:ext>
                </a:extLst>
              </a:tr>
              <a:tr h="332694">
                <a:tc>
                  <a:txBody>
                    <a:bodyPr/>
                    <a:lstStyle/>
                    <a:p>
                      <a:pPr algn="ctr">
                        <a:lnSpc>
                          <a:spcPct val="115000"/>
                        </a:lnSpc>
                        <a:spcAft>
                          <a:spcPts val="1000"/>
                        </a:spcAft>
                      </a:pPr>
                      <a:r>
                        <a:rPr lang="tr-TR" sz="1100" dirty="0">
                          <a:latin typeface="Calibri"/>
                          <a:ea typeface="Calibri"/>
                          <a:cs typeface="Times New Roman"/>
                        </a:rPr>
                        <a:t>30</a:t>
                      </a:r>
                    </a:p>
                  </a:txBody>
                  <a:tcPr marL="68580" marR="68580" marT="0" marB="0"/>
                </a:tc>
                <a:tc>
                  <a:txBody>
                    <a:bodyPr/>
                    <a:lstStyle/>
                    <a:p>
                      <a:pPr algn="just">
                        <a:lnSpc>
                          <a:spcPct val="115000"/>
                        </a:lnSpc>
                        <a:spcAft>
                          <a:spcPts val="1000"/>
                        </a:spcAft>
                      </a:pPr>
                      <a:r>
                        <a:rPr lang="tr-TR" sz="1100">
                          <a:latin typeface="Calibri"/>
                          <a:ea typeface="Calibri"/>
                          <a:cs typeface="Times New Roman"/>
                        </a:rPr>
                        <a:t>Çocuk Hakları Topluluğu</a:t>
                      </a:r>
                    </a:p>
                  </a:txBody>
                  <a:tcPr marL="68580" marR="68580" marT="0" marB="0"/>
                </a:tc>
                <a:tc>
                  <a:txBody>
                    <a:bodyPr/>
                    <a:lstStyle/>
                    <a:p>
                      <a:pPr>
                        <a:lnSpc>
                          <a:spcPct val="115000"/>
                        </a:lnSpc>
                        <a:spcAft>
                          <a:spcPts val="1000"/>
                        </a:spcAft>
                      </a:pPr>
                      <a:r>
                        <a:rPr lang="tr-TR" sz="1100">
                          <a:latin typeface="Calibri"/>
                          <a:ea typeface="Calibri"/>
                          <a:cs typeface="Times New Roman"/>
                        </a:rPr>
                        <a:t>Çocuk Hakları Paneli</a:t>
                      </a:r>
                    </a:p>
                  </a:txBody>
                  <a:tcPr marL="68580" marR="68580" marT="0" marB="0"/>
                </a:tc>
                <a:tc>
                  <a:txBody>
                    <a:bodyPr/>
                    <a:lstStyle/>
                    <a:p>
                      <a:pPr>
                        <a:lnSpc>
                          <a:spcPct val="115000"/>
                        </a:lnSpc>
                        <a:spcAft>
                          <a:spcPts val="1000"/>
                        </a:spcAft>
                      </a:pPr>
                      <a:r>
                        <a:rPr lang="tr-TR" sz="1100">
                          <a:latin typeface="Calibri"/>
                          <a:ea typeface="Calibri"/>
                          <a:cs typeface="Times New Roman"/>
                        </a:rPr>
                        <a:t>24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14:00-16:30</a:t>
                      </a:r>
                    </a:p>
                  </a:txBody>
                  <a:tcPr marL="68580" marR="68580" marT="0" marB="0"/>
                </a:tc>
                <a:tc>
                  <a:txBody>
                    <a:bodyPr/>
                    <a:lstStyle/>
                    <a:p>
                      <a:pPr>
                        <a:lnSpc>
                          <a:spcPct val="115000"/>
                        </a:lnSpc>
                        <a:spcAft>
                          <a:spcPts val="1000"/>
                        </a:spcAft>
                      </a:pPr>
                      <a:r>
                        <a:rPr lang="tr-TR" sz="1200">
                          <a:latin typeface="Times New Roman"/>
                          <a:ea typeface="Calibri"/>
                          <a:cs typeface="Times New Roman"/>
                        </a:rPr>
                        <a:t>Müh. Mim.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Panel</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10"/>
                  </a:ext>
                </a:extLst>
              </a:tr>
              <a:tr h="289299">
                <a:tc>
                  <a:txBody>
                    <a:bodyPr/>
                    <a:lstStyle/>
                    <a:p>
                      <a:pPr algn="ctr">
                        <a:lnSpc>
                          <a:spcPct val="115000"/>
                        </a:lnSpc>
                        <a:spcAft>
                          <a:spcPts val="1000"/>
                        </a:spcAft>
                      </a:pPr>
                      <a:r>
                        <a:rPr lang="tr-TR" sz="1100" dirty="0">
                          <a:latin typeface="Calibri"/>
                          <a:ea typeface="Calibri"/>
                          <a:cs typeface="Times New Roman"/>
                        </a:rPr>
                        <a:t>31</a:t>
                      </a:r>
                    </a:p>
                  </a:txBody>
                  <a:tcPr marL="68580" marR="68580" marT="0" marB="0"/>
                </a:tc>
                <a:tc>
                  <a:txBody>
                    <a:bodyPr/>
                    <a:lstStyle/>
                    <a:p>
                      <a:pPr algn="just">
                        <a:lnSpc>
                          <a:spcPct val="115000"/>
                        </a:lnSpc>
                        <a:spcAft>
                          <a:spcPts val="1000"/>
                        </a:spcAft>
                      </a:pPr>
                      <a:r>
                        <a:rPr lang="tr-TR" sz="1100">
                          <a:latin typeface="Calibri"/>
                          <a:ea typeface="Calibri"/>
                          <a:cs typeface="Times New Roman"/>
                        </a:rPr>
                        <a:t>Veteriner Sosyal Etkinlik topluluğu</a:t>
                      </a:r>
                    </a:p>
                  </a:txBody>
                  <a:tcPr marL="68580" marR="68580" marT="0" marB="0"/>
                </a:tc>
                <a:tc>
                  <a:txBody>
                    <a:bodyPr/>
                    <a:lstStyle/>
                    <a:p>
                      <a:pPr>
                        <a:lnSpc>
                          <a:spcPct val="115000"/>
                        </a:lnSpc>
                        <a:spcAft>
                          <a:spcPts val="1000"/>
                        </a:spcAft>
                      </a:pPr>
                      <a:r>
                        <a:rPr lang="tr-TR" sz="1100">
                          <a:latin typeface="Calibri"/>
                          <a:ea typeface="Calibri"/>
                          <a:cs typeface="Times New Roman"/>
                        </a:rPr>
                        <a:t>Dünya Veteriner Hekimler Günü</a:t>
                      </a:r>
                    </a:p>
                  </a:txBody>
                  <a:tcPr marL="68580" marR="68580" marT="0" marB="0"/>
                </a:tc>
                <a:tc>
                  <a:txBody>
                    <a:bodyPr/>
                    <a:lstStyle/>
                    <a:p>
                      <a:pPr>
                        <a:lnSpc>
                          <a:spcPct val="115000"/>
                        </a:lnSpc>
                        <a:spcAft>
                          <a:spcPts val="1000"/>
                        </a:spcAft>
                      </a:pPr>
                      <a:r>
                        <a:rPr lang="tr-TR" sz="1100">
                          <a:latin typeface="Calibri"/>
                          <a:ea typeface="Calibri"/>
                          <a:cs typeface="Times New Roman"/>
                        </a:rPr>
                        <a:t>25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13:00-16:00</a:t>
                      </a: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Tören</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1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7"/>
            <a:ext cx="10515600" cy="791012"/>
          </a:xfrm>
        </p:spPr>
        <p:txBody>
          <a:bodyPr>
            <a:normAutofit/>
          </a:bodyPr>
          <a:lstStyle/>
          <a:p>
            <a:r>
              <a:rPr lang="tr-TR" sz="2800" b="1" dirty="0" smtClean="0"/>
              <a:t>        Sosyal ve Kültürel Etkinlikler</a:t>
            </a:r>
            <a:endParaRPr lang="tr-TR" sz="2800" dirty="0"/>
          </a:p>
        </p:txBody>
      </p:sp>
      <p:graphicFrame>
        <p:nvGraphicFramePr>
          <p:cNvPr id="4" name="3 İçerik Yer Tutucusu"/>
          <p:cNvGraphicFramePr>
            <a:graphicFrameLocks noGrp="1"/>
          </p:cNvGraphicFramePr>
          <p:nvPr>
            <p:ph idx="1"/>
          </p:nvPr>
        </p:nvGraphicFramePr>
        <p:xfrm>
          <a:off x="806669" y="1061161"/>
          <a:ext cx="10544504" cy="4863334"/>
        </p:xfrm>
        <a:graphic>
          <a:graphicData uri="http://schemas.openxmlformats.org/drawingml/2006/table">
            <a:tbl>
              <a:tblPr firstRow="1" bandRow="1">
                <a:tableStyleId>{5C22544A-7EE6-4342-B048-85BDC9FD1C3A}</a:tableStyleId>
              </a:tblPr>
              <a:tblGrid>
                <a:gridCol w="455821">
                  <a:extLst>
                    <a:ext uri="{9D8B030D-6E8A-4147-A177-3AD203B41FA5}">
                      <a16:colId xmlns:a16="http://schemas.microsoft.com/office/drawing/2014/main" val="20000"/>
                    </a:ext>
                  </a:extLst>
                </a:gridCol>
                <a:gridCol w="1939219">
                  <a:extLst>
                    <a:ext uri="{9D8B030D-6E8A-4147-A177-3AD203B41FA5}">
                      <a16:colId xmlns:a16="http://schemas.microsoft.com/office/drawing/2014/main" val="20001"/>
                    </a:ext>
                  </a:extLst>
                </a:gridCol>
                <a:gridCol w="2124032">
                  <a:extLst>
                    <a:ext uri="{9D8B030D-6E8A-4147-A177-3AD203B41FA5}">
                      <a16:colId xmlns:a16="http://schemas.microsoft.com/office/drawing/2014/main" val="20002"/>
                    </a:ext>
                  </a:extLst>
                </a:gridCol>
                <a:gridCol w="1506358">
                  <a:extLst>
                    <a:ext uri="{9D8B030D-6E8A-4147-A177-3AD203B41FA5}">
                      <a16:colId xmlns:a16="http://schemas.microsoft.com/office/drawing/2014/main" val="20003"/>
                    </a:ext>
                  </a:extLst>
                </a:gridCol>
                <a:gridCol w="1506358">
                  <a:extLst>
                    <a:ext uri="{9D8B030D-6E8A-4147-A177-3AD203B41FA5}">
                      <a16:colId xmlns:a16="http://schemas.microsoft.com/office/drawing/2014/main" val="20004"/>
                    </a:ext>
                  </a:extLst>
                </a:gridCol>
                <a:gridCol w="1506358">
                  <a:extLst>
                    <a:ext uri="{9D8B030D-6E8A-4147-A177-3AD203B41FA5}">
                      <a16:colId xmlns:a16="http://schemas.microsoft.com/office/drawing/2014/main" val="20005"/>
                    </a:ext>
                  </a:extLst>
                </a:gridCol>
                <a:gridCol w="1506358">
                  <a:extLst>
                    <a:ext uri="{9D8B030D-6E8A-4147-A177-3AD203B41FA5}">
                      <a16:colId xmlns:a16="http://schemas.microsoft.com/office/drawing/2014/main" val="20006"/>
                    </a:ext>
                  </a:extLst>
                </a:gridCol>
              </a:tblGrid>
              <a:tr h="352085">
                <a:tc>
                  <a:txBody>
                    <a:bodyPr/>
                    <a:lstStyle/>
                    <a:p>
                      <a:pPr algn="just">
                        <a:lnSpc>
                          <a:spcPct val="115000"/>
                        </a:lnSpc>
                        <a:spcAft>
                          <a:spcPts val="1000"/>
                        </a:spcAft>
                      </a:pPr>
                      <a:r>
                        <a:rPr lang="tr-TR" sz="1200" dirty="0">
                          <a:latin typeface="Times New Roman"/>
                          <a:ea typeface="Calibri"/>
                          <a:cs typeface="Times New Roman"/>
                        </a:rPr>
                        <a:t>32</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Siirt Akademi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100">
                          <a:latin typeface="Calibri"/>
                          <a:ea typeface="Calibri"/>
                          <a:cs typeface="Times New Roman"/>
                        </a:rPr>
                        <a:t>Diyarbakır Camileri ve Kitabeleri</a:t>
                      </a:r>
                    </a:p>
                  </a:txBody>
                  <a:tcPr marL="68580" marR="68580" marT="0" marB="0"/>
                </a:tc>
                <a:tc>
                  <a:txBody>
                    <a:bodyPr/>
                    <a:lstStyle/>
                    <a:p>
                      <a:pPr>
                        <a:lnSpc>
                          <a:spcPct val="115000"/>
                        </a:lnSpc>
                        <a:spcAft>
                          <a:spcPts val="1000"/>
                        </a:spcAft>
                      </a:pPr>
                      <a:r>
                        <a:rPr lang="tr-TR" sz="1100">
                          <a:latin typeface="Calibri"/>
                          <a:ea typeface="Calibri"/>
                          <a:cs typeface="Times New Roman"/>
                        </a:rPr>
                        <a:t>27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08:00-19:00</a:t>
                      </a:r>
                    </a:p>
                  </a:txBody>
                  <a:tcPr marL="68580" marR="68580" marT="0" marB="0"/>
                </a:tc>
                <a:tc>
                  <a:txBody>
                    <a:bodyPr/>
                    <a:lstStyle/>
                    <a:p>
                      <a:pPr>
                        <a:lnSpc>
                          <a:spcPct val="115000"/>
                        </a:lnSpc>
                        <a:spcAft>
                          <a:spcPts val="1000"/>
                        </a:spcAft>
                      </a:pPr>
                      <a:r>
                        <a:rPr lang="tr-TR" sz="1200">
                          <a:latin typeface="Times New Roman"/>
                          <a:ea typeface="Calibri"/>
                          <a:cs typeface="Times New Roman"/>
                        </a:rPr>
                        <a:t>Diyarbakır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Gezi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213061">
                <a:tc>
                  <a:txBody>
                    <a:bodyPr/>
                    <a:lstStyle/>
                    <a:p>
                      <a:pPr algn="just">
                        <a:lnSpc>
                          <a:spcPct val="115000"/>
                        </a:lnSpc>
                        <a:spcAft>
                          <a:spcPts val="1000"/>
                        </a:spcAft>
                      </a:pPr>
                      <a:r>
                        <a:rPr lang="tr-TR" sz="1100">
                          <a:latin typeface="Calibri"/>
                          <a:ea typeface="Calibri"/>
                          <a:cs typeface="Times New Roman"/>
                        </a:rPr>
                        <a:t>33</a:t>
                      </a:r>
                    </a:p>
                  </a:txBody>
                  <a:tcPr marL="68580" marR="68580" marT="0" marB="0"/>
                </a:tc>
                <a:tc>
                  <a:txBody>
                    <a:bodyPr/>
                    <a:lstStyle/>
                    <a:p>
                      <a:pPr algn="just">
                        <a:lnSpc>
                          <a:spcPct val="115000"/>
                        </a:lnSpc>
                        <a:spcAft>
                          <a:spcPts val="1000"/>
                        </a:spcAft>
                      </a:pPr>
                      <a:r>
                        <a:rPr lang="tr-TR" sz="1100" dirty="0">
                          <a:latin typeface="Calibri"/>
                          <a:ea typeface="Calibri"/>
                          <a:cs typeface="Times New Roman"/>
                        </a:rPr>
                        <a:t>Fotoğrafçılık ve Doğa Topluluğu</a:t>
                      </a:r>
                    </a:p>
                  </a:txBody>
                  <a:tcPr marL="68580" marR="68580" marT="0" marB="0"/>
                </a:tc>
                <a:tc>
                  <a:txBody>
                    <a:bodyPr/>
                    <a:lstStyle/>
                    <a:p>
                      <a:pPr>
                        <a:lnSpc>
                          <a:spcPct val="115000"/>
                        </a:lnSpc>
                        <a:spcAft>
                          <a:spcPts val="1000"/>
                        </a:spcAft>
                      </a:pPr>
                      <a:r>
                        <a:rPr lang="tr-TR" sz="1100">
                          <a:latin typeface="Calibri"/>
                          <a:ea typeface="Calibri"/>
                          <a:cs typeface="Times New Roman"/>
                        </a:rPr>
                        <a:t>Siirt Tanıtım Gezisi</a:t>
                      </a:r>
                    </a:p>
                  </a:txBody>
                  <a:tcPr marL="68580" marR="68580" marT="0" marB="0"/>
                </a:tc>
                <a:tc>
                  <a:txBody>
                    <a:bodyPr/>
                    <a:lstStyle/>
                    <a:p>
                      <a:pPr>
                        <a:lnSpc>
                          <a:spcPct val="115000"/>
                        </a:lnSpc>
                        <a:spcAft>
                          <a:spcPts val="1000"/>
                        </a:spcAft>
                      </a:pPr>
                      <a:r>
                        <a:rPr lang="tr-TR" sz="1100">
                          <a:latin typeface="Calibri"/>
                          <a:ea typeface="Calibri"/>
                          <a:cs typeface="Times New Roman"/>
                        </a:rPr>
                        <a:t>28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07:00-18:00</a:t>
                      </a:r>
                    </a:p>
                  </a:txBody>
                  <a:tcPr marL="68580" marR="68580" marT="0" marB="0"/>
                </a:tc>
                <a:tc>
                  <a:txBody>
                    <a:bodyPr/>
                    <a:lstStyle/>
                    <a:p>
                      <a:pPr>
                        <a:lnSpc>
                          <a:spcPct val="115000"/>
                        </a:lnSpc>
                        <a:spcAft>
                          <a:spcPts val="1000"/>
                        </a:spcAft>
                      </a:pPr>
                      <a:r>
                        <a:rPr lang="tr-TR" sz="1200">
                          <a:latin typeface="Times New Roman"/>
                          <a:ea typeface="Calibri"/>
                          <a:cs typeface="Times New Roman"/>
                        </a:rPr>
                        <a:t>Siirt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Gezi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66072">
                <a:tc>
                  <a:txBody>
                    <a:bodyPr/>
                    <a:lstStyle/>
                    <a:p>
                      <a:pPr algn="just">
                        <a:lnSpc>
                          <a:spcPct val="115000"/>
                        </a:lnSpc>
                        <a:spcAft>
                          <a:spcPts val="1000"/>
                        </a:spcAft>
                      </a:pPr>
                      <a:r>
                        <a:rPr lang="tr-TR" sz="1100">
                          <a:latin typeface="Calibri"/>
                          <a:ea typeface="Calibri"/>
                          <a:cs typeface="Times New Roman"/>
                        </a:rPr>
                        <a:t>34</a:t>
                      </a:r>
                    </a:p>
                  </a:txBody>
                  <a:tcPr marL="68580" marR="68580" marT="0" marB="0"/>
                </a:tc>
                <a:tc>
                  <a:txBody>
                    <a:bodyPr/>
                    <a:lstStyle/>
                    <a:p>
                      <a:pPr algn="just">
                        <a:lnSpc>
                          <a:spcPct val="115000"/>
                        </a:lnSpc>
                        <a:spcAft>
                          <a:spcPts val="1000"/>
                        </a:spcAft>
                      </a:pPr>
                      <a:r>
                        <a:rPr lang="tr-TR" sz="1100">
                          <a:latin typeface="Calibri"/>
                          <a:ea typeface="Calibri"/>
                          <a:cs typeface="Times New Roman"/>
                        </a:rPr>
                        <a:t>Çocuk Hakları Topluluğu</a:t>
                      </a:r>
                    </a:p>
                  </a:txBody>
                  <a:tcPr marL="68580" marR="68580" marT="0" marB="0"/>
                </a:tc>
                <a:tc>
                  <a:txBody>
                    <a:bodyPr/>
                    <a:lstStyle/>
                    <a:p>
                      <a:pPr>
                        <a:lnSpc>
                          <a:spcPct val="115000"/>
                        </a:lnSpc>
                        <a:spcAft>
                          <a:spcPts val="1000"/>
                        </a:spcAft>
                      </a:pPr>
                      <a:r>
                        <a:rPr lang="tr-TR" sz="1100">
                          <a:latin typeface="Calibri"/>
                          <a:ea typeface="Calibri"/>
                          <a:cs typeface="Times New Roman"/>
                        </a:rPr>
                        <a:t>Üniversitemize Ziyaret(ilkokul Öğrencilerini misafir etme)</a:t>
                      </a:r>
                    </a:p>
                  </a:txBody>
                  <a:tcPr marL="68580" marR="68580" marT="0" marB="0"/>
                </a:tc>
                <a:tc>
                  <a:txBody>
                    <a:bodyPr/>
                    <a:lstStyle/>
                    <a:p>
                      <a:pPr>
                        <a:lnSpc>
                          <a:spcPct val="115000"/>
                        </a:lnSpc>
                        <a:spcAft>
                          <a:spcPts val="1000"/>
                        </a:spcAft>
                      </a:pPr>
                      <a:r>
                        <a:rPr lang="tr-TR" sz="1100">
                          <a:latin typeface="Calibri"/>
                          <a:ea typeface="Calibri"/>
                          <a:cs typeface="Times New Roman"/>
                        </a:rPr>
                        <a:t>29 Nisan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10:00-14:30</a:t>
                      </a:r>
                    </a:p>
                  </a:txBody>
                  <a:tcPr marL="68580" marR="68580" marT="0" marB="0"/>
                </a:tc>
                <a:tc>
                  <a:txBody>
                    <a:bodyPr/>
                    <a:lstStyle/>
                    <a:p>
                      <a:pPr>
                        <a:lnSpc>
                          <a:spcPct val="115000"/>
                        </a:lnSpc>
                        <a:spcAft>
                          <a:spcPts val="1000"/>
                        </a:spcAft>
                      </a:pPr>
                      <a:r>
                        <a:rPr lang="tr-TR" sz="1200">
                          <a:latin typeface="Times New Roman"/>
                          <a:ea typeface="Calibri"/>
                          <a:cs typeface="Times New Roman"/>
                        </a:rPr>
                        <a:t>Kezer Kampüsü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Gezi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99351">
                <a:tc>
                  <a:txBody>
                    <a:bodyPr/>
                    <a:lstStyle/>
                    <a:p>
                      <a:pPr algn="just">
                        <a:lnSpc>
                          <a:spcPct val="115000"/>
                        </a:lnSpc>
                        <a:spcAft>
                          <a:spcPts val="1000"/>
                        </a:spcAft>
                      </a:pPr>
                      <a:r>
                        <a:rPr lang="tr-TR" sz="1100">
                          <a:latin typeface="Calibri"/>
                          <a:ea typeface="Calibri"/>
                          <a:cs typeface="Times New Roman"/>
                        </a:rPr>
                        <a:t>35</a:t>
                      </a:r>
                    </a:p>
                  </a:txBody>
                  <a:tcPr marL="68580" marR="68580" marT="0" marB="0"/>
                </a:tc>
                <a:tc>
                  <a:txBody>
                    <a:bodyPr/>
                    <a:lstStyle/>
                    <a:p>
                      <a:pPr algn="just">
                        <a:lnSpc>
                          <a:spcPct val="115000"/>
                        </a:lnSpc>
                        <a:spcAft>
                          <a:spcPts val="1000"/>
                        </a:spcAft>
                      </a:pPr>
                      <a:r>
                        <a:rPr lang="tr-TR" sz="1100">
                          <a:latin typeface="Calibri"/>
                          <a:ea typeface="Calibri"/>
                          <a:cs typeface="Times New Roman"/>
                        </a:rPr>
                        <a:t>Kültür Sanat Topluluğu</a:t>
                      </a:r>
                    </a:p>
                  </a:txBody>
                  <a:tcPr marL="68580" marR="68580" marT="0" marB="0"/>
                </a:tc>
                <a:tc>
                  <a:txBody>
                    <a:bodyPr/>
                    <a:lstStyle/>
                    <a:p>
                      <a:pPr>
                        <a:lnSpc>
                          <a:spcPct val="115000"/>
                        </a:lnSpc>
                        <a:spcAft>
                          <a:spcPts val="1000"/>
                        </a:spcAft>
                      </a:pPr>
                      <a:r>
                        <a:rPr lang="tr-TR" sz="1200">
                          <a:latin typeface="Times New Roman"/>
                          <a:ea typeface="Calibri"/>
                          <a:cs typeface="Times New Roman"/>
                        </a:rPr>
                        <a:t>Dokuz Canlı Tiyatro Gösterisi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100" dirty="0">
                          <a:latin typeface="Calibri"/>
                          <a:ea typeface="Calibri"/>
                          <a:cs typeface="Times New Roman"/>
                        </a:rPr>
                        <a:t>30 Nisan 2019 </a:t>
                      </a:r>
                      <a:r>
                        <a:rPr lang="tr-TR" sz="1100" dirty="0" smtClean="0">
                          <a:latin typeface="Calibri"/>
                          <a:ea typeface="Calibri"/>
                          <a:cs typeface="Times New Roman"/>
                        </a:rPr>
                        <a:t>-04 </a:t>
                      </a:r>
                      <a:r>
                        <a:rPr lang="tr-TR" sz="1100" dirty="0">
                          <a:latin typeface="Calibri"/>
                          <a:ea typeface="Calibri"/>
                          <a:cs typeface="Times New Roman"/>
                        </a:rPr>
                        <a:t>Mayıs 2019 </a:t>
                      </a:r>
                    </a:p>
                  </a:txBody>
                  <a:tcPr marL="68580" marR="68580" marT="0" marB="0"/>
                </a:tc>
                <a:tc>
                  <a:txBody>
                    <a:bodyPr/>
                    <a:lstStyle/>
                    <a:p>
                      <a:pPr algn="ctr">
                        <a:lnSpc>
                          <a:spcPct val="115000"/>
                        </a:lnSpc>
                        <a:spcAft>
                          <a:spcPts val="1000"/>
                        </a:spcAft>
                      </a:pPr>
                      <a:r>
                        <a:rPr lang="tr-TR" sz="1100">
                          <a:latin typeface="Calibri"/>
                          <a:ea typeface="Calibri"/>
                          <a:cs typeface="Times New Roman"/>
                        </a:rPr>
                        <a:t>19:00-20:30</a:t>
                      </a: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Tiyatro</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199676">
                <a:tc>
                  <a:txBody>
                    <a:bodyPr/>
                    <a:lstStyle/>
                    <a:p>
                      <a:pPr algn="just">
                        <a:lnSpc>
                          <a:spcPct val="115000"/>
                        </a:lnSpc>
                        <a:spcAft>
                          <a:spcPts val="1000"/>
                        </a:spcAft>
                      </a:pPr>
                      <a:r>
                        <a:rPr lang="tr-TR" sz="1200">
                          <a:latin typeface="Times New Roman"/>
                          <a:ea typeface="Calibri"/>
                          <a:cs typeface="Times New Roman"/>
                        </a:rPr>
                        <a:t>36</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Siirt Akademi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Tillo Gezisi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100">
                          <a:latin typeface="Calibri"/>
                          <a:ea typeface="Calibri"/>
                          <a:cs typeface="Times New Roman"/>
                        </a:rPr>
                        <a:t>01 Mayıs 2019</a:t>
                      </a:r>
                    </a:p>
                  </a:txBody>
                  <a:tcPr marL="68580" marR="68580" marT="0" marB="0"/>
                </a:tc>
                <a:tc>
                  <a:txBody>
                    <a:bodyPr/>
                    <a:lstStyle/>
                    <a:p>
                      <a:pPr algn="ctr">
                        <a:lnSpc>
                          <a:spcPct val="115000"/>
                        </a:lnSpc>
                        <a:spcAft>
                          <a:spcPts val="1000"/>
                        </a:spcAft>
                      </a:pPr>
                      <a:r>
                        <a:rPr lang="tr-TR" sz="1100">
                          <a:latin typeface="Calibri"/>
                          <a:ea typeface="Calibri"/>
                          <a:cs typeface="Times New Roman"/>
                        </a:rPr>
                        <a:t>08:00-15:00</a:t>
                      </a:r>
                    </a:p>
                  </a:txBody>
                  <a:tcPr marL="68580" marR="68580" marT="0" marB="0"/>
                </a:tc>
                <a:tc>
                  <a:txBody>
                    <a:bodyPr/>
                    <a:lstStyle/>
                    <a:p>
                      <a:pPr>
                        <a:lnSpc>
                          <a:spcPct val="115000"/>
                        </a:lnSpc>
                        <a:spcAft>
                          <a:spcPts val="1000"/>
                        </a:spcAft>
                      </a:pPr>
                      <a:r>
                        <a:rPr lang="tr-TR" sz="1200">
                          <a:latin typeface="Times New Roman"/>
                          <a:ea typeface="Calibri"/>
                          <a:cs typeface="Times New Roman"/>
                        </a:rPr>
                        <a:t>Tillo</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Gezi</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599027">
                <a:tc>
                  <a:txBody>
                    <a:bodyPr/>
                    <a:lstStyle/>
                    <a:p>
                      <a:pPr algn="just">
                        <a:lnSpc>
                          <a:spcPct val="115000"/>
                        </a:lnSpc>
                        <a:spcAft>
                          <a:spcPts val="1000"/>
                        </a:spcAft>
                      </a:pPr>
                      <a:r>
                        <a:rPr lang="tr-TR" sz="1200" dirty="0">
                          <a:latin typeface="Times New Roman"/>
                          <a:ea typeface="Calibri"/>
                          <a:cs typeface="Times New Roman"/>
                        </a:rPr>
                        <a:t>37</a:t>
                      </a:r>
                      <a:endParaRPr lang="tr-TR" sz="1100" dirty="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Siirt Akademi Topluluğu-Genç Beyinler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2.Sosyal Bilimler Öğrenci Sempozyumu-Din,Kültür,Gelenek</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29-30 Nisan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Sempozyum</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399351">
                <a:tc>
                  <a:txBody>
                    <a:bodyPr/>
                    <a:lstStyle/>
                    <a:p>
                      <a:pPr algn="just">
                        <a:lnSpc>
                          <a:spcPct val="115000"/>
                        </a:lnSpc>
                        <a:spcAft>
                          <a:spcPts val="1000"/>
                        </a:spcAft>
                      </a:pPr>
                      <a:r>
                        <a:rPr lang="tr-TR" sz="1100">
                          <a:latin typeface="Calibri"/>
                          <a:ea typeface="Calibri"/>
                          <a:cs typeface="Times New Roman"/>
                        </a:rPr>
                        <a:t>38</a:t>
                      </a:r>
                    </a:p>
                  </a:txBody>
                  <a:tcPr marL="68580" marR="68580" marT="0" marB="0"/>
                </a:tc>
                <a:tc>
                  <a:txBody>
                    <a:bodyPr/>
                    <a:lstStyle/>
                    <a:p>
                      <a:pPr algn="just">
                        <a:lnSpc>
                          <a:spcPct val="115000"/>
                        </a:lnSpc>
                        <a:spcAft>
                          <a:spcPts val="1000"/>
                        </a:spcAft>
                      </a:pPr>
                      <a:r>
                        <a:rPr lang="tr-TR" sz="1100">
                          <a:latin typeface="Calibri"/>
                          <a:ea typeface="Calibri"/>
                          <a:cs typeface="Times New Roman"/>
                        </a:rPr>
                        <a:t>Türk Dili ve Edebiyat Topluluğu</a:t>
                      </a:r>
                    </a:p>
                  </a:txBody>
                  <a:tcPr marL="68580" marR="68580" marT="0" marB="0"/>
                </a:tc>
                <a:tc>
                  <a:txBody>
                    <a:bodyPr/>
                    <a:lstStyle/>
                    <a:p>
                      <a:pPr>
                        <a:lnSpc>
                          <a:spcPct val="115000"/>
                        </a:lnSpc>
                        <a:spcAft>
                          <a:spcPts val="1000"/>
                        </a:spcAft>
                      </a:pPr>
                      <a:r>
                        <a:rPr lang="tr-TR" sz="1200">
                          <a:latin typeface="Times New Roman"/>
                          <a:ea typeface="Calibri"/>
                          <a:cs typeface="Times New Roman"/>
                        </a:rPr>
                        <a:t>Şiir ve Türkü Dinletisi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02 Mayıs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Fakültesi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Şiir Dinletisi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399351">
                <a:tc>
                  <a:txBody>
                    <a:bodyPr/>
                    <a:lstStyle/>
                    <a:p>
                      <a:pPr algn="just">
                        <a:lnSpc>
                          <a:spcPct val="115000"/>
                        </a:lnSpc>
                        <a:spcAft>
                          <a:spcPts val="1000"/>
                        </a:spcAft>
                      </a:pPr>
                      <a:r>
                        <a:rPr lang="tr-TR" sz="1200">
                          <a:latin typeface="Times New Roman"/>
                          <a:ea typeface="Calibri"/>
                          <a:cs typeface="Times New Roman"/>
                        </a:rPr>
                        <a:t>39</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Mekan Kültür ve Coğrafya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Su Baskınlarının Tespit Edilmesi ve Çözüm Önerileri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15 Mayıs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14:00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Fen Edeb. Fak.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Çalıştay</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99351">
                <a:tc>
                  <a:txBody>
                    <a:bodyPr/>
                    <a:lstStyle/>
                    <a:p>
                      <a:pPr algn="just">
                        <a:lnSpc>
                          <a:spcPct val="115000"/>
                        </a:lnSpc>
                        <a:spcAft>
                          <a:spcPts val="1000"/>
                        </a:spcAft>
                      </a:pPr>
                      <a:r>
                        <a:rPr lang="tr-TR" sz="1200">
                          <a:latin typeface="Times New Roman"/>
                          <a:ea typeface="Calibri"/>
                          <a:cs typeface="Times New Roman"/>
                        </a:rPr>
                        <a:t>40</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Çocuk Hakları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Engelliler Haftası İçin Farkındalık Çalışması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15 Mayıs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09:00-15:00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Eğitim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Eğitim</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8"/>
                  </a:ext>
                </a:extLst>
              </a:tr>
              <a:tr h="519928">
                <a:tc>
                  <a:txBody>
                    <a:bodyPr/>
                    <a:lstStyle/>
                    <a:p>
                      <a:pPr algn="just">
                        <a:lnSpc>
                          <a:spcPct val="115000"/>
                        </a:lnSpc>
                        <a:spcAft>
                          <a:spcPts val="1000"/>
                        </a:spcAft>
                      </a:pPr>
                      <a:r>
                        <a:rPr lang="tr-TR" sz="1200">
                          <a:latin typeface="Times New Roman"/>
                          <a:ea typeface="Calibri"/>
                          <a:cs typeface="Times New Roman"/>
                        </a:rPr>
                        <a:t>41</a:t>
                      </a:r>
                      <a:endParaRPr lang="tr-TR" sz="1100">
                        <a:latin typeface="Calibri"/>
                        <a:ea typeface="Calibri"/>
                        <a:cs typeface="Times New Roman"/>
                      </a:endParaRPr>
                    </a:p>
                  </a:txBody>
                  <a:tcPr marL="68580" marR="68580" marT="0" marB="0"/>
                </a:tc>
                <a:tc>
                  <a:txBody>
                    <a:bodyPr/>
                    <a:lstStyle/>
                    <a:p>
                      <a:pPr algn="just">
                        <a:lnSpc>
                          <a:spcPct val="115000"/>
                        </a:lnSpc>
                        <a:spcAft>
                          <a:spcPts val="1000"/>
                        </a:spcAft>
                      </a:pPr>
                      <a:r>
                        <a:rPr lang="tr-TR" sz="1200">
                          <a:latin typeface="Times New Roman"/>
                          <a:ea typeface="Calibri"/>
                          <a:cs typeface="Times New Roman"/>
                        </a:rPr>
                        <a:t>Veteriner Sosyal Etkinlik </a:t>
                      </a:r>
                      <a:endParaRPr lang="tr-TR" sz="1100">
                        <a:latin typeface="Calibri"/>
                        <a:ea typeface="Calibri"/>
                        <a:cs typeface="Times New Roman"/>
                      </a:endParaRPr>
                    </a:p>
                    <a:p>
                      <a:pPr algn="just">
                        <a:lnSpc>
                          <a:spcPct val="115000"/>
                        </a:lnSpc>
                        <a:spcAft>
                          <a:spcPts val="1000"/>
                        </a:spcAft>
                      </a:pPr>
                      <a:r>
                        <a:rPr lang="tr-TR" sz="1200">
                          <a:latin typeface="Times New Roman"/>
                          <a:ea typeface="Calibri"/>
                          <a:cs typeface="Times New Roman"/>
                        </a:rPr>
                        <a:t>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Fakülte Etrafı Çevre Temizliği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18 Mayıs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16:00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Veteriner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Çevre Temizliği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9"/>
                  </a:ext>
                </a:extLst>
              </a:tr>
              <a:tr h="399351">
                <a:tc>
                  <a:txBody>
                    <a:bodyPr/>
                    <a:lstStyle/>
                    <a:p>
                      <a:pPr>
                        <a:lnSpc>
                          <a:spcPct val="115000"/>
                        </a:lnSpc>
                        <a:spcAft>
                          <a:spcPts val="1000"/>
                        </a:spcAft>
                      </a:pPr>
                      <a:r>
                        <a:rPr lang="tr-TR" sz="1200">
                          <a:latin typeface="Times New Roman"/>
                          <a:ea typeface="Calibri"/>
                          <a:cs typeface="Times New Roman"/>
                        </a:rPr>
                        <a:t>42</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Veteriner Sosyal Etkinlik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Hayvanlarda İlkyardım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20 Mayıs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13:00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Kamelya Toplantı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Seminer</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10"/>
                  </a:ext>
                </a:extLst>
              </a:tr>
              <a:tr h="399351">
                <a:tc>
                  <a:txBody>
                    <a:bodyPr/>
                    <a:lstStyle/>
                    <a:p>
                      <a:pPr>
                        <a:lnSpc>
                          <a:spcPct val="115000"/>
                        </a:lnSpc>
                        <a:spcAft>
                          <a:spcPts val="1000"/>
                        </a:spcAft>
                      </a:pPr>
                      <a:r>
                        <a:rPr lang="tr-TR" sz="1200">
                          <a:latin typeface="Times New Roman"/>
                          <a:ea typeface="Calibri"/>
                          <a:cs typeface="Times New Roman"/>
                        </a:rPr>
                        <a:t>43</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Asımın Nesli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Post modern zamanlarda darbe 15 Temmuzun Anatomisi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22 Mayıs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15:00-16:00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Fen Edebiyat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Seminer</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1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633357"/>
          </a:xfrm>
        </p:spPr>
        <p:txBody>
          <a:bodyPr>
            <a:normAutofit fontScale="90000"/>
          </a:bodyPr>
          <a:lstStyle/>
          <a:p>
            <a:r>
              <a:rPr lang="tr-TR" sz="2800" b="1" dirty="0" smtClean="0"/>
              <a:t/>
            </a:r>
            <a:br>
              <a:rPr lang="tr-TR" sz="2800" b="1" dirty="0" smtClean="0"/>
            </a:br>
            <a:r>
              <a:rPr lang="tr-TR" sz="2800" b="1" dirty="0" smtClean="0"/>
              <a:t>      Sosyal ve Kültürel Etkinlikler</a:t>
            </a:r>
            <a:endParaRPr lang="tr-TR" sz="2800" dirty="0"/>
          </a:p>
        </p:txBody>
      </p:sp>
      <p:graphicFrame>
        <p:nvGraphicFramePr>
          <p:cNvPr id="4" name="3 İçerik Yer Tutucusu"/>
          <p:cNvGraphicFramePr>
            <a:graphicFrameLocks noGrp="1"/>
          </p:cNvGraphicFramePr>
          <p:nvPr>
            <p:ph idx="1"/>
          </p:nvPr>
        </p:nvGraphicFramePr>
        <p:xfrm>
          <a:off x="754116" y="1125319"/>
          <a:ext cx="10597055" cy="4847915"/>
        </p:xfrm>
        <a:graphic>
          <a:graphicData uri="http://schemas.openxmlformats.org/drawingml/2006/table">
            <a:tbl>
              <a:tblPr firstRow="1" bandRow="1">
                <a:tableStyleId>{5C22544A-7EE6-4342-B048-85BDC9FD1C3A}</a:tableStyleId>
              </a:tblPr>
              <a:tblGrid>
                <a:gridCol w="507125">
                  <a:extLst>
                    <a:ext uri="{9D8B030D-6E8A-4147-A177-3AD203B41FA5}">
                      <a16:colId xmlns:a16="http://schemas.microsoft.com/office/drawing/2014/main" val="20000"/>
                    </a:ext>
                  </a:extLst>
                </a:gridCol>
                <a:gridCol w="2112579">
                  <a:extLst>
                    <a:ext uri="{9D8B030D-6E8A-4147-A177-3AD203B41FA5}">
                      <a16:colId xmlns:a16="http://schemas.microsoft.com/office/drawing/2014/main" val="20001"/>
                    </a:ext>
                  </a:extLst>
                </a:gridCol>
                <a:gridCol w="1723697">
                  <a:extLst>
                    <a:ext uri="{9D8B030D-6E8A-4147-A177-3AD203B41FA5}">
                      <a16:colId xmlns:a16="http://schemas.microsoft.com/office/drawing/2014/main" val="20002"/>
                    </a:ext>
                  </a:extLst>
                </a:gridCol>
                <a:gridCol w="1481959">
                  <a:extLst>
                    <a:ext uri="{9D8B030D-6E8A-4147-A177-3AD203B41FA5}">
                      <a16:colId xmlns:a16="http://schemas.microsoft.com/office/drawing/2014/main" val="20003"/>
                    </a:ext>
                  </a:extLst>
                </a:gridCol>
                <a:gridCol w="1743965">
                  <a:extLst>
                    <a:ext uri="{9D8B030D-6E8A-4147-A177-3AD203B41FA5}">
                      <a16:colId xmlns:a16="http://schemas.microsoft.com/office/drawing/2014/main" val="20004"/>
                    </a:ext>
                  </a:extLst>
                </a:gridCol>
                <a:gridCol w="1513865">
                  <a:extLst>
                    <a:ext uri="{9D8B030D-6E8A-4147-A177-3AD203B41FA5}">
                      <a16:colId xmlns:a16="http://schemas.microsoft.com/office/drawing/2014/main" val="20005"/>
                    </a:ext>
                  </a:extLst>
                </a:gridCol>
                <a:gridCol w="1513865">
                  <a:extLst>
                    <a:ext uri="{9D8B030D-6E8A-4147-A177-3AD203B41FA5}">
                      <a16:colId xmlns:a16="http://schemas.microsoft.com/office/drawing/2014/main" val="20006"/>
                    </a:ext>
                  </a:extLst>
                </a:gridCol>
              </a:tblGrid>
              <a:tr h="596332">
                <a:tc>
                  <a:txBody>
                    <a:bodyPr/>
                    <a:lstStyle/>
                    <a:p>
                      <a:pPr>
                        <a:lnSpc>
                          <a:spcPct val="115000"/>
                        </a:lnSpc>
                        <a:spcAft>
                          <a:spcPts val="1000"/>
                        </a:spcAft>
                      </a:pPr>
                      <a:r>
                        <a:rPr lang="tr-TR" sz="1200" dirty="0">
                          <a:latin typeface="Times New Roman"/>
                          <a:ea typeface="Calibri"/>
                          <a:cs typeface="Times New Roman"/>
                        </a:rPr>
                        <a:t>44</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Siirt Akademi Topluluğu</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Araştırma Gezisi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29 Eylül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Bitlis /Ahlat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Selçuklu Mezarlığı Kitabeleri Hakkında Araştırma Gezisi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Akademi Topluluğu</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397555">
                <a:tc>
                  <a:txBody>
                    <a:bodyPr/>
                    <a:lstStyle/>
                    <a:p>
                      <a:pPr>
                        <a:lnSpc>
                          <a:spcPct val="115000"/>
                        </a:lnSpc>
                        <a:spcAft>
                          <a:spcPts val="1000"/>
                        </a:spcAft>
                      </a:pPr>
                      <a:r>
                        <a:rPr lang="tr-TR" sz="1200">
                          <a:latin typeface="Times New Roman"/>
                          <a:ea typeface="Calibri"/>
                          <a:cs typeface="Times New Roman"/>
                        </a:rPr>
                        <a:t>45</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Genç Akademi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Kitap Standı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01-02-03.10.2019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Fakültesi Önü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Kitap Standı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1"/>
                  </a:ext>
                </a:extLst>
              </a:tr>
              <a:tr h="350501">
                <a:tc>
                  <a:txBody>
                    <a:bodyPr/>
                    <a:lstStyle/>
                    <a:p>
                      <a:pPr>
                        <a:lnSpc>
                          <a:spcPct val="115000"/>
                        </a:lnSpc>
                        <a:spcAft>
                          <a:spcPts val="1000"/>
                        </a:spcAft>
                      </a:pPr>
                      <a:r>
                        <a:rPr lang="tr-TR" sz="1200">
                          <a:latin typeface="Times New Roman"/>
                          <a:ea typeface="Calibri"/>
                          <a:cs typeface="Times New Roman"/>
                        </a:rPr>
                        <a:t>46</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Katre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Kitap Okuma Kampı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05-06.10.2019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Konuk Evinde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Kitap okuma Kampı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2"/>
                  </a:ext>
                </a:extLst>
              </a:tr>
              <a:tr h="397555">
                <a:tc>
                  <a:txBody>
                    <a:bodyPr/>
                    <a:lstStyle/>
                    <a:p>
                      <a:pPr>
                        <a:lnSpc>
                          <a:spcPct val="115000"/>
                        </a:lnSpc>
                        <a:spcAft>
                          <a:spcPts val="1000"/>
                        </a:spcAft>
                      </a:pPr>
                      <a:r>
                        <a:rPr lang="tr-TR" sz="1200">
                          <a:latin typeface="Times New Roman"/>
                          <a:ea typeface="Calibri"/>
                          <a:cs typeface="Times New Roman"/>
                        </a:rPr>
                        <a:t>47</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Kültür ve Sanat Topluluğu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15-18.Ekim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Kezer Yerleşkesinde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ve Üye Kayıt Standı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3"/>
                  </a:ext>
                </a:extLst>
              </a:tr>
              <a:tr h="397555">
                <a:tc>
                  <a:txBody>
                    <a:bodyPr/>
                    <a:lstStyle/>
                    <a:p>
                      <a:pPr>
                        <a:lnSpc>
                          <a:spcPct val="115000"/>
                        </a:lnSpc>
                        <a:spcAft>
                          <a:spcPts val="1000"/>
                        </a:spcAft>
                      </a:pPr>
                      <a:r>
                        <a:rPr lang="tr-TR" sz="1200">
                          <a:latin typeface="Times New Roman"/>
                          <a:ea typeface="Calibri"/>
                          <a:cs typeface="Times New Roman"/>
                        </a:rPr>
                        <a:t>48</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Çocuk Hakları Topluluğu </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14-15-Ekim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Kezer Yerleşkesi Eğitim Fakültesi Önü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4"/>
                  </a:ext>
                </a:extLst>
              </a:tr>
              <a:tr h="397555">
                <a:tc>
                  <a:txBody>
                    <a:bodyPr/>
                    <a:lstStyle/>
                    <a:p>
                      <a:pPr>
                        <a:lnSpc>
                          <a:spcPct val="115000"/>
                        </a:lnSpc>
                        <a:spcAft>
                          <a:spcPts val="1000"/>
                        </a:spcAft>
                      </a:pPr>
                      <a:r>
                        <a:rPr lang="tr-TR" sz="1200">
                          <a:latin typeface="Times New Roman"/>
                          <a:ea typeface="Calibri"/>
                          <a:cs typeface="Times New Roman"/>
                        </a:rPr>
                        <a:t>49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Tarihi Kentler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Araştırma Gezisi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26-30 Ekim</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Mersin Antalya Gezisi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Mersin Antalya Gezisi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5"/>
                  </a:ext>
                </a:extLst>
              </a:tr>
              <a:tr h="397555">
                <a:tc>
                  <a:txBody>
                    <a:bodyPr/>
                    <a:lstStyle/>
                    <a:p>
                      <a:pPr>
                        <a:lnSpc>
                          <a:spcPct val="115000"/>
                        </a:lnSpc>
                        <a:spcAft>
                          <a:spcPts val="1000"/>
                        </a:spcAft>
                      </a:pPr>
                      <a:r>
                        <a:rPr lang="tr-TR" sz="1200">
                          <a:latin typeface="Times New Roman"/>
                          <a:ea typeface="Calibri"/>
                          <a:cs typeface="Times New Roman"/>
                        </a:rPr>
                        <a:t>50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Genç Tema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Toplantıya Katılma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12.Ekim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Bitlis Eren Üniversitesi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Bitlis Üniversitesi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6"/>
                  </a:ext>
                </a:extLst>
              </a:tr>
              <a:tr h="397555">
                <a:tc>
                  <a:txBody>
                    <a:bodyPr/>
                    <a:lstStyle/>
                    <a:p>
                      <a:pPr>
                        <a:lnSpc>
                          <a:spcPct val="115000"/>
                        </a:lnSpc>
                        <a:spcAft>
                          <a:spcPts val="1000"/>
                        </a:spcAft>
                      </a:pPr>
                      <a:r>
                        <a:rPr lang="tr-TR" sz="1200">
                          <a:latin typeface="Times New Roman"/>
                          <a:ea typeface="Calibri"/>
                          <a:cs typeface="Times New Roman"/>
                        </a:rPr>
                        <a:t>51</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Genç Girişimciler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13-15 Ekim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Kezer Yerleşkesinde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ve Üye Kayıt Standı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7"/>
                  </a:ext>
                </a:extLst>
              </a:tr>
              <a:tr h="397555">
                <a:tc>
                  <a:txBody>
                    <a:bodyPr/>
                    <a:lstStyle/>
                    <a:p>
                      <a:pPr>
                        <a:lnSpc>
                          <a:spcPct val="115000"/>
                        </a:lnSpc>
                        <a:spcAft>
                          <a:spcPts val="1000"/>
                        </a:spcAft>
                      </a:pPr>
                      <a:r>
                        <a:rPr lang="tr-TR" sz="1200">
                          <a:latin typeface="Times New Roman"/>
                          <a:ea typeface="Calibri"/>
                          <a:cs typeface="Times New Roman"/>
                        </a:rPr>
                        <a:t>52</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Kızılay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09-10-11.Ekim</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Kezer Yerleşkesinde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ve Üye Kayıt Standı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dirty="0">
                        <a:latin typeface="Times New Roman"/>
                        <a:ea typeface="Calibri"/>
                        <a:cs typeface="Times New Roman"/>
                      </a:endParaRPr>
                    </a:p>
                  </a:txBody>
                  <a:tcPr marL="68580" marR="68580" marT="0" marB="0"/>
                </a:tc>
                <a:extLst>
                  <a:ext uri="{0D108BD9-81ED-4DB2-BD59-A6C34878D82A}">
                    <a16:rowId xmlns:a16="http://schemas.microsoft.com/office/drawing/2014/main" val="10008"/>
                  </a:ext>
                </a:extLst>
              </a:tr>
              <a:tr h="517589">
                <a:tc>
                  <a:txBody>
                    <a:bodyPr/>
                    <a:lstStyle/>
                    <a:p>
                      <a:pPr>
                        <a:lnSpc>
                          <a:spcPct val="115000"/>
                        </a:lnSpc>
                        <a:spcAft>
                          <a:spcPts val="1000"/>
                        </a:spcAft>
                      </a:pPr>
                      <a:r>
                        <a:rPr lang="tr-TR" sz="1200" dirty="0">
                          <a:latin typeface="Times New Roman"/>
                          <a:ea typeface="Calibri"/>
                          <a:cs typeface="Times New Roman"/>
                        </a:rPr>
                        <a:t>53</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Dakik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29-31.10.2019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ve Kezer </a:t>
                      </a:r>
                      <a:endParaRPr lang="tr-TR" sz="1100">
                        <a:latin typeface="Calibri"/>
                        <a:ea typeface="Calibri"/>
                        <a:cs typeface="Times New Roman"/>
                      </a:endParaRPr>
                    </a:p>
                    <a:p>
                      <a:pPr>
                        <a:lnSpc>
                          <a:spcPct val="115000"/>
                        </a:lnSpc>
                        <a:spcAft>
                          <a:spcPts val="1000"/>
                        </a:spcAft>
                      </a:pPr>
                      <a:r>
                        <a:rPr lang="tr-TR" sz="1200">
                          <a:latin typeface="Times New Roman"/>
                          <a:ea typeface="Calibri"/>
                          <a:cs typeface="Times New Roman"/>
                        </a:rPr>
                        <a:t>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ve Üye Kayıt Standı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a:latin typeface="Times New Roman"/>
                        <a:ea typeface="Calibri"/>
                        <a:cs typeface="Times New Roman"/>
                      </a:endParaRPr>
                    </a:p>
                  </a:txBody>
                  <a:tcPr marL="68580" marR="68580" marT="0" marB="0"/>
                </a:tc>
                <a:extLst>
                  <a:ext uri="{0D108BD9-81ED-4DB2-BD59-A6C34878D82A}">
                    <a16:rowId xmlns:a16="http://schemas.microsoft.com/office/drawing/2014/main" val="10009"/>
                  </a:ext>
                </a:extLst>
              </a:tr>
              <a:tr h="397555">
                <a:tc>
                  <a:txBody>
                    <a:bodyPr/>
                    <a:lstStyle/>
                    <a:p>
                      <a:pPr>
                        <a:lnSpc>
                          <a:spcPct val="115000"/>
                        </a:lnSpc>
                        <a:spcAft>
                          <a:spcPts val="1000"/>
                        </a:spcAft>
                      </a:pPr>
                      <a:r>
                        <a:rPr lang="tr-TR" sz="1200">
                          <a:latin typeface="Times New Roman"/>
                          <a:ea typeface="Calibri"/>
                          <a:cs typeface="Times New Roman"/>
                        </a:rPr>
                        <a:t>54</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Kızılay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Kan Bağışı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21-22-23-24 Ekim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Kezer Yerleşkesinde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Kan Bağışı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endParaRPr lang="tr-TR" sz="1200" dirty="0">
                        <a:latin typeface="Times New Roman"/>
                        <a:ea typeface="Calibri"/>
                        <a:cs typeface="Times New Roman"/>
                      </a:endParaRPr>
                    </a:p>
                  </a:txBody>
                  <a:tcPr marL="68580" marR="68580" marT="0" marB="0"/>
                </a:tc>
                <a:extLst>
                  <a:ext uri="{0D108BD9-81ED-4DB2-BD59-A6C34878D82A}">
                    <a16:rowId xmlns:a16="http://schemas.microsoft.com/office/drawing/2014/main" val="10010"/>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17179" y="0"/>
            <a:ext cx="10515600" cy="643867"/>
          </a:xfrm>
        </p:spPr>
        <p:txBody>
          <a:bodyPr>
            <a:normAutofit fontScale="90000"/>
          </a:bodyPr>
          <a:lstStyle/>
          <a:p>
            <a:r>
              <a:rPr lang="tr-TR" sz="2800" b="1" dirty="0" smtClean="0"/>
              <a:t/>
            </a:r>
            <a:br>
              <a:rPr lang="tr-TR" sz="2800" b="1" dirty="0" smtClean="0"/>
            </a:br>
            <a:r>
              <a:rPr lang="tr-TR" sz="2800" b="1" dirty="0" smtClean="0"/>
              <a:t>         </a:t>
            </a:r>
            <a:br>
              <a:rPr lang="tr-TR" sz="2800" b="1" dirty="0" smtClean="0"/>
            </a:br>
            <a:r>
              <a:rPr lang="tr-TR" sz="2800" b="1" dirty="0" smtClean="0"/>
              <a:t/>
            </a:r>
            <a:br>
              <a:rPr lang="tr-TR" sz="2800" b="1" dirty="0" smtClean="0"/>
            </a:br>
            <a:r>
              <a:rPr lang="tr-TR" sz="2800" b="1" dirty="0" smtClean="0"/>
              <a:t>        Sosyal ve Kültürel Etkinlikler</a:t>
            </a:r>
            <a:endParaRPr lang="tr-TR" sz="2800" dirty="0"/>
          </a:p>
        </p:txBody>
      </p:sp>
      <p:graphicFrame>
        <p:nvGraphicFramePr>
          <p:cNvPr id="4" name="3 İçerik Yer Tutucusu"/>
          <p:cNvGraphicFramePr>
            <a:graphicFrameLocks noGrp="1"/>
          </p:cNvGraphicFramePr>
          <p:nvPr>
            <p:ph idx="1"/>
          </p:nvPr>
        </p:nvGraphicFramePr>
        <p:xfrm>
          <a:off x="701560" y="1071454"/>
          <a:ext cx="10882765" cy="5152284"/>
        </p:xfrm>
        <a:graphic>
          <a:graphicData uri="http://schemas.openxmlformats.org/drawingml/2006/table">
            <a:tbl>
              <a:tblPr firstRow="1" bandRow="1">
                <a:tableStyleId>{5C22544A-7EE6-4342-B048-85BDC9FD1C3A}</a:tableStyleId>
              </a:tblPr>
              <a:tblGrid>
                <a:gridCol w="444067">
                  <a:extLst>
                    <a:ext uri="{9D8B030D-6E8A-4147-A177-3AD203B41FA5}">
                      <a16:colId xmlns:a16="http://schemas.microsoft.com/office/drawing/2014/main" val="20000"/>
                    </a:ext>
                  </a:extLst>
                </a:gridCol>
                <a:gridCol w="1923393">
                  <a:extLst>
                    <a:ext uri="{9D8B030D-6E8A-4147-A177-3AD203B41FA5}">
                      <a16:colId xmlns:a16="http://schemas.microsoft.com/office/drawing/2014/main" val="20001"/>
                    </a:ext>
                  </a:extLst>
                </a:gridCol>
                <a:gridCol w="2385845">
                  <a:extLst>
                    <a:ext uri="{9D8B030D-6E8A-4147-A177-3AD203B41FA5}">
                      <a16:colId xmlns:a16="http://schemas.microsoft.com/office/drawing/2014/main" val="20002"/>
                    </a:ext>
                  </a:extLst>
                </a:gridCol>
                <a:gridCol w="1271755">
                  <a:extLst>
                    <a:ext uri="{9D8B030D-6E8A-4147-A177-3AD203B41FA5}">
                      <a16:colId xmlns:a16="http://schemas.microsoft.com/office/drawing/2014/main" val="20003"/>
                    </a:ext>
                  </a:extLst>
                </a:gridCol>
                <a:gridCol w="2165131">
                  <a:extLst>
                    <a:ext uri="{9D8B030D-6E8A-4147-A177-3AD203B41FA5}">
                      <a16:colId xmlns:a16="http://schemas.microsoft.com/office/drawing/2014/main" val="20004"/>
                    </a:ext>
                  </a:extLst>
                </a:gridCol>
                <a:gridCol w="2692574">
                  <a:extLst>
                    <a:ext uri="{9D8B030D-6E8A-4147-A177-3AD203B41FA5}">
                      <a16:colId xmlns:a16="http://schemas.microsoft.com/office/drawing/2014/main" val="20005"/>
                    </a:ext>
                  </a:extLst>
                </a:gridCol>
              </a:tblGrid>
              <a:tr h="315348">
                <a:tc>
                  <a:txBody>
                    <a:bodyPr/>
                    <a:lstStyle/>
                    <a:p>
                      <a:pPr>
                        <a:lnSpc>
                          <a:spcPct val="115000"/>
                        </a:lnSpc>
                        <a:spcAft>
                          <a:spcPts val="1000"/>
                        </a:spcAft>
                      </a:pPr>
                      <a:r>
                        <a:rPr lang="tr-TR" sz="1200" dirty="0">
                          <a:latin typeface="Times New Roman"/>
                          <a:ea typeface="Calibri"/>
                          <a:cs typeface="Times New Roman"/>
                        </a:rPr>
                        <a:t>55</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Genç İnşaat Mühendisleri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Proje Gezisi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18.10.2019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Batman İline Gezi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Batman İline Gezi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315348">
                <a:tc>
                  <a:txBody>
                    <a:bodyPr/>
                    <a:lstStyle/>
                    <a:p>
                      <a:pPr>
                        <a:lnSpc>
                          <a:spcPct val="115000"/>
                        </a:lnSpc>
                        <a:spcAft>
                          <a:spcPts val="1000"/>
                        </a:spcAft>
                      </a:pPr>
                      <a:r>
                        <a:rPr lang="tr-TR" sz="1200">
                          <a:latin typeface="Times New Roman"/>
                          <a:ea typeface="Calibri"/>
                          <a:cs typeface="Times New Roman"/>
                        </a:rPr>
                        <a:t>56</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Mekan Kültür ve Coğrafya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Proje Gezisi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19.10.2019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Bitlis /Ahlat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Selçuklu Mezarlığı Kitabeleri Hakkında Araştırma Gezisi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15348">
                <a:tc>
                  <a:txBody>
                    <a:bodyPr/>
                    <a:lstStyle/>
                    <a:p>
                      <a:pPr>
                        <a:lnSpc>
                          <a:spcPct val="115000"/>
                        </a:lnSpc>
                        <a:spcAft>
                          <a:spcPts val="1000"/>
                        </a:spcAft>
                      </a:pPr>
                      <a:r>
                        <a:rPr lang="tr-TR" sz="1200">
                          <a:latin typeface="Times New Roman"/>
                          <a:ea typeface="Calibri"/>
                          <a:cs typeface="Times New Roman"/>
                        </a:rPr>
                        <a:t>57</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Kültür ve Sanat Topluluğu</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Tiyatro Çalışması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Her Pazartesi- Çarşamba- Cuma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Kamelya Toplantı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18:00-21:00 arası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15348">
                <a:tc>
                  <a:txBody>
                    <a:bodyPr/>
                    <a:lstStyle/>
                    <a:p>
                      <a:pPr>
                        <a:lnSpc>
                          <a:spcPct val="115000"/>
                        </a:lnSpc>
                        <a:spcAft>
                          <a:spcPts val="1000"/>
                        </a:spcAft>
                      </a:pPr>
                      <a:r>
                        <a:rPr lang="tr-TR" sz="1200">
                          <a:latin typeface="Times New Roman"/>
                          <a:ea typeface="Calibri"/>
                          <a:cs typeface="Times New Roman"/>
                        </a:rPr>
                        <a:t>58</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Genç Habbe Manevi Değerler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Kermes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21-22.10.2019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Besyo Önü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Kermes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15348">
                <a:tc>
                  <a:txBody>
                    <a:bodyPr/>
                    <a:lstStyle/>
                    <a:p>
                      <a:pPr>
                        <a:lnSpc>
                          <a:spcPct val="115000"/>
                        </a:lnSpc>
                        <a:spcAft>
                          <a:spcPts val="1000"/>
                        </a:spcAft>
                      </a:pPr>
                      <a:r>
                        <a:rPr lang="tr-TR" sz="1200">
                          <a:latin typeface="Times New Roman"/>
                          <a:ea typeface="Calibri"/>
                          <a:cs typeface="Times New Roman"/>
                        </a:rPr>
                        <a:t>59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Veteriner Sosyal Etkinlik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Ağaç Dikme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06.11.2019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Keçi Uygulama ve Araştırma Merkezi Etrafı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Ağaç Dikme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315348">
                <a:tc>
                  <a:txBody>
                    <a:bodyPr/>
                    <a:lstStyle/>
                    <a:p>
                      <a:pPr>
                        <a:lnSpc>
                          <a:spcPct val="115000"/>
                        </a:lnSpc>
                        <a:spcAft>
                          <a:spcPts val="1000"/>
                        </a:spcAft>
                      </a:pPr>
                      <a:r>
                        <a:rPr lang="tr-TR" sz="1200">
                          <a:latin typeface="Times New Roman"/>
                          <a:ea typeface="Calibri"/>
                          <a:cs typeface="Times New Roman"/>
                        </a:rPr>
                        <a:t>60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Üniversiteli Gezginler ve Bisiklet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07-08 Kasım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Kezer Yerleşkesinde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Tanıtım Standı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315348">
                <a:tc>
                  <a:txBody>
                    <a:bodyPr/>
                    <a:lstStyle/>
                    <a:p>
                      <a:pPr>
                        <a:lnSpc>
                          <a:spcPct val="115000"/>
                        </a:lnSpc>
                        <a:spcAft>
                          <a:spcPts val="1000"/>
                        </a:spcAft>
                      </a:pPr>
                      <a:r>
                        <a:rPr lang="tr-TR" sz="1200">
                          <a:latin typeface="Times New Roman"/>
                          <a:ea typeface="Calibri"/>
                          <a:cs typeface="Times New Roman"/>
                        </a:rPr>
                        <a:t>61</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Üniversitesi Aşçılık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Minik Aşçılarla Mutfak Macerası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22 Kasım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Kampüs Anaokulu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Minik Aşçılarla Mutfak Macerası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315348">
                <a:tc>
                  <a:txBody>
                    <a:bodyPr/>
                    <a:lstStyle/>
                    <a:p>
                      <a:pPr>
                        <a:lnSpc>
                          <a:spcPct val="115000"/>
                        </a:lnSpc>
                        <a:spcAft>
                          <a:spcPts val="1000"/>
                        </a:spcAft>
                      </a:pPr>
                      <a:r>
                        <a:rPr lang="tr-TR" sz="1200">
                          <a:latin typeface="Times New Roman"/>
                          <a:ea typeface="Calibri"/>
                          <a:cs typeface="Times New Roman"/>
                        </a:rPr>
                        <a:t>62</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Üniversitesi Aşçılık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Rehabilitasyon Merkezi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27 Kasım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Merkez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Engelli Bireylerle Mutfak Macerası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15348">
                <a:tc>
                  <a:txBody>
                    <a:bodyPr/>
                    <a:lstStyle/>
                    <a:p>
                      <a:pPr>
                        <a:lnSpc>
                          <a:spcPct val="115000"/>
                        </a:lnSpc>
                        <a:spcAft>
                          <a:spcPts val="1000"/>
                        </a:spcAft>
                      </a:pPr>
                      <a:r>
                        <a:rPr lang="tr-TR" sz="1200">
                          <a:latin typeface="Times New Roman"/>
                          <a:ea typeface="Calibri"/>
                          <a:cs typeface="Times New Roman"/>
                        </a:rPr>
                        <a:t>63</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Özgün Düşünce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Bu Kış Soğuk Geçmesin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03 Aralık 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Kezer Yerleşkesinde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Giyim Yardımı Toplanması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8"/>
                  </a:ext>
                </a:extLst>
              </a:tr>
              <a:tr h="315348">
                <a:tc>
                  <a:txBody>
                    <a:bodyPr/>
                    <a:lstStyle/>
                    <a:p>
                      <a:pPr>
                        <a:lnSpc>
                          <a:spcPct val="115000"/>
                        </a:lnSpc>
                        <a:spcAft>
                          <a:spcPts val="1000"/>
                        </a:spcAft>
                      </a:pPr>
                      <a:r>
                        <a:rPr lang="tr-TR" sz="1200">
                          <a:latin typeface="Times New Roman"/>
                          <a:ea typeface="Calibri"/>
                          <a:cs typeface="Times New Roman"/>
                        </a:rPr>
                        <a:t>64</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Akademi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Hikmeti sosyal Bilimlerde Temellendirmek Hikmet sosyolojisi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04.12.2019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Fakültesi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Konferans Düzenlemek </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9"/>
                  </a:ext>
                </a:extLst>
              </a:tr>
              <a:tr h="315348">
                <a:tc>
                  <a:txBody>
                    <a:bodyPr/>
                    <a:lstStyle/>
                    <a:p>
                      <a:pPr>
                        <a:lnSpc>
                          <a:spcPct val="115000"/>
                        </a:lnSpc>
                        <a:spcAft>
                          <a:spcPts val="1000"/>
                        </a:spcAft>
                      </a:pPr>
                      <a:r>
                        <a:rPr lang="tr-TR" sz="1200">
                          <a:latin typeface="Times New Roman"/>
                          <a:ea typeface="Calibri"/>
                          <a:cs typeface="Times New Roman"/>
                        </a:rPr>
                        <a:t>65</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Asımın Nesli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Bir Fikir Arkeloğlu Cemil Meriç Seminer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25.12.2019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Fen Edebiyat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Seminer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10"/>
                  </a:ext>
                </a:extLst>
              </a:tr>
              <a:tr h="315348">
                <a:tc>
                  <a:txBody>
                    <a:bodyPr/>
                    <a:lstStyle/>
                    <a:p>
                      <a:pPr>
                        <a:lnSpc>
                          <a:spcPct val="115000"/>
                        </a:lnSpc>
                        <a:spcAft>
                          <a:spcPts val="1000"/>
                        </a:spcAft>
                      </a:pPr>
                      <a:r>
                        <a:rPr lang="tr-TR" sz="1200">
                          <a:latin typeface="Times New Roman"/>
                          <a:ea typeface="Calibri"/>
                          <a:cs typeface="Times New Roman"/>
                        </a:rPr>
                        <a:t>66</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Asımın Nesli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İrade Terbiyesi  Seminer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04.12.2019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Fen Edebiyat</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İrade Terbiyesi  Seminer</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11"/>
                  </a:ext>
                </a:extLst>
              </a:tr>
              <a:tr h="315348">
                <a:tc>
                  <a:txBody>
                    <a:bodyPr/>
                    <a:lstStyle/>
                    <a:p>
                      <a:pPr>
                        <a:lnSpc>
                          <a:spcPct val="115000"/>
                        </a:lnSpc>
                        <a:spcAft>
                          <a:spcPts val="1000"/>
                        </a:spcAft>
                      </a:pPr>
                      <a:r>
                        <a:rPr lang="tr-TR" sz="1200">
                          <a:latin typeface="Times New Roman"/>
                          <a:ea typeface="Calibri"/>
                          <a:cs typeface="Times New Roman"/>
                        </a:rPr>
                        <a:t>67</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Mekan Ve Kültür Coğrafya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Tefecilik Tefeciliğin Politik Ekonomisi Mekansallığı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04.12.2019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Mimarlık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Tefecilik Tefeciliğin Politik Ekonomisi Mekansallığı Konferans </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12"/>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549275"/>
          </a:xfrm>
        </p:spPr>
        <p:txBody>
          <a:bodyPr>
            <a:normAutofit fontScale="90000"/>
          </a:bodyPr>
          <a:lstStyle/>
          <a:p>
            <a:r>
              <a:rPr lang="tr-TR" sz="2800" b="1" dirty="0" smtClean="0"/>
              <a:t/>
            </a:r>
            <a:br>
              <a:rPr lang="tr-TR" sz="2800" b="1" dirty="0" smtClean="0"/>
            </a:br>
            <a:r>
              <a:rPr lang="tr-TR" sz="2800" b="1" dirty="0" smtClean="0"/>
              <a:t>          Sosyal ve Kültürel Etkinlikler</a:t>
            </a:r>
            <a:endParaRPr lang="tr-TR" sz="2800" dirty="0"/>
          </a:p>
        </p:txBody>
      </p:sp>
      <p:graphicFrame>
        <p:nvGraphicFramePr>
          <p:cNvPr id="4" name="3 İçerik Yer Tutucusu"/>
          <p:cNvGraphicFramePr>
            <a:graphicFrameLocks noGrp="1"/>
          </p:cNvGraphicFramePr>
          <p:nvPr>
            <p:ph idx="1"/>
          </p:nvPr>
        </p:nvGraphicFramePr>
        <p:xfrm>
          <a:off x="838199" y="1198563"/>
          <a:ext cx="10597055" cy="4753864"/>
        </p:xfrm>
        <a:graphic>
          <a:graphicData uri="http://schemas.openxmlformats.org/drawingml/2006/table">
            <a:tbl>
              <a:tblPr firstRow="1" bandRow="1">
                <a:tableStyleId>{5C22544A-7EE6-4342-B048-85BDC9FD1C3A}</a:tableStyleId>
              </a:tblPr>
              <a:tblGrid>
                <a:gridCol w="620942">
                  <a:extLst>
                    <a:ext uri="{9D8B030D-6E8A-4147-A177-3AD203B41FA5}">
                      <a16:colId xmlns:a16="http://schemas.microsoft.com/office/drawing/2014/main" val="20000"/>
                    </a:ext>
                  </a:extLst>
                </a:gridCol>
                <a:gridCol w="2236625">
                  <a:extLst>
                    <a:ext uri="{9D8B030D-6E8A-4147-A177-3AD203B41FA5}">
                      <a16:colId xmlns:a16="http://schemas.microsoft.com/office/drawing/2014/main" val="20001"/>
                    </a:ext>
                  </a:extLst>
                </a:gridCol>
                <a:gridCol w="2440960">
                  <a:extLst>
                    <a:ext uri="{9D8B030D-6E8A-4147-A177-3AD203B41FA5}">
                      <a16:colId xmlns:a16="http://schemas.microsoft.com/office/drawing/2014/main" val="20002"/>
                    </a:ext>
                  </a:extLst>
                </a:gridCol>
                <a:gridCol w="1766176">
                  <a:extLst>
                    <a:ext uri="{9D8B030D-6E8A-4147-A177-3AD203B41FA5}">
                      <a16:colId xmlns:a16="http://schemas.microsoft.com/office/drawing/2014/main" val="20003"/>
                    </a:ext>
                  </a:extLst>
                </a:gridCol>
                <a:gridCol w="1766176">
                  <a:extLst>
                    <a:ext uri="{9D8B030D-6E8A-4147-A177-3AD203B41FA5}">
                      <a16:colId xmlns:a16="http://schemas.microsoft.com/office/drawing/2014/main" val="20004"/>
                    </a:ext>
                  </a:extLst>
                </a:gridCol>
                <a:gridCol w="1766176">
                  <a:extLst>
                    <a:ext uri="{9D8B030D-6E8A-4147-A177-3AD203B41FA5}">
                      <a16:colId xmlns:a16="http://schemas.microsoft.com/office/drawing/2014/main" val="20005"/>
                    </a:ext>
                  </a:extLst>
                </a:gridCol>
              </a:tblGrid>
              <a:tr h="370840">
                <a:tc>
                  <a:txBody>
                    <a:bodyPr/>
                    <a:lstStyle/>
                    <a:p>
                      <a:pPr>
                        <a:lnSpc>
                          <a:spcPct val="115000"/>
                        </a:lnSpc>
                        <a:spcAft>
                          <a:spcPts val="1000"/>
                        </a:spcAft>
                      </a:pPr>
                      <a:r>
                        <a:rPr lang="tr-TR" sz="1200" dirty="0">
                          <a:latin typeface="Times New Roman"/>
                          <a:ea typeface="Calibri"/>
                          <a:cs typeface="Times New Roman"/>
                        </a:rPr>
                        <a:t>68</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Genç İnşaat</a:t>
                      </a:r>
                      <a:endParaRPr lang="tr-TR" sz="1100" dirty="0">
                        <a:latin typeface="Calibri"/>
                        <a:ea typeface="Calibri"/>
                        <a:cs typeface="Times New Roman"/>
                      </a:endParaRPr>
                    </a:p>
                    <a:p>
                      <a:pPr>
                        <a:lnSpc>
                          <a:spcPct val="115000"/>
                        </a:lnSpc>
                        <a:spcAft>
                          <a:spcPts val="1000"/>
                        </a:spcAft>
                      </a:pPr>
                      <a:r>
                        <a:rPr lang="tr-TR" sz="1200" dirty="0">
                          <a:latin typeface="Times New Roman"/>
                          <a:ea typeface="Calibri"/>
                          <a:cs typeface="Times New Roman"/>
                        </a:rPr>
                        <a:t>Topluluğu </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Dr. Mahmut DURMAZ’ın kitap tanıtım imza günü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09.12.2019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Mühendislik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Dr. Mahmut DURMAZ’ın kitap tanıtım imza günü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370840">
                <a:tc>
                  <a:txBody>
                    <a:bodyPr/>
                    <a:lstStyle/>
                    <a:p>
                      <a:pPr>
                        <a:lnSpc>
                          <a:spcPct val="115000"/>
                        </a:lnSpc>
                        <a:spcAft>
                          <a:spcPts val="1000"/>
                        </a:spcAft>
                      </a:pPr>
                      <a:r>
                        <a:rPr lang="tr-TR" sz="1200">
                          <a:latin typeface="Times New Roman"/>
                          <a:ea typeface="Calibri"/>
                          <a:cs typeface="Times New Roman"/>
                        </a:rPr>
                        <a:t>69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Fikir ve Düşünce Atölyesi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Öğretmenler Günü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04.12.2019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Öğretmenler Günü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70840">
                <a:tc>
                  <a:txBody>
                    <a:bodyPr/>
                    <a:lstStyle/>
                    <a:p>
                      <a:pPr>
                        <a:lnSpc>
                          <a:spcPct val="115000"/>
                        </a:lnSpc>
                        <a:spcAft>
                          <a:spcPts val="1000"/>
                        </a:spcAft>
                      </a:pPr>
                      <a:r>
                        <a:rPr lang="tr-TR" sz="1200">
                          <a:latin typeface="Times New Roman"/>
                          <a:ea typeface="Calibri"/>
                          <a:cs typeface="Times New Roman"/>
                        </a:rPr>
                        <a:t>70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Katre Öğrenci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Yolda olmak adlı konferans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18.12.2019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İlahiyat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Yolda olmak adlı konferans </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70840">
                <a:tc>
                  <a:txBody>
                    <a:bodyPr/>
                    <a:lstStyle/>
                    <a:p>
                      <a:pPr>
                        <a:lnSpc>
                          <a:spcPct val="115000"/>
                        </a:lnSpc>
                        <a:spcAft>
                          <a:spcPts val="1000"/>
                        </a:spcAft>
                      </a:pPr>
                      <a:r>
                        <a:rPr lang="tr-TR" sz="1200">
                          <a:latin typeface="Times New Roman"/>
                          <a:ea typeface="Calibri"/>
                          <a:cs typeface="Times New Roman"/>
                        </a:rPr>
                        <a:t>71</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Çocuk Hakları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Çocuk İstismarı ve İhmali ile Mücadele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10.12.2019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Mimarlık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Çocuk İstismarı ve İhmali ile Mücadele  Konferans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70840">
                <a:tc>
                  <a:txBody>
                    <a:bodyPr/>
                    <a:lstStyle/>
                    <a:p>
                      <a:pPr>
                        <a:lnSpc>
                          <a:spcPct val="115000"/>
                        </a:lnSpc>
                        <a:spcAft>
                          <a:spcPts val="1000"/>
                        </a:spcAft>
                      </a:pPr>
                      <a:r>
                        <a:rPr lang="tr-TR" sz="1200">
                          <a:latin typeface="Times New Roman"/>
                          <a:ea typeface="Calibri"/>
                          <a:cs typeface="Times New Roman"/>
                        </a:rPr>
                        <a:t>72</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Çocuk Hakları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Cinsel Şiddet ile mücadele</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15.12.2019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Mimarlık Fakültesi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Cinsel Şiddet ile mücadele konferansı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4"/>
                  </a:ext>
                </a:extLst>
              </a:tr>
              <a:tr h="370840">
                <a:tc>
                  <a:txBody>
                    <a:bodyPr/>
                    <a:lstStyle/>
                    <a:p>
                      <a:pPr>
                        <a:lnSpc>
                          <a:spcPct val="115000"/>
                        </a:lnSpc>
                        <a:spcAft>
                          <a:spcPts val="1000"/>
                        </a:spcAft>
                      </a:pPr>
                      <a:r>
                        <a:rPr lang="tr-TR" sz="1200">
                          <a:latin typeface="Times New Roman"/>
                          <a:ea typeface="Calibri"/>
                          <a:cs typeface="Times New Roman"/>
                        </a:rPr>
                        <a:t>73</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Genç Tema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Topluluk Tanıtım ve Üye Kayıt Standı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09-11.12.2019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ve Kampüs 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Topluluk Tanıtım ve Üye Kayıt Standı</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5"/>
                  </a:ext>
                </a:extLst>
              </a:tr>
              <a:tr h="370840">
                <a:tc>
                  <a:txBody>
                    <a:bodyPr/>
                    <a:lstStyle/>
                    <a:p>
                      <a:pPr>
                        <a:lnSpc>
                          <a:spcPct val="115000"/>
                        </a:lnSpc>
                        <a:spcAft>
                          <a:spcPts val="1000"/>
                        </a:spcAft>
                      </a:pPr>
                      <a:r>
                        <a:rPr lang="tr-TR" sz="1200">
                          <a:latin typeface="Times New Roman"/>
                          <a:ea typeface="Calibri"/>
                          <a:cs typeface="Times New Roman"/>
                        </a:rPr>
                        <a:t>74</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Dakik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Temel Afat Bilinci Eğitimi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02-06.12.2019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ve Kezer </a:t>
                      </a:r>
                      <a:endParaRPr lang="tr-TR" sz="1100">
                        <a:latin typeface="Calibri"/>
                        <a:ea typeface="Calibri"/>
                        <a:cs typeface="Times New Roman"/>
                      </a:endParaRPr>
                    </a:p>
                    <a:p>
                      <a:pPr>
                        <a:lnSpc>
                          <a:spcPct val="115000"/>
                        </a:lnSpc>
                        <a:spcAft>
                          <a:spcPts val="1000"/>
                        </a:spcAft>
                      </a:pPr>
                      <a:r>
                        <a:rPr lang="tr-TR" sz="1200">
                          <a:latin typeface="Times New Roman"/>
                          <a:ea typeface="Calibri"/>
                          <a:cs typeface="Times New Roman"/>
                        </a:rPr>
                        <a:t>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Temel Afat Bilinçi Eğitimi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6"/>
                  </a:ext>
                </a:extLst>
              </a:tr>
              <a:tr h="370840">
                <a:tc>
                  <a:txBody>
                    <a:bodyPr/>
                    <a:lstStyle/>
                    <a:p>
                      <a:pPr>
                        <a:lnSpc>
                          <a:spcPct val="115000"/>
                        </a:lnSpc>
                        <a:spcAft>
                          <a:spcPts val="1000"/>
                        </a:spcAft>
                      </a:pPr>
                      <a:r>
                        <a:rPr lang="tr-TR" sz="1200">
                          <a:latin typeface="Times New Roman"/>
                          <a:ea typeface="Calibri"/>
                          <a:cs typeface="Times New Roman"/>
                        </a:rPr>
                        <a:t>75</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Yaşam ve Tarım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Ziraat Fakültesi Önü Ağaç Dikme Etkinliği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16.12.2019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Kezer 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Ziraat Fakültesi Önü </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7"/>
                  </a:ext>
                </a:extLst>
              </a:tr>
              <a:tr h="370840">
                <a:tc>
                  <a:txBody>
                    <a:bodyPr/>
                    <a:lstStyle/>
                    <a:p>
                      <a:pPr>
                        <a:lnSpc>
                          <a:spcPct val="115000"/>
                        </a:lnSpc>
                        <a:spcAft>
                          <a:spcPts val="1000"/>
                        </a:spcAft>
                      </a:pPr>
                      <a:r>
                        <a:rPr lang="tr-TR" sz="1200">
                          <a:latin typeface="Times New Roman"/>
                          <a:ea typeface="Calibri"/>
                          <a:cs typeface="Times New Roman"/>
                        </a:rPr>
                        <a:t>76</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Genç Habbe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Sıçak Çorba Dağıtımı</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24.12.2019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Merkez ve Kampüs yerleşkesi</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Merkez ve Kezer Yerleşkesi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8"/>
                  </a:ext>
                </a:extLst>
              </a:tr>
              <a:tr h="370840">
                <a:tc>
                  <a:txBody>
                    <a:bodyPr/>
                    <a:lstStyle/>
                    <a:p>
                      <a:pPr>
                        <a:lnSpc>
                          <a:spcPct val="115000"/>
                        </a:lnSpc>
                        <a:spcAft>
                          <a:spcPts val="1000"/>
                        </a:spcAft>
                      </a:pPr>
                      <a:r>
                        <a:rPr lang="tr-TR" sz="1200">
                          <a:latin typeface="Times New Roman"/>
                          <a:ea typeface="Calibri"/>
                          <a:cs typeface="Times New Roman"/>
                        </a:rPr>
                        <a:t>77</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İnsan Hakları ve Hürriyetleri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10 Aralık Dünya İnsan Hakları Günü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10. 12.2019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Kezer Yerleşkesi İlahiyat Fakültesi Önü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Basın Açıklaması </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9"/>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601827"/>
          </a:xfrm>
        </p:spPr>
        <p:txBody>
          <a:bodyPr>
            <a:normAutofit fontScale="90000"/>
          </a:bodyPr>
          <a:lstStyle/>
          <a:p>
            <a:r>
              <a:rPr lang="tr-TR" sz="2800" b="1" dirty="0" smtClean="0"/>
              <a:t/>
            </a:r>
            <a:br>
              <a:rPr lang="tr-TR" sz="2800" b="1" dirty="0" smtClean="0"/>
            </a:br>
            <a:r>
              <a:rPr lang="tr-TR" sz="2800" b="1" dirty="0" smtClean="0"/>
              <a:t>         Sosyal ve Kültürel Etkinlikler</a:t>
            </a:r>
            <a:endParaRPr lang="tr-TR" sz="2800" dirty="0"/>
          </a:p>
        </p:txBody>
      </p:sp>
      <p:graphicFrame>
        <p:nvGraphicFramePr>
          <p:cNvPr id="4" name="3 İçerik Yer Tutucusu"/>
          <p:cNvGraphicFramePr>
            <a:graphicFrameLocks noGrp="1"/>
          </p:cNvGraphicFramePr>
          <p:nvPr>
            <p:ph idx="1"/>
          </p:nvPr>
        </p:nvGraphicFramePr>
        <p:xfrm>
          <a:off x="890753" y="1268577"/>
          <a:ext cx="10565521" cy="2944368"/>
        </p:xfrm>
        <a:graphic>
          <a:graphicData uri="http://schemas.openxmlformats.org/drawingml/2006/table">
            <a:tbl>
              <a:tblPr firstRow="1" bandRow="1">
                <a:tableStyleId>{5C22544A-7EE6-4342-B048-85BDC9FD1C3A}</a:tableStyleId>
              </a:tblPr>
              <a:tblGrid>
                <a:gridCol w="594453">
                  <a:extLst>
                    <a:ext uri="{9D8B030D-6E8A-4147-A177-3AD203B41FA5}">
                      <a16:colId xmlns:a16="http://schemas.microsoft.com/office/drawing/2014/main" val="20000"/>
                    </a:ext>
                  </a:extLst>
                </a:gridCol>
                <a:gridCol w="2927388">
                  <a:extLst>
                    <a:ext uri="{9D8B030D-6E8A-4147-A177-3AD203B41FA5}">
                      <a16:colId xmlns:a16="http://schemas.microsoft.com/office/drawing/2014/main" val="20001"/>
                    </a:ext>
                  </a:extLst>
                </a:gridCol>
                <a:gridCol w="1760920">
                  <a:extLst>
                    <a:ext uri="{9D8B030D-6E8A-4147-A177-3AD203B41FA5}">
                      <a16:colId xmlns:a16="http://schemas.microsoft.com/office/drawing/2014/main" val="20002"/>
                    </a:ext>
                  </a:extLst>
                </a:gridCol>
                <a:gridCol w="1760920">
                  <a:extLst>
                    <a:ext uri="{9D8B030D-6E8A-4147-A177-3AD203B41FA5}">
                      <a16:colId xmlns:a16="http://schemas.microsoft.com/office/drawing/2014/main" val="20003"/>
                    </a:ext>
                  </a:extLst>
                </a:gridCol>
                <a:gridCol w="1760920">
                  <a:extLst>
                    <a:ext uri="{9D8B030D-6E8A-4147-A177-3AD203B41FA5}">
                      <a16:colId xmlns:a16="http://schemas.microsoft.com/office/drawing/2014/main" val="20004"/>
                    </a:ext>
                  </a:extLst>
                </a:gridCol>
                <a:gridCol w="1760920">
                  <a:extLst>
                    <a:ext uri="{9D8B030D-6E8A-4147-A177-3AD203B41FA5}">
                      <a16:colId xmlns:a16="http://schemas.microsoft.com/office/drawing/2014/main" val="20005"/>
                    </a:ext>
                  </a:extLst>
                </a:gridCol>
              </a:tblGrid>
              <a:tr h="370840">
                <a:tc>
                  <a:txBody>
                    <a:bodyPr/>
                    <a:lstStyle/>
                    <a:p>
                      <a:pPr>
                        <a:lnSpc>
                          <a:spcPct val="115000"/>
                        </a:lnSpc>
                        <a:spcAft>
                          <a:spcPts val="1000"/>
                        </a:spcAft>
                      </a:pPr>
                      <a:r>
                        <a:rPr lang="tr-TR" sz="1200" dirty="0">
                          <a:latin typeface="Times New Roman"/>
                          <a:ea typeface="Calibri"/>
                          <a:cs typeface="Times New Roman"/>
                        </a:rPr>
                        <a:t>78</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İnsan Hakları ve Hürriyetleri Topluluğu</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16-17.12.2019 Makedonya Mazlum Hakları için Kermes Açma</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16-17.12.2019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Kezer Yerleşkesi İlahiyat Fakültesi Önü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Kermes</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0"/>
                  </a:ext>
                </a:extLst>
              </a:tr>
              <a:tr h="370840">
                <a:tc>
                  <a:txBody>
                    <a:bodyPr/>
                    <a:lstStyle/>
                    <a:p>
                      <a:pPr>
                        <a:lnSpc>
                          <a:spcPct val="115000"/>
                        </a:lnSpc>
                        <a:spcAft>
                          <a:spcPts val="1000"/>
                        </a:spcAft>
                      </a:pPr>
                      <a:r>
                        <a:rPr lang="tr-TR" sz="1200">
                          <a:latin typeface="Times New Roman"/>
                          <a:ea typeface="Calibri"/>
                          <a:cs typeface="Times New Roman"/>
                        </a:rPr>
                        <a:t>79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Genç Girişimciler Topluluğu</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14.12.2019 Çocuklara Yönelik Tiyatro Gösterisi </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14 Aralık 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Merkez Konferans Salonu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Tiyatro</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1"/>
                  </a:ext>
                </a:extLst>
              </a:tr>
              <a:tr h="370840">
                <a:tc>
                  <a:txBody>
                    <a:bodyPr/>
                    <a:lstStyle/>
                    <a:p>
                      <a:pPr>
                        <a:lnSpc>
                          <a:spcPct val="115000"/>
                        </a:lnSpc>
                        <a:spcAft>
                          <a:spcPts val="1000"/>
                        </a:spcAft>
                      </a:pPr>
                      <a:r>
                        <a:rPr lang="tr-TR" sz="1200">
                          <a:latin typeface="Times New Roman"/>
                          <a:ea typeface="Calibri"/>
                          <a:cs typeface="Times New Roman"/>
                        </a:rPr>
                        <a:t>80</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Yaşam ve Tarım Topluluğu</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Siirt Şirvan </a:t>
                      </a:r>
                      <a:r>
                        <a:rPr lang="tr-TR" sz="1200" dirty="0" err="1">
                          <a:latin typeface="Times New Roman"/>
                          <a:ea typeface="Calibri"/>
                          <a:cs typeface="Times New Roman"/>
                        </a:rPr>
                        <a:t>Taşlıyatağan</a:t>
                      </a:r>
                      <a:r>
                        <a:rPr lang="tr-TR" sz="1200" dirty="0">
                          <a:latin typeface="Times New Roman"/>
                          <a:ea typeface="Calibri"/>
                          <a:cs typeface="Times New Roman"/>
                        </a:rPr>
                        <a:t> Köyü Ağaç Dikme Etkinliği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29.12.2019</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Siirt Şirvan Taşlıyatağan Köyü</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Ağaç Dikme Etkinliği</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2"/>
                  </a:ext>
                </a:extLst>
              </a:tr>
              <a:tr h="370840">
                <a:tc>
                  <a:txBody>
                    <a:bodyPr/>
                    <a:lstStyle/>
                    <a:p>
                      <a:pPr>
                        <a:lnSpc>
                          <a:spcPct val="115000"/>
                        </a:lnSpc>
                        <a:spcAft>
                          <a:spcPts val="1000"/>
                        </a:spcAft>
                      </a:pPr>
                      <a:r>
                        <a:rPr lang="tr-TR" sz="1200">
                          <a:latin typeface="Times New Roman"/>
                          <a:ea typeface="Calibri"/>
                          <a:cs typeface="Times New Roman"/>
                        </a:rPr>
                        <a:t>81</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Üniversiteli Gezginler ve Bisiklet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Mühendislik Fakültesi Cengiz KOLÇAK Konseri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24.12.2019</a:t>
                      </a:r>
                      <a:endParaRPr lang="tr-TR" sz="1100" dirty="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Cengiz KOLÇAK Konser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Konser</a:t>
                      </a:r>
                      <a:endParaRPr lang="tr-TR" sz="1100">
                        <a:latin typeface="Calibri"/>
                        <a:ea typeface="Calibri"/>
                        <a:cs typeface="Times New Roman"/>
                      </a:endParaRPr>
                    </a:p>
                  </a:txBody>
                  <a:tcPr marL="68580" marR="68580" marT="0" marB="0"/>
                </a:tc>
                <a:extLst>
                  <a:ext uri="{0D108BD9-81ED-4DB2-BD59-A6C34878D82A}">
                    <a16:rowId xmlns:a16="http://schemas.microsoft.com/office/drawing/2014/main" val="10003"/>
                  </a:ext>
                </a:extLst>
              </a:tr>
              <a:tr h="370840">
                <a:tc>
                  <a:txBody>
                    <a:bodyPr/>
                    <a:lstStyle/>
                    <a:p>
                      <a:pPr>
                        <a:lnSpc>
                          <a:spcPct val="115000"/>
                        </a:lnSpc>
                        <a:spcAft>
                          <a:spcPts val="1000"/>
                        </a:spcAft>
                      </a:pPr>
                      <a:r>
                        <a:rPr lang="tr-TR" sz="1200">
                          <a:latin typeface="Times New Roman"/>
                          <a:ea typeface="Calibri"/>
                          <a:cs typeface="Times New Roman"/>
                        </a:rPr>
                        <a:t>82</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Ombudsmanlık Öğrenci Topluluğu</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Merkez Konferans Salonu Burak USLU Konseri</a:t>
                      </a:r>
                      <a:endParaRPr lang="tr-TR" sz="1100" dirty="0">
                        <a:latin typeface="Calibri"/>
                        <a:ea typeface="Calibri"/>
                        <a:cs typeface="Times New Roman"/>
                      </a:endParaRPr>
                    </a:p>
                  </a:txBody>
                  <a:tcPr marL="68580" marR="68580" marT="0" marB="0"/>
                </a:tc>
                <a:tc>
                  <a:txBody>
                    <a:bodyPr/>
                    <a:lstStyle/>
                    <a:p>
                      <a:pPr>
                        <a:lnSpc>
                          <a:spcPct val="115000"/>
                        </a:lnSpc>
                        <a:spcAft>
                          <a:spcPts val="1000"/>
                        </a:spcAft>
                      </a:pPr>
                      <a:r>
                        <a:rPr lang="tr-TR" sz="1200">
                          <a:latin typeface="Times New Roman"/>
                          <a:ea typeface="Calibri"/>
                          <a:cs typeface="Times New Roman"/>
                        </a:rPr>
                        <a:t>27.12.2019</a:t>
                      </a:r>
                      <a:endParaRPr lang="tr-TR" sz="1100">
                        <a:latin typeface="Calibri"/>
                        <a:ea typeface="Calibri"/>
                        <a:cs typeface="Times New Roman"/>
                      </a:endParaRPr>
                    </a:p>
                  </a:txBody>
                  <a:tcPr marL="68580" marR="68580" marT="0" marB="0"/>
                </a:tc>
                <a:tc>
                  <a:txBody>
                    <a:bodyPr/>
                    <a:lstStyle/>
                    <a:p>
                      <a:pPr algn="ctr">
                        <a:lnSpc>
                          <a:spcPct val="115000"/>
                        </a:lnSpc>
                        <a:spcAft>
                          <a:spcPts val="1000"/>
                        </a:spcAft>
                      </a:pPr>
                      <a:r>
                        <a:rPr lang="tr-TR" sz="1200">
                          <a:latin typeface="Times New Roman"/>
                          <a:ea typeface="Calibri"/>
                          <a:cs typeface="Times New Roman"/>
                        </a:rPr>
                        <a:t>Burak USLU konser</a:t>
                      </a:r>
                      <a:endParaRPr lang="tr-TR" sz="1100">
                        <a:latin typeface="Calibri"/>
                        <a:ea typeface="Calibri"/>
                        <a:cs typeface="Times New Roman"/>
                      </a:endParaRPr>
                    </a:p>
                  </a:txBody>
                  <a:tcPr marL="68580" marR="68580" marT="0" marB="0"/>
                </a:tc>
                <a:tc>
                  <a:txBody>
                    <a:bodyPr/>
                    <a:lstStyle/>
                    <a:p>
                      <a:pPr>
                        <a:lnSpc>
                          <a:spcPct val="115000"/>
                        </a:lnSpc>
                        <a:spcAft>
                          <a:spcPts val="1000"/>
                        </a:spcAft>
                      </a:pPr>
                      <a:r>
                        <a:rPr lang="tr-TR" sz="1200" dirty="0">
                          <a:latin typeface="Times New Roman"/>
                          <a:ea typeface="Calibri"/>
                          <a:cs typeface="Times New Roman"/>
                        </a:rPr>
                        <a:t>Konser</a:t>
                      </a:r>
                      <a:endParaRPr lang="tr-TR" sz="1100" dirty="0">
                        <a:latin typeface="Calibri"/>
                        <a:ea typeface="Calibri"/>
                        <a:cs typeface="Times New Roman"/>
                      </a:endParaRPr>
                    </a:p>
                  </a:txBody>
                  <a:tcPr marL="68580" marR="68580" marT="0" marB="0"/>
                </a:tc>
                <a:extLst>
                  <a:ext uri="{0D108BD9-81ED-4DB2-BD59-A6C34878D82A}">
                    <a16:rowId xmlns:a16="http://schemas.microsoft.com/office/drawing/2014/main" val="10004"/>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822544"/>
          </a:xfrm>
        </p:spPr>
        <p:txBody>
          <a:bodyPr/>
          <a:lstStyle/>
          <a:p>
            <a:r>
              <a:rPr lang="tr-TR" dirty="0" smtClean="0"/>
              <a:t>       </a:t>
            </a:r>
            <a:r>
              <a:rPr lang="tr-TR" sz="3200" b="1" dirty="0" smtClean="0"/>
              <a:t>Ekipman</a:t>
            </a:r>
            <a:endParaRPr lang="tr-TR" sz="3200" b="1" dirty="0"/>
          </a:p>
        </p:txBody>
      </p:sp>
      <p:graphicFrame>
        <p:nvGraphicFramePr>
          <p:cNvPr id="4" name="3 İçerik Yer Tutucusu"/>
          <p:cNvGraphicFramePr>
            <a:graphicFrameLocks noGrp="1"/>
          </p:cNvGraphicFramePr>
          <p:nvPr>
            <p:ph idx="1"/>
          </p:nvPr>
        </p:nvGraphicFramePr>
        <p:xfrm>
          <a:off x="701565" y="1426233"/>
          <a:ext cx="10533992" cy="2967092"/>
        </p:xfrm>
        <a:graphic>
          <a:graphicData uri="http://schemas.openxmlformats.org/drawingml/2006/table">
            <a:tbl>
              <a:tblPr firstRow="1" bandRow="1">
                <a:tableStyleId>{5C22544A-7EE6-4342-B048-85BDC9FD1C3A}</a:tableStyleId>
              </a:tblPr>
              <a:tblGrid>
                <a:gridCol w="1504856">
                  <a:extLst>
                    <a:ext uri="{9D8B030D-6E8A-4147-A177-3AD203B41FA5}">
                      <a16:colId xmlns:a16="http://schemas.microsoft.com/office/drawing/2014/main" val="20000"/>
                    </a:ext>
                  </a:extLst>
                </a:gridCol>
                <a:gridCol w="1514241">
                  <a:extLst>
                    <a:ext uri="{9D8B030D-6E8A-4147-A177-3AD203B41FA5}">
                      <a16:colId xmlns:a16="http://schemas.microsoft.com/office/drawing/2014/main" val="20001"/>
                    </a:ext>
                  </a:extLst>
                </a:gridCol>
                <a:gridCol w="3000327">
                  <a:extLst>
                    <a:ext uri="{9D8B030D-6E8A-4147-A177-3AD203B41FA5}">
                      <a16:colId xmlns:a16="http://schemas.microsoft.com/office/drawing/2014/main" val="20002"/>
                    </a:ext>
                  </a:extLst>
                </a:gridCol>
                <a:gridCol w="1504856">
                  <a:extLst>
                    <a:ext uri="{9D8B030D-6E8A-4147-A177-3AD203B41FA5}">
                      <a16:colId xmlns:a16="http://schemas.microsoft.com/office/drawing/2014/main" val="20003"/>
                    </a:ext>
                  </a:extLst>
                </a:gridCol>
                <a:gridCol w="1504856">
                  <a:extLst>
                    <a:ext uri="{9D8B030D-6E8A-4147-A177-3AD203B41FA5}">
                      <a16:colId xmlns:a16="http://schemas.microsoft.com/office/drawing/2014/main" val="20004"/>
                    </a:ext>
                  </a:extLst>
                </a:gridCol>
                <a:gridCol w="1504856">
                  <a:extLst>
                    <a:ext uri="{9D8B030D-6E8A-4147-A177-3AD203B41FA5}">
                      <a16:colId xmlns:a16="http://schemas.microsoft.com/office/drawing/2014/main" val="20005"/>
                    </a:ext>
                  </a:extLst>
                </a:gridCol>
              </a:tblGrid>
              <a:tr h="436030">
                <a:tc gridSpan="6">
                  <a:txBody>
                    <a:bodyPr/>
                    <a:lstStyle/>
                    <a:p>
                      <a:pPr algn="ctr">
                        <a:lnSpc>
                          <a:spcPct val="115000"/>
                        </a:lnSpc>
                        <a:spcAft>
                          <a:spcPts val="0"/>
                        </a:spcAft>
                      </a:pPr>
                      <a:r>
                        <a:rPr lang="tr-TR" sz="1100" b="1" dirty="0">
                          <a:latin typeface="Arial"/>
                          <a:ea typeface="Times New Roman"/>
                          <a:cs typeface="Times New Roman"/>
                        </a:rPr>
                        <a:t>PAKET PROGRAMLARI VE BİLGİSAYARLAR</a:t>
                      </a:r>
                      <a:endParaRPr lang="tr-TR" sz="1100" dirty="0">
                        <a:latin typeface="Calibri"/>
                        <a:ea typeface="Calibri"/>
                        <a:cs typeface="Times New Roman"/>
                      </a:endParaRPr>
                    </a:p>
                  </a:txBody>
                  <a:tcPr marL="38100" marR="38100" marT="38100" marB="38100"/>
                </a:tc>
                <a:tc hMerge="1">
                  <a:txBody>
                    <a:bodyPr/>
                    <a:lstStyle/>
                    <a:p>
                      <a:pPr algn="ctr">
                        <a:lnSpc>
                          <a:spcPct val="115000"/>
                        </a:lnSpc>
                        <a:spcAft>
                          <a:spcPts val="0"/>
                        </a:spcAft>
                      </a:pPr>
                      <a:endParaRPr lang="tr-TR" sz="1100" dirty="0">
                        <a:latin typeface="Calibri"/>
                        <a:ea typeface="Calibri"/>
                        <a:cs typeface="Times New Roman"/>
                      </a:endParaRPr>
                    </a:p>
                  </a:txBody>
                  <a:tcPr marL="38100" marR="38100" marT="38100" marB="3810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222972">
                <a:tc>
                  <a:txBody>
                    <a:bodyPr/>
                    <a:lstStyle/>
                    <a:p>
                      <a:pPr algn="l">
                        <a:lnSpc>
                          <a:spcPct val="115000"/>
                        </a:lnSpc>
                        <a:spcAft>
                          <a:spcPts val="0"/>
                        </a:spcAft>
                      </a:pPr>
                      <a:r>
                        <a:rPr lang="tr-TR" sz="1100" dirty="0">
                          <a:latin typeface="Arial"/>
                          <a:ea typeface="Times New Roman"/>
                          <a:cs typeface="Times New Roman"/>
                        </a:rPr>
                        <a:t>Cinsi</a:t>
                      </a:r>
                      <a:endParaRPr lang="tr-TR" sz="1100" dirty="0">
                        <a:latin typeface="Calibri"/>
                        <a:ea typeface="Calibri"/>
                        <a:cs typeface="Times New Roman"/>
                      </a:endParaRPr>
                    </a:p>
                  </a:txBody>
                  <a:tcPr marL="38100" marR="38100" marT="38100" marB="38100" anchor="ctr"/>
                </a:tc>
                <a:tc>
                  <a:txBody>
                    <a:bodyPr/>
                    <a:lstStyle/>
                    <a:p>
                      <a:pPr algn="l">
                        <a:lnSpc>
                          <a:spcPct val="115000"/>
                        </a:lnSpc>
                        <a:spcAft>
                          <a:spcPts val="0"/>
                        </a:spcAft>
                      </a:pPr>
                      <a:r>
                        <a:rPr lang="tr-TR" sz="1100" dirty="0">
                          <a:latin typeface="Arial"/>
                          <a:ea typeface="Times New Roman"/>
                          <a:cs typeface="Times New Roman"/>
                        </a:rPr>
                        <a:t>İdari Amaçlı (Adet)</a:t>
                      </a:r>
                      <a:endParaRPr lang="tr-TR" sz="1100" dirty="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Eğitim Amaçlı (Öğrencilerin Kullanımına açık bilgisayar sayısı)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Araştırma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Sağlık amaçlı</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Toplam </a:t>
                      </a:r>
                      <a:endParaRPr lang="tr-TR" sz="1100">
                        <a:latin typeface="Calibri"/>
                        <a:ea typeface="Calibri"/>
                        <a:cs typeface="Times New Roman"/>
                      </a:endParaRPr>
                    </a:p>
                  </a:txBody>
                  <a:tcPr marL="38100" marR="38100" marT="38100" marB="38100" anchor="ctr"/>
                </a:tc>
                <a:extLst>
                  <a:ext uri="{0D108BD9-81ED-4DB2-BD59-A6C34878D82A}">
                    <a16:rowId xmlns:a16="http://schemas.microsoft.com/office/drawing/2014/main" val="10001"/>
                  </a:ext>
                </a:extLst>
              </a:tr>
              <a:tr h="436030">
                <a:tc>
                  <a:txBody>
                    <a:bodyPr/>
                    <a:lstStyle/>
                    <a:p>
                      <a:pPr>
                        <a:lnSpc>
                          <a:spcPct val="115000"/>
                        </a:lnSpc>
                        <a:spcAft>
                          <a:spcPts val="0"/>
                        </a:spcAft>
                      </a:pPr>
                      <a:r>
                        <a:rPr lang="tr-TR" sz="1100" b="1">
                          <a:latin typeface="Arial"/>
                          <a:ea typeface="Calibri"/>
                          <a:cs typeface="Times New Roman"/>
                        </a:rPr>
                        <a:t>Yazılım</a:t>
                      </a:r>
                      <a:endParaRPr lang="tr-TR" sz="1100">
                        <a:latin typeface="Calibri"/>
                        <a:ea typeface="Calibri"/>
                        <a:cs typeface="Times New Roman"/>
                      </a:endParaRPr>
                    </a:p>
                  </a:txBody>
                  <a:tcPr marL="38100" marR="38100" marT="38100" marB="38100" anchor="ctr"/>
                </a:tc>
                <a:tc>
                  <a:txBody>
                    <a:bodyPr/>
                    <a:lstStyle/>
                    <a:p>
                      <a:pPr>
                        <a:lnSpc>
                          <a:spcPct val="115000"/>
                        </a:lnSpc>
                        <a:spcAft>
                          <a:spcPts val="0"/>
                        </a:spcAft>
                      </a:pPr>
                      <a:r>
                        <a:rPr lang="tr-TR" sz="1100">
                          <a:latin typeface="Arial"/>
                          <a:ea typeface="Times New Roman"/>
                          <a:cs typeface="Times New Roman"/>
                        </a:rPr>
                        <a:t>1</a:t>
                      </a:r>
                      <a:endParaRPr lang="tr-TR" sz="110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r>
                        <a:rPr lang="tr-TR" sz="1100">
                          <a:latin typeface="Arial"/>
                          <a:ea typeface="Times New Roman"/>
                          <a:cs typeface="Times New Roman"/>
                        </a:rPr>
                        <a:t>1</a:t>
                      </a:r>
                      <a:endParaRPr lang="tr-TR" sz="1100">
                        <a:latin typeface="Calibri"/>
                        <a:ea typeface="Calibri"/>
                        <a:cs typeface="Times New Roman"/>
                      </a:endParaRPr>
                    </a:p>
                  </a:txBody>
                  <a:tcPr marL="38100" marR="38100" marT="38100" marB="38100"/>
                </a:tc>
                <a:extLst>
                  <a:ext uri="{0D108BD9-81ED-4DB2-BD59-A6C34878D82A}">
                    <a16:rowId xmlns:a16="http://schemas.microsoft.com/office/drawing/2014/main" val="10002"/>
                  </a:ext>
                </a:extLst>
              </a:tr>
              <a:tr h="436030">
                <a:tc>
                  <a:txBody>
                    <a:bodyPr/>
                    <a:lstStyle/>
                    <a:p>
                      <a:pPr>
                        <a:lnSpc>
                          <a:spcPct val="115000"/>
                        </a:lnSpc>
                        <a:spcAft>
                          <a:spcPts val="0"/>
                        </a:spcAft>
                      </a:pPr>
                      <a:r>
                        <a:rPr lang="tr-TR" sz="1100" b="1">
                          <a:latin typeface="Arial"/>
                          <a:ea typeface="Calibri"/>
                          <a:cs typeface="Times New Roman"/>
                        </a:rPr>
                        <a:t>Masa Üstü Bilgisayar</a:t>
                      </a:r>
                      <a:endParaRPr lang="tr-TR" sz="1100">
                        <a:latin typeface="Calibri"/>
                        <a:ea typeface="Calibri"/>
                        <a:cs typeface="Times New Roman"/>
                      </a:endParaRPr>
                    </a:p>
                  </a:txBody>
                  <a:tcPr marL="38100" marR="38100" marT="38100" marB="38100" anchor="ctr"/>
                </a:tc>
                <a:tc>
                  <a:txBody>
                    <a:bodyPr/>
                    <a:lstStyle/>
                    <a:p>
                      <a:pPr>
                        <a:lnSpc>
                          <a:spcPct val="115000"/>
                        </a:lnSpc>
                        <a:spcAft>
                          <a:spcPts val="0"/>
                        </a:spcAft>
                      </a:pPr>
                      <a:r>
                        <a:rPr lang="tr-TR" sz="1100">
                          <a:latin typeface="Arial"/>
                          <a:ea typeface="Times New Roman"/>
                          <a:cs typeface="Times New Roman"/>
                        </a:rPr>
                        <a:t>24</a:t>
                      </a:r>
                      <a:endParaRPr lang="tr-TR" sz="110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r>
                        <a:rPr lang="tr-TR" sz="1100">
                          <a:latin typeface="Arial"/>
                          <a:ea typeface="Times New Roman"/>
                          <a:cs typeface="Times New Roman"/>
                        </a:rPr>
                        <a:t>24</a:t>
                      </a:r>
                      <a:endParaRPr lang="tr-TR" sz="1100">
                        <a:latin typeface="Calibri"/>
                        <a:ea typeface="Calibri"/>
                        <a:cs typeface="Times New Roman"/>
                      </a:endParaRPr>
                    </a:p>
                  </a:txBody>
                  <a:tcPr marL="38100" marR="38100" marT="38100" marB="38100"/>
                </a:tc>
                <a:extLst>
                  <a:ext uri="{0D108BD9-81ED-4DB2-BD59-A6C34878D82A}">
                    <a16:rowId xmlns:a16="http://schemas.microsoft.com/office/drawing/2014/main" val="10003"/>
                  </a:ext>
                </a:extLst>
              </a:tr>
              <a:tr h="436030">
                <a:tc>
                  <a:txBody>
                    <a:bodyPr/>
                    <a:lstStyle/>
                    <a:p>
                      <a:pPr>
                        <a:lnSpc>
                          <a:spcPct val="115000"/>
                        </a:lnSpc>
                        <a:spcAft>
                          <a:spcPts val="0"/>
                        </a:spcAft>
                      </a:pPr>
                      <a:r>
                        <a:rPr lang="tr-TR" sz="1100" b="1">
                          <a:latin typeface="Arial"/>
                          <a:ea typeface="Calibri"/>
                          <a:cs typeface="Times New Roman"/>
                        </a:rPr>
                        <a:t>Taşınabilir Bilgisayar</a:t>
                      </a:r>
                      <a:endParaRPr lang="tr-TR" sz="1100">
                        <a:latin typeface="Calibri"/>
                        <a:ea typeface="Calibri"/>
                        <a:cs typeface="Times New Roman"/>
                      </a:endParaRPr>
                    </a:p>
                  </a:txBody>
                  <a:tcPr marL="38100" marR="38100" marT="38100" marB="38100" anchor="ctr"/>
                </a:tc>
                <a:tc>
                  <a:txBody>
                    <a:bodyPr/>
                    <a:lstStyle/>
                    <a:p>
                      <a:pPr>
                        <a:lnSpc>
                          <a:spcPct val="115000"/>
                        </a:lnSpc>
                        <a:spcAft>
                          <a:spcPts val="0"/>
                        </a:spcAft>
                      </a:pPr>
                      <a:r>
                        <a:rPr lang="tr-TR" sz="1100">
                          <a:latin typeface="Arial"/>
                          <a:ea typeface="Times New Roman"/>
                          <a:cs typeface="Times New Roman"/>
                        </a:rPr>
                        <a:t>2</a:t>
                      </a:r>
                      <a:endParaRPr lang="tr-TR" sz="110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r>
                        <a:rPr lang="tr-TR" sz="1100" dirty="0">
                          <a:latin typeface="Arial"/>
                          <a:ea typeface="Times New Roman"/>
                          <a:cs typeface="Times New Roman"/>
                        </a:rPr>
                        <a:t>2</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4"/>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833053"/>
          </a:xfrm>
        </p:spPr>
        <p:txBody>
          <a:bodyPr>
            <a:normAutofit/>
          </a:bodyPr>
          <a:lstStyle/>
          <a:p>
            <a:r>
              <a:rPr lang="tr-TR" sz="3200" b="1" dirty="0" smtClean="0"/>
              <a:t>        Ekipman</a:t>
            </a:r>
            <a:endParaRPr lang="tr-TR" sz="3200" b="1" dirty="0"/>
          </a:p>
        </p:txBody>
      </p:sp>
      <p:graphicFrame>
        <p:nvGraphicFramePr>
          <p:cNvPr id="4" name="3 İçerik Yer Tutucusu"/>
          <p:cNvGraphicFramePr>
            <a:graphicFrameLocks noGrp="1"/>
          </p:cNvGraphicFramePr>
          <p:nvPr>
            <p:ph idx="1"/>
          </p:nvPr>
        </p:nvGraphicFramePr>
        <p:xfrm>
          <a:off x="606973" y="1342149"/>
          <a:ext cx="10838793" cy="3738122"/>
        </p:xfrm>
        <a:graphic>
          <a:graphicData uri="http://schemas.openxmlformats.org/drawingml/2006/table">
            <a:tbl>
              <a:tblPr firstRow="1" bandRow="1">
                <a:tableStyleId>{5C22544A-7EE6-4342-B048-85BDC9FD1C3A}</a:tableStyleId>
              </a:tblPr>
              <a:tblGrid>
                <a:gridCol w="2169926">
                  <a:extLst>
                    <a:ext uri="{9D8B030D-6E8A-4147-A177-3AD203B41FA5}">
                      <a16:colId xmlns:a16="http://schemas.microsoft.com/office/drawing/2014/main" val="20000"/>
                    </a:ext>
                  </a:extLst>
                </a:gridCol>
                <a:gridCol w="2475271">
                  <a:extLst>
                    <a:ext uri="{9D8B030D-6E8A-4147-A177-3AD203B41FA5}">
                      <a16:colId xmlns:a16="http://schemas.microsoft.com/office/drawing/2014/main" val="20001"/>
                    </a:ext>
                  </a:extLst>
                </a:gridCol>
                <a:gridCol w="1548399">
                  <a:extLst>
                    <a:ext uri="{9D8B030D-6E8A-4147-A177-3AD203B41FA5}">
                      <a16:colId xmlns:a16="http://schemas.microsoft.com/office/drawing/2014/main" val="20002"/>
                    </a:ext>
                  </a:extLst>
                </a:gridCol>
                <a:gridCol w="1548399">
                  <a:extLst>
                    <a:ext uri="{9D8B030D-6E8A-4147-A177-3AD203B41FA5}">
                      <a16:colId xmlns:a16="http://schemas.microsoft.com/office/drawing/2014/main" val="20003"/>
                    </a:ext>
                  </a:extLst>
                </a:gridCol>
                <a:gridCol w="1548399">
                  <a:extLst>
                    <a:ext uri="{9D8B030D-6E8A-4147-A177-3AD203B41FA5}">
                      <a16:colId xmlns:a16="http://schemas.microsoft.com/office/drawing/2014/main" val="20004"/>
                    </a:ext>
                  </a:extLst>
                </a:gridCol>
                <a:gridCol w="1548399">
                  <a:extLst>
                    <a:ext uri="{9D8B030D-6E8A-4147-A177-3AD203B41FA5}">
                      <a16:colId xmlns:a16="http://schemas.microsoft.com/office/drawing/2014/main" val="20005"/>
                    </a:ext>
                  </a:extLst>
                </a:gridCol>
              </a:tblGrid>
              <a:tr h="327410">
                <a:tc gridSpan="6">
                  <a:txBody>
                    <a:bodyPr/>
                    <a:lstStyle/>
                    <a:p>
                      <a:pPr algn="ctr">
                        <a:lnSpc>
                          <a:spcPct val="115000"/>
                        </a:lnSpc>
                        <a:spcAft>
                          <a:spcPts val="0"/>
                        </a:spcAft>
                      </a:pPr>
                      <a:r>
                        <a:rPr lang="tr-TR" sz="1100" b="1" dirty="0">
                          <a:latin typeface="Arial"/>
                          <a:ea typeface="Times New Roman"/>
                          <a:cs typeface="Times New Roman"/>
                        </a:rPr>
                        <a:t>DİĞER BİLGİ VE TEKNOLOJİK KAYNAKLAR</a:t>
                      </a:r>
                      <a:endParaRPr lang="tr-TR" sz="1100" dirty="0">
                        <a:latin typeface="Calibri"/>
                        <a:ea typeface="Calibri"/>
                        <a:cs typeface="Times New Roman"/>
                      </a:endParaRPr>
                    </a:p>
                  </a:txBody>
                  <a:tcPr marL="38100" marR="38100" marT="38100" marB="3810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407693">
                <a:tc>
                  <a:txBody>
                    <a:bodyPr/>
                    <a:lstStyle/>
                    <a:p>
                      <a:pPr algn="ctr">
                        <a:lnSpc>
                          <a:spcPct val="115000"/>
                        </a:lnSpc>
                        <a:spcAft>
                          <a:spcPts val="0"/>
                        </a:spcAft>
                      </a:pPr>
                      <a:r>
                        <a:rPr lang="tr-TR" sz="1100">
                          <a:latin typeface="Arial"/>
                          <a:ea typeface="Times New Roman"/>
                          <a:cs typeface="Times New Roman"/>
                        </a:rPr>
                        <a:t>Cinsi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İdari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Eğitim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Araştırma Amaçlı (Adet)</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a:latin typeface="Arial"/>
                          <a:ea typeface="Times New Roman"/>
                          <a:cs typeface="Times New Roman"/>
                        </a:rPr>
                        <a:t>Sağlık Amaçlı (Adet)          </a:t>
                      </a:r>
                      <a:endParaRPr lang="tr-TR" sz="1100">
                        <a:latin typeface="Calibri"/>
                        <a:ea typeface="Calibri"/>
                        <a:cs typeface="Times New Roman"/>
                      </a:endParaRPr>
                    </a:p>
                  </a:txBody>
                  <a:tcPr marL="38100" marR="38100" marT="38100" marB="38100"/>
                </a:tc>
                <a:tc>
                  <a:txBody>
                    <a:bodyPr/>
                    <a:lstStyle/>
                    <a:p>
                      <a:pPr algn="ctr">
                        <a:lnSpc>
                          <a:spcPct val="115000"/>
                        </a:lnSpc>
                        <a:spcAft>
                          <a:spcPts val="0"/>
                        </a:spcAft>
                      </a:pPr>
                      <a:r>
                        <a:rPr lang="tr-TR" sz="1100">
                          <a:latin typeface="Arial"/>
                          <a:ea typeface="Times New Roman"/>
                          <a:cs typeface="Times New Roman"/>
                        </a:rPr>
                        <a:t>Toplam</a:t>
                      </a:r>
                      <a:endParaRPr lang="tr-TR" sz="1100">
                        <a:latin typeface="Calibri"/>
                        <a:ea typeface="Calibri"/>
                        <a:cs typeface="Times New Roman"/>
                      </a:endParaRPr>
                    </a:p>
                  </a:txBody>
                  <a:tcPr marL="38100" marR="38100" marT="38100" marB="38100" anchor="ctr"/>
                </a:tc>
                <a:extLst>
                  <a:ext uri="{0D108BD9-81ED-4DB2-BD59-A6C34878D82A}">
                    <a16:rowId xmlns:a16="http://schemas.microsoft.com/office/drawing/2014/main" val="10001"/>
                  </a:ext>
                </a:extLst>
              </a:tr>
              <a:tr h="327410">
                <a:tc>
                  <a:txBody>
                    <a:bodyPr/>
                    <a:lstStyle/>
                    <a:p>
                      <a:pPr>
                        <a:lnSpc>
                          <a:spcPct val="150000"/>
                        </a:lnSpc>
                        <a:spcAft>
                          <a:spcPts val="0"/>
                        </a:spcAft>
                      </a:pPr>
                      <a:r>
                        <a:rPr lang="tr-TR" sz="1100" b="1">
                          <a:latin typeface="Arial"/>
                          <a:ea typeface="Calibri"/>
                          <a:cs typeface="Times New Roman"/>
                        </a:rPr>
                        <a:t>Projeksiyon</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2"/>
                  </a:ext>
                </a:extLst>
              </a:tr>
              <a:tr h="327410">
                <a:tc>
                  <a:txBody>
                    <a:bodyPr/>
                    <a:lstStyle/>
                    <a:p>
                      <a:pPr>
                        <a:lnSpc>
                          <a:spcPct val="150000"/>
                        </a:lnSpc>
                        <a:spcAft>
                          <a:spcPts val="0"/>
                        </a:spcAft>
                      </a:pPr>
                      <a:r>
                        <a:rPr lang="tr-TR" sz="1100" b="1">
                          <a:latin typeface="Arial"/>
                          <a:ea typeface="Calibri"/>
                          <a:cs typeface="Times New Roman"/>
                        </a:rPr>
                        <a:t>Slâyt Makinesi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dirty="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3"/>
                  </a:ext>
                </a:extLst>
              </a:tr>
              <a:tr h="327410">
                <a:tc>
                  <a:txBody>
                    <a:bodyPr/>
                    <a:lstStyle/>
                    <a:p>
                      <a:pPr>
                        <a:lnSpc>
                          <a:spcPct val="150000"/>
                        </a:lnSpc>
                        <a:spcAft>
                          <a:spcPts val="0"/>
                        </a:spcAft>
                      </a:pPr>
                      <a:r>
                        <a:rPr lang="tr-TR" sz="1100" b="1">
                          <a:latin typeface="Arial"/>
                          <a:ea typeface="Calibri"/>
                          <a:cs typeface="Times New Roman"/>
                        </a:rPr>
                        <a:t>Barkot Okuyucu</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4"/>
                  </a:ext>
                </a:extLst>
              </a:tr>
              <a:tr h="327410">
                <a:tc>
                  <a:txBody>
                    <a:bodyPr/>
                    <a:lstStyle/>
                    <a:p>
                      <a:pPr>
                        <a:lnSpc>
                          <a:spcPct val="150000"/>
                        </a:lnSpc>
                        <a:spcAft>
                          <a:spcPts val="0"/>
                        </a:spcAft>
                      </a:pPr>
                      <a:r>
                        <a:rPr lang="tr-TR" sz="1100" b="1">
                          <a:latin typeface="Arial"/>
                          <a:ea typeface="Calibri"/>
                          <a:cs typeface="Times New Roman"/>
                        </a:rPr>
                        <a:t>Baskı Makinesi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5"/>
                  </a:ext>
                </a:extLst>
              </a:tr>
              <a:tr h="327410">
                <a:tc>
                  <a:txBody>
                    <a:bodyPr/>
                    <a:lstStyle/>
                    <a:p>
                      <a:pPr>
                        <a:lnSpc>
                          <a:spcPct val="150000"/>
                        </a:lnSpc>
                        <a:spcAft>
                          <a:spcPts val="0"/>
                        </a:spcAft>
                      </a:pPr>
                      <a:r>
                        <a:rPr lang="tr-TR" sz="1100" b="1">
                          <a:latin typeface="Arial"/>
                          <a:ea typeface="Calibri"/>
                          <a:cs typeface="Times New Roman"/>
                        </a:rPr>
                        <a:t>Fotokopi Makinesi</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1</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6"/>
                  </a:ext>
                </a:extLst>
              </a:tr>
              <a:tr h="327410">
                <a:tc>
                  <a:txBody>
                    <a:bodyPr/>
                    <a:lstStyle/>
                    <a:p>
                      <a:pPr>
                        <a:lnSpc>
                          <a:spcPct val="150000"/>
                        </a:lnSpc>
                        <a:spcAft>
                          <a:spcPts val="0"/>
                        </a:spcAft>
                      </a:pPr>
                      <a:r>
                        <a:rPr lang="tr-TR" sz="1100" b="1">
                          <a:latin typeface="Arial"/>
                          <a:ea typeface="Calibri"/>
                          <a:cs typeface="Times New Roman"/>
                        </a:rPr>
                        <a:t>Kameralar</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11</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11</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7"/>
                  </a:ext>
                </a:extLst>
              </a:tr>
              <a:tr h="327410">
                <a:tc>
                  <a:txBody>
                    <a:bodyPr/>
                    <a:lstStyle/>
                    <a:p>
                      <a:pPr>
                        <a:lnSpc>
                          <a:spcPct val="150000"/>
                        </a:lnSpc>
                        <a:spcAft>
                          <a:spcPts val="0"/>
                        </a:spcAft>
                      </a:pPr>
                      <a:r>
                        <a:rPr lang="tr-TR" sz="1100" b="1">
                          <a:latin typeface="Arial"/>
                          <a:ea typeface="Calibri"/>
                          <a:cs typeface="Times New Roman"/>
                        </a:rPr>
                        <a:t>Televizyonlar</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62</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62</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8"/>
                  </a:ext>
                </a:extLst>
              </a:tr>
              <a:tr h="327410">
                <a:tc>
                  <a:txBody>
                    <a:bodyPr/>
                    <a:lstStyle/>
                    <a:p>
                      <a:pPr>
                        <a:lnSpc>
                          <a:spcPct val="150000"/>
                        </a:lnSpc>
                        <a:spcAft>
                          <a:spcPts val="0"/>
                        </a:spcAft>
                      </a:pPr>
                      <a:r>
                        <a:rPr lang="tr-TR" sz="1100" b="1">
                          <a:latin typeface="Arial"/>
                          <a:ea typeface="Calibri"/>
                          <a:cs typeface="Times New Roman"/>
                        </a:rPr>
                        <a:t>Tarayıcılar</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09"/>
                  </a:ext>
                </a:extLst>
              </a:tr>
              <a:tr h="327410">
                <a:tc>
                  <a:txBody>
                    <a:bodyPr/>
                    <a:lstStyle/>
                    <a:p>
                      <a:pPr>
                        <a:lnSpc>
                          <a:spcPct val="150000"/>
                        </a:lnSpc>
                        <a:spcAft>
                          <a:spcPts val="0"/>
                        </a:spcAft>
                      </a:pPr>
                      <a:r>
                        <a:rPr lang="tr-TR" sz="1100" b="1">
                          <a:latin typeface="Arial"/>
                          <a:ea typeface="Calibri"/>
                          <a:cs typeface="Times New Roman"/>
                        </a:rPr>
                        <a:t>Çok Fonksiyonlu Yazıcı</a:t>
                      </a:r>
                      <a:endParaRPr lang="tr-TR" sz="1100">
                        <a:latin typeface="Calibri"/>
                        <a:ea typeface="Calibri"/>
                        <a:cs typeface="Times New Roman"/>
                      </a:endParaRPr>
                    </a:p>
                  </a:txBody>
                  <a:tcPr marL="38100" marR="38100" marT="38100" marB="38100" anchor="ctr"/>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nSpc>
                          <a:spcPct val="115000"/>
                        </a:lnSpc>
                        <a:spcAft>
                          <a:spcPts val="0"/>
                        </a:spcAft>
                      </a:pPr>
                      <a:endParaRPr lang="tr-TR" sz="1100">
                        <a:latin typeface="Arial"/>
                        <a:ea typeface="Times New Roman"/>
                        <a:cs typeface="Times New Roman"/>
                      </a:endParaRPr>
                    </a:p>
                  </a:txBody>
                  <a:tcPr marL="38100" marR="38100" marT="38100" marB="38100"/>
                </a:tc>
                <a:tc>
                  <a:txBody>
                    <a:bodyPr/>
                    <a:lstStyle/>
                    <a:p>
                      <a:pPr algn="ctr">
                        <a:lnSpc>
                          <a:spcPct val="115000"/>
                        </a:lnSpc>
                        <a:spcAft>
                          <a:spcPts val="0"/>
                        </a:spcAft>
                      </a:pPr>
                      <a:r>
                        <a:rPr lang="tr-TR" sz="1100" dirty="0">
                          <a:latin typeface="Arial"/>
                          <a:ea typeface="Times New Roman"/>
                          <a:cs typeface="Times New Roman"/>
                        </a:rPr>
                        <a:t>3</a:t>
                      </a:r>
                      <a:endParaRPr lang="tr-TR" sz="1100" dirty="0">
                        <a:latin typeface="Calibri"/>
                        <a:ea typeface="Calibri"/>
                        <a:cs typeface="Times New Roman"/>
                      </a:endParaRPr>
                    </a:p>
                  </a:txBody>
                  <a:tcPr marL="38100" marR="38100" marT="38100" marB="38100"/>
                </a:tc>
                <a:extLst>
                  <a:ext uri="{0D108BD9-81ED-4DB2-BD59-A6C34878D82A}">
                    <a16:rowId xmlns:a16="http://schemas.microsoft.com/office/drawing/2014/main" val="10010"/>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3513" y="220717"/>
            <a:ext cx="10536011" cy="960383"/>
          </a:xfrm>
        </p:spPr>
        <p:txBody>
          <a:bodyPr>
            <a:normAutofit fontScale="90000"/>
          </a:bodyPr>
          <a:lstStyle/>
          <a:p>
            <a:r>
              <a:rPr lang="tr-TR" sz="2400" dirty="0" smtClean="0"/>
              <a:t>           </a:t>
            </a:r>
            <a:br>
              <a:rPr lang="tr-TR" sz="2400" dirty="0" smtClean="0"/>
            </a:br>
            <a:r>
              <a:rPr lang="tr-TR" sz="2400" dirty="0" smtClean="0"/>
              <a:t>            </a:t>
            </a:r>
            <a:br>
              <a:rPr lang="tr-TR" sz="2400" dirty="0" smtClean="0"/>
            </a:br>
            <a:r>
              <a:rPr lang="tr-TR" sz="2400" dirty="0" smtClean="0"/>
              <a:t>           </a:t>
            </a:r>
            <a:r>
              <a:rPr lang="tr-TR" sz="2400" b="1" dirty="0" smtClean="0">
                <a:latin typeface="+mn-lt"/>
              </a:rPr>
              <a:t>ÖĞRENCİ TOPLULUKLARI</a:t>
            </a:r>
            <a:br>
              <a:rPr lang="tr-TR" sz="2400" b="1" dirty="0" smtClean="0">
                <a:latin typeface="+mn-lt"/>
              </a:rPr>
            </a:br>
            <a:r>
              <a:rPr lang="tr-TR" sz="2400" b="1" dirty="0" smtClean="0">
                <a:latin typeface="+mn-lt"/>
              </a:rPr>
              <a:t>           </a:t>
            </a:r>
            <a:r>
              <a:rPr lang="tr-TR" sz="1400" b="1" dirty="0" smtClean="0">
                <a:latin typeface="+mn-lt"/>
              </a:rPr>
              <a:t>Üniversitemiz öğrenci topluluk sayısı 44’tür.</a:t>
            </a:r>
            <a:endParaRPr lang="tr-TR" sz="1400" b="1" dirty="0">
              <a:latin typeface="+mn-lt"/>
            </a:endParaRPr>
          </a:p>
        </p:txBody>
      </p:sp>
      <p:graphicFrame>
        <p:nvGraphicFramePr>
          <p:cNvPr id="5" name="4 İçerik Yer Tutucusu"/>
          <p:cNvGraphicFramePr>
            <a:graphicFrameLocks noGrp="1"/>
          </p:cNvGraphicFramePr>
          <p:nvPr>
            <p:ph idx="1"/>
          </p:nvPr>
        </p:nvGraphicFramePr>
        <p:xfrm>
          <a:off x="343350" y="1330775"/>
          <a:ext cx="10468086" cy="4496396"/>
        </p:xfrm>
        <a:graphic>
          <a:graphicData uri="http://schemas.openxmlformats.org/drawingml/2006/table">
            <a:tbl>
              <a:tblPr firstRow="1" bandRow="1">
                <a:tableStyleId>{5C22544A-7EE6-4342-B048-85BDC9FD1C3A}</a:tableStyleId>
              </a:tblPr>
              <a:tblGrid>
                <a:gridCol w="938441">
                  <a:extLst>
                    <a:ext uri="{9D8B030D-6E8A-4147-A177-3AD203B41FA5}">
                      <a16:colId xmlns:a16="http://schemas.microsoft.com/office/drawing/2014/main" val="20000"/>
                    </a:ext>
                  </a:extLst>
                </a:gridCol>
                <a:gridCol w="6040282">
                  <a:extLst>
                    <a:ext uri="{9D8B030D-6E8A-4147-A177-3AD203B41FA5}">
                      <a16:colId xmlns:a16="http://schemas.microsoft.com/office/drawing/2014/main" val="20001"/>
                    </a:ext>
                  </a:extLst>
                </a:gridCol>
                <a:gridCol w="3489363">
                  <a:extLst>
                    <a:ext uri="{9D8B030D-6E8A-4147-A177-3AD203B41FA5}">
                      <a16:colId xmlns:a16="http://schemas.microsoft.com/office/drawing/2014/main" val="20002"/>
                    </a:ext>
                  </a:extLst>
                </a:gridCol>
              </a:tblGrid>
              <a:tr h="146259">
                <a:tc>
                  <a:txBody>
                    <a:bodyPr/>
                    <a:lstStyle/>
                    <a:p>
                      <a:pPr algn="ctr" fontAlgn="ctr"/>
                      <a:r>
                        <a:rPr lang="tr-TR" sz="1100" b="1" i="0" u="none" strike="noStrike" dirty="0">
                          <a:solidFill>
                            <a:srgbClr val="000000"/>
                          </a:solidFill>
                          <a:latin typeface="Calibri"/>
                        </a:rPr>
                        <a:t>S.NO</a:t>
                      </a:r>
                    </a:p>
                  </a:txBody>
                  <a:tcPr marL="9525" marR="9525" marT="9525" marB="0" anchor="ctr"/>
                </a:tc>
                <a:tc>
                  <a:txBody>
                    <a:bodyPr/>
                    <a:lstStyle/>
                    <a:p>
                      <a:pPr algn="l" fontAlgn="ctr"/>
                      <a:r>
                        <a:rPr lang="tr-TR" sz="1100" b="1" i="0" u="none" strike="noStrike">
                          <a:solidFill>
                            <a:srgbClr val="000000"/>
                          </a:solidFill>
                          <a:latin typeface="Calibri"/>
                        </a:rPr>
                        <a:t>TOPLULUK ADI</a:t>
                      </a:r>
                    </a:p>
                  </a:txBody>
                  <a:tcPr marL="9525" marR="9525" marT="9525" marB="0" anchor="ctr"/>
                </a:tc>
                <a:tc>
                  <a:txBody>
                    <a:bodyPr/>
                    <a:lstStyle/>
                    <a:p>
                      <a:pPr algn="l" fontAlgn="ctr"/>
                      <a:r>
                        <a:rPr lang="tr-TR" sz="1100" b="1" i="0" u="none" strike="noStrike">
                          <a:solidFill>
                            <a:srgbClr val="000000"/>
                          </a:solidFill>
                          <a:latin typeface="Calibri"/>
                        </a:rPr>
                        <a:t>AKADEMİK DANIŞMAN</a:t>
                      </a:r>
                    </a:p>
                  </a:txBody>
                  <a:tcPr marL="9525" marR="9525" marT="9525" marB="0" anchor="ctr"/>
                </a:tc>
                <a:extLst>
                  <a:ext uri="{0D108BD9-81ED-4DB2-BD59-A6C34878D82A}">
                    <a16:rowId xmlns:a16="http://schemas.microsoft.com/office/drawing/2014/main" val="10000"/>
                  </a:ext>
                </a:extLst>
              </a:tr>
              <a:tr h="159236">
                <a:tc>
                  <a:txBody>
                    <a:bodyPr/>
                    <a:lstStyle/>
                    <a:p>
                      <a:pPr algn="ctr" fontAlgn="ctr"/>
                      <a:r>
                        <a:rPr lang="tr-TR" sz="1200" b="0" i="0" u="none" strike="noStrike" dirty="0">
                          <a:solidFill>
                            <a:srgbClr val="000000"/>
                          </a:solidFill>
                          <a:latin typeface="Times New Roman"/>
                        </a:rPr>
                        <a:t>1</a:t>
                      </a:r>
                    </a:p>
                  </a:txBody>
                  <a:tcPr marL="9525" marR="9525" marT="9525" marB="0" anchor="ctr"/>
                </a:tc>
                <a:tc>
                  <a:txBody>
                    <a:bodyPr/>
                    <a:lstStyle/>
                    <a:p>
                      <a:pPr algn="l" fontAlgn="ctr"/>
                      <a:r>
                        <a:rPr lang="tr-TR" sz="1200" b="0" i="0" u="none" strike="noStrike" dirty="0">
                          <a:solidFill>
                            <a:srgbClr val="000000"/>
                          </a:solidFill>
                          <a:latin typeface="Times New Roman"/>
                        </a:rPr>
                        <a:t>GENÇ TEMA TOPLULUĞU</a:t>
                      </a:r>
                    </a:p>
                  </a:txBody>
                  <a:tcPr marL="9525" marR="9525" marT="9525" marB="0" anchor="ctr"/>
                </a:tc>
                <a:tc>
                  <a:txBody>
                    <a:bodyPr/>
                    <a:lstStyle/>
                    <a:p>
                      <a:pPr algn="l" fontAlgn="ctr"/>
                      <a:r>
                        <a:rPr lang="tr-TR" sz="1200" b="0" i="0" u="none" strike="noStrike">
                          <a:solidFill>
                            <a:srgbClr val="000000"/>
                          </a:solidFill>
                          <a:latin typeface="Times New Roman"/>
                        </a:rPr>
                        <a:t>Dr. Öğr. Üyesi Cevdet KAPLAN</a:t>
                      </a:r>
                    </a:p>
                  </a:txBody>
                  <a:tcPr marL="9525" marR="9525" marT="9525" marB="0" anchor="ctr"/>
                </a:tc>
                <a:extLst>
                  <a:ext uri="{0D108BD9-81ED-4DB2-BD59-A6C34878D82A}">
                    <a16:rowId xmlns:a16="http://schemas.microsoft.com/office/drawing/2014/main" val="10001"/>
                  </a:ext>
                </a:extLst>
              </a:tr>
              <a:tr h="158840">
                <a:tc>
                  <a:txBody>
                    <a:bodyPr/>
                    <a:lstStyle/>
                    <a:p>
                      <a:pPr algn="ctr" fontAlgn="ctr"/>
                      <a:r>
                        <a:rPr lang="tr-TR" sz="1200" b="0" i="0" u="none" strike="noStrike" dirty="0">
                          <a:solidFill>
                            <a:srgbClr val="000000"/>
                          </a:solidFill>
                          <a:latin typeface="Times New Roman"/>
                        </a:rPr>
                        <a:t>2</a:t>
                      </a:r>
                    </a:p>
                  </a:txBody>
                  <a:tcPr marL="9525" marR="9525" marT="9525" marB="0" anchor="ctr"/>
                </a:tc>
                <a:tc>
                  <a:txBody>
                    <a:bodyPr/>
                    <a:lstStyle/>
                    <a:p>
                      <a:pPr algn="l" fontAlgn="ctr"/>
                      <a:r>
                        <a:rPr lang="tr-TR" sz="1200" b="0" i="0" u="none" strike="noStrike" dirty="0">
                          <a:solidFill>
                            <a:srgbClr val="000000"/>
                          </a:solidFill>
                          <a:latin typeface="Times New Roman"/>
                        </a:rPr>
                        <a:t>FİKİR VE MEDENİYET TOPLULUĞU</a:t>
                      </a:r>
                    </a:p>
                  </a:txBody>
                  <a:tcPr marL="9525" marR="9525" marT="9525" marB="0" anchor="ctr"/>
                </a:tc>
                <a:tc>
                  <a:txBody>
                    <a:bodyPr/>
                    <a:lstStyle/>
                    <a:p>
                      <a:pPr algn="l" fontAlgn="ctr"/>
                      <a:r>
                        <a:rPr lang="tr-TR" sz="1200" b="0" i="0" u="none" strike="noStrike">
                          <a:solidFill>
                            <a:srgbClr val="000000"/>
                          </a:solidFill>
                          <a:latin typeface="Times New Roman"/>
                        </a:rPr>
                        <a:t>Arş.Gör.Necati SÜMER</a:t>
                      </a:r>
                    </a:p>
                  </a:txBody>
                  <a:tcPr marL="9525" marR="9525" marT="9525" marB="0" anchor="ctr"/>
                </a:tc>
                <a:extLst>
                  <a:ext uri="{0D108BD9-81ED-4DB2-BD59-A6C34878D82A}">
                    <a16:rowId xmlns:a16="http://schemas.microsoft.com/office/drawing/2014/main" val="10002"/>
                  </a:ext>
                </a:extLst>
              </a:tr>
              <a:tr h="158840">
                <a:tc>
                  <a:txBody>
                    <a:bodyPr/>
                    <a:lstStyle/>
                    <a:p>
                      <a:pPr algn="ctr" fontAlgn="ctr"/>
                      <a:r>
                        <a:rPr lang="tr-TR" sz="1200" b="0" i="0" u="none" strike="noStrike" dirty="0">
                          <a:solidFill>
                            <a:srgbClr val="000000"/>
                          </a:solidFill>
                          <a:latin typeface="Times New Roman"/>
                        </a:rPr>
                        <a:t>3</a:t>
                      </a:r>
                    </a:p>
                  </a:txBody>
                  <a:tcPr marL="9525" marR="9525" marT="9525" marB="0" anchor="ctr"/>
                </a:tc>
                <a:tc>
                  <a:txBody>
                    <a:bodyPr/>
                    <a:lstStyle/>
                    <a:p>
                      <a:pPr algn="l" fontAlgn="ctr"/>
                      <a:r>
                        <a:rPr lang="tr-TR" sz="1200" b="0" i="0" u="none" strike="noStrike" dirty="0">
                          <a:solidFill>
                            <a:srgbClr val="000000"/>
                          </a:solidFill>
                          <a:latin typeface="Times New Roman"/>
                        </a:rPr>
                        <a:t>GENÇ GİRİŞİMCİLER TOPLULUĞU</a:t>
                      </a:r>
                    </a:p>
                  </a:txBody>
                  <a:tcPr marL="9525" marR="9525" marT="9525" marB="0" anchor="ctr"/>
                </a:tc>
                <a:tc>
                  <a:txBody>
                    <a:bodyPr/>
                    <a:lstStyle/>
                    <a:p>
                      <a:pPr algn="l" fontAlgn="ctr"/>
                      <a:r>
                        <a:rPr lang="tr-TR" sz="1200" b="0" i="0" u="none" strike="noStrike">
                          <a:solidFill>
                            <a:srgbClr val="000000"/>
                          </a:solidFill>
                          <a:latin typeface="Times New Roman"/>
                        </a:rPr>
                        <a:t>Arş. Gör. Nurettin YILDIRIM</a:t>
                      </a:r>
                    </a:p>
                  </a:txBody>
                  <a:tcPr marL="9525" marR="9525" marT="9525" marB="0" anchor="ctr"/>
                </a:tc>
                <a:extLst>
                  <a:ext uri="{0D108BD9-81ED-4DB2-BD59-A6C34878D82A}">
                    <a16:rowId xmlns:a16="http://schemas.microsoft.com/office/drawing/2014/main" val="10003"/>
                  </a:ext>
                </a:extLst>
              </a:tr>
              <a:tr h="158840">
                <a:tc>
                  <a:txBody>
                    <a:bodyPr/>
                    <a:lstStyle/>
                    <a:p>
                      <a:pPr algn="ctr" fontAlgn="ctr"/>
                      <a:r>
                        <a:rPr lang="tr-TR" sz="1200" b="0" i="0" u="none" strike="noStrike">
                          <a:solidFill>
                            <a:srgbClr val="000000"/>
                          </a:solidFill>
                          <a:latin typeface="Times New Roman"/>
                        </a:rPr>
                        <a:t>4</a:t>
                      </a:r>
                    </a:p>
                  </a:txBody>
                  <a:tcPr marL="9525" marR="9525" marT="9525" marB="0" anchor="ctr"/>
                </a:tc>
                <a:tc>
                  <a:txBody>
                    <a:bodyPr/>
                    <a:lstStyle/>
                    <a:p>
                      <a:pPr algn="l" fontAlgn="ctr"/>
                      <a:r>
                        <a:rPr lang="tr-TR" sz="1200" b="0" i="0" u="none" strike="noStrike" dirty="0">
                          <a:solidFill>
                            <a:srgbClr val="000000"/>
                          </a:solidFill>
                          <a:latin typeface="Times New Roman"/>
                        </a:rPr>
                        <a:t>DOĞAL AFET, ARAMA, KURTARMA VE İLK YARDIM KULÜBÜ (DAKİK)</a:t>
                      </a:r>
                    </a:p>
                  </a:txBody>
                  <a:tcPr marL="9525" marR="9525" marT="9525" marB="0" anchor="ctr"/>
                </a:tc>
                <a:tc>
                  <a:txBody>
                    <a:bodyPr/>
                    <a:lstStyle/>
                    <a:p>
                      <a:pPr algn="l" fontAlgn="ctr"/>
                      <a:r>
                        <a:rPr lang="tr-TR" sz="1200" b="0" i="0" u="none" strike="noStrike">
                          <a:solidFill>
                            <a:srgbClr val="000000"/>
                          </a:solidFill>
                          <a:latin typeface="Times New Roman"/>
                        </a:rPr>
                        <a:t>Dr. Öğrt. Üyesi Harun BEKTAŞ</a:t>
                      </a:r>
                    </a:p>
                  </a:txBody>
                  <a:tcPr marL="9525" marR="9525" marT="9525" marB="0" anchor="ctr"/>
                </a:tc>
                <a:extLst>
                  <a:ext uri="{0D108BD9-81ED-4DB2-BD59-A6C34878D82A}">
                    <a16:rowId xmlns:a16="http://schemas.microsoft.com/office/drawing/2014/main" val="10004"/>
                  </a:ext>
                </a:extLst>
              </a:tr>
              <a:tr h="158840">
                <a:tc>
                  <a:txBody>
                    <a:bodyPr/>
                    <a:lstStyle/>
                    <a:p>
                      <a:pPr algn="ctr" fontAlgn="ctr"/>
                      <a:r>
                        <a:rPr lang="tr-TR" sz="1200" b="0" i="0" u="none" strike="noStrike">
                          <a:solidFill>
                            <a:srgbClr val="000000"/>
                          </a:solidFill>
                          <a:latin typeface="Times New Roman"/>
                        </a:rPr>
                        <a:t>5</a:t>
                      </a:r>
                    </a:p>
                  </a:txBody>
                  <a:tcPr marL="9525" marR="9525" marT="9525" marB="0" anchor="ctr"/>
                </a:tc>
                <a:tc>
                  <a:txBody>
                    <a:bodyPr/>
                    <a:lstStyle/>
                    <a:p>
                      <a:pPr algn="l" fontAlgn="ctr"/>
                      <a:r>
                        <a:rPr lang="tr-TR" sz="1200" b="0" i="0" u="none" strike="noStrike" dirty="0">
                          <a:solidFill>
                            <a:srgbClr val="000000"/>
                          </a:solidFill>
                          <a:latin typeface="Times New Roman"/>
                        </a:rPr>
                        <a:t>ÖZGÜN DÜŞÜNCE TOPLULUĞU</a:t>
                      </a:r>
                    </a:p>
                  </a:txBody>
                  <a:tcPr marL="9525" marR="9525" marT="9525" marB="0" anchor="ctr"/>
                </a:tc>
                <a:tc>
                  <a:txBody>
                    <a:bodyPr/>
                    <a:lstStyle/>
                    <a:p>
                      <a:pPr algn="l" fontAlgn="ctr"/>
                      <a:r>
                        <a:rPr lang="tr-TR" sz="1200" b="0" i="0" u="none" strike="noStrike">
                          <a:solidFill>
                            <a:srgbClr val="000000"/>
                          </a:solidFill>
                          <a:latin typeface="Times New Roman"/>
                        </a:rPr>
                        <a:t>Okt. Mahsum TAŞ</a:t>
                      </a:r>
                    </a:p>
                  </a:txBody>
                  <a:tcPr marL="9525" marR="9525" marT="9525" marB="0" anchor="ctr"/>
                </a:tc>
                <a:extLst>
                  <a:ext uri="{0D108BD9-81ED-4DB2-BD59-A6C34878D82A}">
                    <a16:rowId xmlns:a16="http://schemas.microsoft.com/office/drawing/2014/main" val="10005"/>
                  </a:ext>
                </a:extLst>
              </a:tr>
              <a:tr h="158840">
                <a:tc>
                  <a:txBody>
                    <a:bodyPr/>
                    <a:lstStyle/>
                    <a:p>
                      <a:pPr algn="ctr" fontAlgn="ctr"/>
                      <a:r>
                        <a:rPr lang="tr-TR" sz="1200" b="0" i="0" u="none" strike="noStrike">
                          <a:solidFill>
                            <a:srgbClr val="000000"/>
                          </a:solidFill>
                          <a:latin typeface="Times New Roman"/>
                        </a:rPr>
                        <a:t>6</a:t>
                      </a:r>
                    </a:p>
                  </a:txBody>
                  <a:tcPr marL="9525" marR="9525" marT="9525" marB="0" anchor="ctr"/>
                </a:tc>
                <a:tc>
                  <a:txBody>
                    <a:bodyPr/>
                    <a:lstStyle/>
                    <a:p>
                      <a:pPr algn="l" fontAlgn="ctr"/>
                      <a:r>
                        <a:rPr lang="tr-TR" sz="1200" b="0" i="0" u="none" strike="noStrike" dirty="0">
                          <a:solidFill>
                            <a:srgbClr val="000000"/>
                          </a:solidFill>
                          <a:latin typeface="Times New Roman"/>
                        </a:rPr>
                        <a:t>İNSAN HAK VE HÜRRİYETLERİ TOPLULUĞU</a:t>
                      </a:r>
                    </a:p>
                  </a:txBody>
                  <a:tcPr marL="9525" marR="9525" marT="9525" marB="0" anchor="ctr"/>
                </a:tc>
                <a:tc>
                  <a:txBody>
                    <a:bodyPr/>
                    <a:lstStyle/>
                    <a:p>
                      <a:pPr algn="l" fontAlgn="ctr"/>
                      <a:r>
                        <a:rPr lang="tr-TR" sz="1200" b="0" i="0" u="none" strike="noStrike" dirty="0" err="1">
                          <a:solidFill>
                            <a:srgbClr val="000000"/>
                          </a:solidFill>
                          <a:latin typeface="Times New Roman"/>
                        </a:rPr>
                        <a:t>Öğrt</a:t>
                      </a:r>
                      <a:r>
                        <a:rPr lang="tr-TR" sz="1200" b="0" i="0" u="none" strike="noStrike" dirty="0">
                          <a:solidFill>
                            <a:srgbClr val="000000"/>
                          </a:solidFill>
                          <a:latin typeface="Times New Roman"/>
                        </a:rPr>
                        <a:t>.Gör. Zekeriya MENAK</a:t>
                      </a:r>
                    </a:p>
                  </a:txBody>
                  <a:tcPr marL="9525" marR="9525" marT="9525" marB="0" anchor="ctr"/>
                </a:tc>
                <a:extLst>
                  <a:ext uri="{0D108BD9-81ED-4DB2-BD59-A6C34878D82A}">
                    <a16:rowId xmlns:a16="http://schemas.microsoft.com/office/drawing/2014/main" val="10006"/>
                  </a:ext>
                </a:extLst>
              </a:tr>
              <a:tr h="158840">
                <a:tc>
                  <a:txBody>
                    <a:bodyPr/>
                    <a:lstStyle/>
                    <a:p>
                      <a:pPr algn="ctr" fontAlgn="ctr"/>
                      <a:r>
                        <a:rPr lang="tr-TR" sz="1200" b="0" i="0" u="none" strike="noStrike" dirty="0">
                          <a:solidFill>
                            <a:srgbClr val="000000"/>
                          </a:solidFill>
                          <a:latin typeface="Times New Roman"/>
                        </a:rPr>
                        <a:t>7</a:t>
                      </a:r>
                    </a:p>
                  </a:txBody>
                  <a:tcPr marL="9525" marR="9525" marT="9525" marB="0" anchor="ctr"/>
                </a:tc>
                <a:tc>
                  <a:txBody>
                    <a:bodyPr/>
                    <a:lstStyle/>
                    <a:p>
                      <a:pPr algn="l" fontAlgn="ctr"/>
                      <a:r>
                        <a:rPr lang="tr-TR" sz="1200" b="0" i="0" u="none" strike="noStrike" dirty="0">
                          <a:solidFill>
                            <a:srgbClr val="000000"/>
                          </a:solidFill>
                          <a:latin typeface="Times New Roman"/>
                        </a:rPr>
                        <a:t>DEĞERLER EĞİTİMİ TOPLULUĞU</a:t>
                      </a:r>
                    </a:p>
                  </a:txBody>
                  <a:tcPr marL="9525" marR="9525" marT="9525" marB="0" anchor="ctr"/>
                </a:tc>
                <a:tc>
                  <a:txBody>
                    <a:bodyPr/>
                    <a:lstStyle/>
                    <a:p>
                      <a:pPr algn="l" fontAlgn="ctr"/>
                      <a:r>
                        <a:rPr lang="tr-TR" sz="1200" b="0" i="0" u="none" strike="noStrike" dirty="0" err="1">
                          <a:solidFill>
                            <a:srgbClr val="000000"/>
                          </a:solidFill>
                          <a:latin typeface="Times New Roman"/>
                        </a:rPr>
                        <a:t>Öğrt</a:t>
                      </a:r>
                      <a:r>
                        <a:rPr lang="tr-TR" sz="1200" b="0" i="0" u="none" strike="noStrike" dirty="0">
                          <a:solidFill>
                            <a:srgbClr val="000000"/>
                          </a:solidFill>
                          <a:latin typeface="Times New Roman"/>
                        </a:rPr>
                        <a:t>.Gör. Abdullah ÖZCAN</a:t>
                      </a:r>
                    </a:p>
                  </a:txBody>
                  <a:tcPr marL="9525" marR="9525" marT="9525" marB="0" anchor="ctr"/>
                </a:tc>
                <a:extLst>
                  <a:ext uri="{0D108BD9-81ED-4DB2-BD59-A6C34878D82A}">
                    <a16:rowId xmlns:a16="http://schemas.microsoft.com/office/drawing/2014/main" val="10007"/>
                  </a:ext>
                </a:extLst>
              </a:tr>
              <a:tr h="212314">
                <a:tc>
                  <a:txBody>
                    <a:bodyPr/>
                    <a:lstStyle/>
                    <a:p>
                      <a:pPr algn="ctr" fontAlgn="ctr"/>
                      <a:r>
                        <a:rPr lang="tr-TR" sz="1200" b="0" i="0" u="none" strike="noStrike" dirty="0">
                          <a:solidFill>
                            <a:srgbClr val="000000"/>
                          </a:solidFill>
                          <a:latin typeface="Times New Roman"/>
                        </a:rPr>
                        <a:t>8</a:t>
                      </a:r>
                    </a:p>
                  </a:txBody>
                  <a:tcPr marL="9525" marR="9525" marT="9525" marB="0" anchor="ctr"/>
                </a:tc>
                <a:tc>
                  <a:txBody>
                    <a:bodyPr/>
                    <a:lstStyle/>
                    <a:p>
                      <a:pPr algn="l" fontAlgn="ctr"/>
                      <a:r>
                        <a:rPr lang="tr-TR" sz="1200" b="0" i="0" u="none" strike="noStrike" dirty="0">
                          <a:solidFill>
                            <a:srgbClr val="000000"/>
                          </a:solidFill>
                          <a:latin typeface="Times New Roman"/>
                        </a:rPr>
                        <a:t>KÜLTÜR VE SANAT TOPLULUĞU</a:t>
                      </a:r>
                    </a:p>
                  </a:txBody>
                  <a:tcPr marL="9525" marR="9525" marT="9525" marB="0" anchor="ctr"/>
                </a:tc>
                <a:tc>
                  <a:txBody>
                    <a:bodyPr/>
                    <a:lstStyle/>
                    <a:p>
                      <a:pPr algn="l" fontAlgn="ctr"/>
                      <a:r>
                        <a:rPr lang="tr-TR" sz="1200" b="0" i="0" u="none" strike="noStrike">
                          <a:solidFill>
                            <a:srgbClr val="000000"/>
                          </a:solidFill>
                          <a:latin typeface="Times New Roman"/>
                        </a:rPr>
                        <a:t>Öğrt. Gör. Çağlar YILDIZ</a:t>
                      </a:r>
                    </a:p>
                  </a:txBody>
                  <a:tcPr marL="9525" marR="9525" marT="9525" marB="0" anchor="ctr"/>
                </a:tc>
                <a:extLst>
                  <a:ext uri="{0D108BD9-81ED-4DB2-BD59-A6C34878D82A}">
                    <a16:rowId xmlns:a16="http://schemas.microsoft.com/office/drawing/2014/main" val="10008"/>
                  </a:ext>
                </a:extLst>
              </a:tr>
              <a:tr h="212314">
                <a:tc>
                  <a:txBody>
                    <a:bodyPr/>
                    <a:lstStyle/>
                    <a:p>
                      <a:pPr algn="ctr" fontAlgn="ctr"/>
                      <a:r>
                        <a:rPr lang="tr-TR" sz="1200" b="0" i="0" u="none" strike="noStrike">
                          <a:solidFill>
                            <a:srgbClr val="000000"/>
                          </a:solidFill>
                          <a:latin typeface="Times New Roman"/>
                        </a:rPr>
                        <a:t>9</a:t>
                      </a:r>
                    </a:p>
                  </a:txBody>
                  <a:tcPr marL="9525" marR="9525" marT="9525" marB="0" anchor="ctr"/>
                </a:tc>
                <a:tc>
                  <a:txBody>
                    <a:bodyPr/>
                    <a:lstStyle/>
                    <a:p>
                      <a:pPr algn="l" fontAlgn="ctr"/>
                      <a:r>
                        <a:rPr lang="tr-TR" sz="1200" b="0" i="0" u="none" strike="noStrike" dirty="0">
                          <a:solidFill>
                            <a:srgbClr val="000000"/>
                          </a:solidFill>
                          <a:latin typeface="Times New Roman"/>
                        </a:rPr>
                        <a:t>ROBOT TOPLULUĞU</a:t>
                      </a:r>
                    </a:p>
                  </a:txBody>
                  <a:tcPr marL="9525" marR="9525" marT="9525" marB="0" anchor="ctr"/>
                </a:tc>
                <a:tc>
                  <a:txBody>
                    <a:bodyPr/>
                    <a:lstStyle/>
                    <a:p>
                      <a:pPr algn="l" fontAlgn="ctr"/>
                      <a:r>
                        <a:rPr lang="tr-TR" sz="1200" b="0" i="0" u="none" strike="noStrike">
                          <a:solidFill>
                            <a:srgbClr val="000000"/>
                          </a:solidFill>
                          <a:latin typeface="Times New Roman"/>
                        </a:rPr>
                        <a:t>Arş. Gör. Ramazan MENAK</a:t>
                      </a:r>
                    </a:p>
                  </a:txBody>
                  <a:tcPr marL="9525" marR="9525" marT="9525" marB="0" anchor="ctr"/>
                </a:tc>
                <a:extLst>
                  <a:ext uri="{0D108BD9-81ED-4DB2-BD59-A6C34878D82A}">
                    <a16:rowId xmlns:a16="http://schemas.microsoft.com/office/drawing/2014/main" val="10009"/>
                  </a:ext>
                </a:extLst>
              </a:tr>
              <a:tr h="212314">
                <a:tc>
                  <a:txBody>
                    <a:bodyPr/>
                    <a:lstStyle/>
                    <a:p>
                      <a:pPr algn="ctr" fontAlgn="ctr"/>
                      <a:r>
                        <a:rPr lang="tr-TR" sz="1200" b="0" i="0" u="none" strike="noStrike">
                          <a:solidFill>
                            <a:srgbClr val="000000"/>
                          </a:solidFill>
                          <a:latin typeface="Times New Roman"/>
                        </a:rPr>
                        <a:t>10</a:t>
                      </a:r>
                    </a:p>
                  </a:txBody>
                  <a:tcPr marL="9525" marR="9525" marT="9525" marB="0" anchor="ctr"/>
                </a:tc>
                <a:tc>
                  <a:txBody>
                    <a:bodyPr/>
                    <a:lstStyle/>
                    <a:p>
                      <a:pPr algn="l" fontAlgn="ctr"/>
                      <a:r>
                        <a:rPr lang="tr-TR" sz="1200" b="0" i="0" u="none" strike="noStrike" dirty="0">
                          <a:solidFill>
                            <a:srgbClr val="000000"/>
                          </a:solidFill>
                          <a:latin typeface="Times New Roman"/>
                        </a:rPr>
                        <a:t>ULUSLAR ARASI ÖĞRENCİ TOPLULUĞU</a:t>
                      </a:r>
                    </a:p>
                  </a:txBody>
                  <a:tcPr marL="9525" marR="9525" marT="9525" marB="0" anchor="ctr"/>
                </a:tc>
                <a:tc>
                  <a:txBody>
                    <a:bodyPr/>
                    <a:lstStyle/>
                    <a:p>
                      <a:pPr algn="l" fontAlgn="ctr"/>
                      <a:r>
                        <a:rPr lang="tr-TR" sz="1200" b="0" i="0" u="none" strike="noStrike">
                          <a:solidFill>
                            <a:srgbClr val="000000"/>
                          </a:solidFill>
                          <a:latin typeface="Times New Roman"/>
                        </a:rPr>
                        <a:t>Doç.Dr. Ayhan YILMAZ</a:t>
                      </a:r>
                    </a:p>
                  </a:txBody>
                  <a:tcPr marL="9525" marR="9525" marT="9525" marB="0" anchor="ctr"/>
                </a:tc>
                <a:extLst>
                  <a:ext uri="{0D108BD9-81ED-4DB2-BD59-A6C34878D82A}">
                    <a16:rowId xmlns:a16="http://schemas.microsoft.com/office/drawing/2014/main" val="10010"/>
                  </a:ext>
                </a:extLst>
              </a:tr>
              <a:tr h="212314">
                <a:tc>
                  <a:txBody>
                    <a:bodyPr/>
                    <a:lstStyle/>
                    <a:p>
                      <a:pPr algn="ctr" fontAlgn="ctr"/>
                      <a:r>
                        <a:rPr lang="tr-TR" sz="1200" b="0" i="0" u="none" strike="noStrike">
                          <a:solidFill>
                            <a:srgbClr val="000000"/>
                          </a:solidFill>
                          <a:latin typeface="Times New Roman"/>
                        </a:rPr>
                        <a:t>11</a:t>
                      </a:r>
                    </a:p>
                  </a:txBody>
                  <a:tcPr marL="9525" marR="9525" marT="9525" marB="0" anchor="ctr"/>
                </a:tc>
                <a:tc>
                  <a:txBody>
                    <a:bodyPr/>
                    <a:lstStyle/>
                    <a:p>
                      <a:pPr algn="l" fontAlgn="ctr"/>
                      <a:r>
                        <a:rPr lang="tr-TR" sz="1200" b="0" i="0" u="none" strike="noStrike" dirty="0">
                          <a:solidFill>
                            <a:srgbClr val="000000"/>
                          </a:solidFill>
                          <a:latin typeface="Times New Roman"/>
                        </a:rPr>
                        <a:t>TARİH TOPLULUĞU</a:t>
                      </a:r>
                    </a:p>
                  </a:txBody>
                  <a:tcPr marL="9525" marR="9525" marT="9525" marB="0" anchor="ctr"/>
                </a:tc>
                <a:tc>
                  <a:txBody>
                    <a:bodyPr/>
                    <a:lstStyle/>
                    <a:p>
                      <a:pPr algn="l" fontAlgn="ctr"/>
                      <a:r>
                        <a:rPr lang="tr-TR" sz="1200" b="0" i="0" u="none" strike="noStrike">
                          <a:solidFill>
                            <a:srgbClr val="000000"/>
                          </a:solidFill>
                          <a:latin typeface="Times New Roman"/>
                        </a:rPr>
                        <a:t>Arş.Gör. Ömer KUCAK</a:t>
                      </a:r>
                    </a:p>
                  </a:txBody>
                  <a:tcPr marL="9525" marR="9525" marT="9525" marB="0" anchor="ctr"/>
                </a:tc>
                <a:extLst>
                  <a:ext uri="{0D108BD9-81ED-4DB2-BD59-A6C34878D82A}">
                    <a16:rowId xmlns:a16="http://schemas.microsoft.com/office/drawing/2014/main" val="10011"/>
                  </a:ext>
                </a:extLst>
              </a:tr>
              <a:tr h="212314">
                <a:tc>
                  <a:txBody>
                    <a:bodyPr/>
                    <a:lstStyle/>
                    <a:p>
                      <a:pPr algn="ctr" fontAlgn="ctr"/>
                      <a:r>
                        <a:rPr lang="tr-TR" sz="1200" b="0" i="0" u="none" strike="noStrike">
                          <a:solidFill>
                            <a:srgbClr val="000000"/>
                          </a:solidFill>
                          <a:latin typeface="Times New Roman"/>
                        </a:rPr>
                        <a:t>12</a:t>
                      </a:r>
                    </a:p>
                  </a:txBody>
                  <a:tcPr marL="9525" marR="9525" marT="9525" marB="0" anchor="ctr"/>
                </a:tc>
                <a:tc>
                  <a:txBody>
                    <a:bodyPr/>
                    <a:lstStyle/>
                    <a:p>
                      <a:pPr algn="l" fontAlgn="ctr"/>
                      <a:r>
                        <a:rPr lang="tr-TR" sz="1200" b="0" i="0" u="none" strike="noStrike" dirty="0">
                          <a:solidFill>
                            <a:srgbClr val="000000"/>
                          </a:solidFill>
                          <a:latin typeface="Times New Roman"/>
                        </a:rPr>
                        <a:t>YEŞİLAY KÜLTÜR KULÜBÜ</a:t>
                      </a:r>
                    </a:p>
                  </a:txBody>
                  <a:tcPr marL="9525" marR="9525" marT="9525" marB="0" anchor="ctr"/>
                </a:tc>
                <a:tc>
                  <a:txBody>
                    <a:bodyPr/>
                    <a:lstStyle/>
                    <a:p>
                      <a:pPr algn="l" fontAlgn="ctr"/>
                      <a:r>
                        <a:rPr lang="tr-TR" sz="1200" b="0" i="0" u="none" strike="noStrike">
                          <a:solidFill>
                            <a:srgbClr val="000000"/>
                          </a:solidFill>
                          <a:latin typeface="Times New Roman"/>
                        </a:rPr>
                        <a:t>Dr. Adem İNCE</a:t>
                      </a:r>
                    </a:p>
                  </a:txBody>
                  <a:tcPr marL="9525" marR="9525" marT="9525" marB="0" anchor="ctr"/>
                </a:tc>
                <a:extLst>
                  <a:ext uri="{0D108BD9-81ED-4DB2-BD59-A6C34878D82A}">
                    <a16:rowId xmlns:a16="http://schemas.microsoft.com/office/drawing/2014/main" val="10012"/>
                  </a:ext>
                </a:extLst>
              </a:tr>
              <a:tr h="212314">
                <a:tc>
                  <a:txBody>
                    <a:bodyPr/>
                    <a:lstStyle/>
                    <a:p>
                      <a:pPr algn="ctr" fontAlgn="ctr"/>
                      <a:r>
                        <a:rPr lang="tr-TR" sz="1200" b="0" i="0" u="none" strike="noStrike">
                          <a:solidFill>
                            <a:srgbClr val="000000"/>
                          </a:solidFill>
                          <a:latin typeface="Times New Roman"/>
                        </a:rPr>
                        <a:t>13</a:t>
                      </a:r>
                    </a:p>
                  </a:txBody>
                  <a:tcPr marL="9525" marR="9525" marT="9525" marB="0" anchor="ctr"/>
                </a:tc>
                <a:tc>
                  <a:txBody>
                    <a:bodyPr/>
                    <a:lstStyle/>
                    <a:p>
                      <a:pPr algn="l" fontAlgn="ctr"/>
                      <a:r>
                        <a:rPr lang="tr-TR" sz="1200" b="0" i="0" u="none" strike="noStrike" dirty="0">
                          <a:solidFill>
                            <a:srgbClr val="000000"/>
                          </a:solidFill>
                          <a:latin typeface="Times New Roman"/>
                        </a:rPr>
                        <a:t>GENÇ HABBE MANEVİ DEĞERLER TOPLULUĞU</a:t>
                      </a:r>
                    </a:p>
                  </a:txBody>
                  <a:tcPr marL="9525" marR="9525" marT="9525" marB="0" anchor="ctr"/>
                </a:tc>
                <a:tc>
                  <a:txBody>
                    <a:bodyPr/>
                    <a:lstStyle/>
                    <a:p>
                      <a:pPr algn="l" fontAlgn="ctr"/>
                      <a:r>
                        <a:rPr lang="tr-TR" sz="1200" b="0" i="0" u="none" strike="noStrike">
                          <a:solidFill>
                            <a:srgbClr val="000000"/>
                          </a:solidFill>
                          <a:latin typeface="Times New Roman"/>
                        </a:rPr>
                        <a:t>Öğrt. Gör. Bülent AKAY</a:t>
                      </a:r>
                    </a:p>
                  </a:txBody>
                  <a:tcPr marL="9525" marR="9525" marT="9525" marB="0" anchor="ctr"/>
                </a:tc>
                <a:extLst>
                  <a:ext uri="{0D108BD9-81ED-4DB2-BD59-A6C34878D82A}">
                    <a16:rowId xmlns:a16="http://schemas.microsoft.com/office/drawing/2014/main" val="10013"/>
                  </a:ext>
                </a:extLst>
              </a:tr>
              <a:tr h="212314">
                <a:tc>
                  <a:txBody>
                    <a:bodyPr/>
                    <a:lstStyle/>
                    <a:p>
                      <a:pPr algn="ctr" fontAlgn="ctr"/>
                      <a:r>
                        <a:rPr lang="tr-TR" sz="1200" b="0" i="0" u="none" strike="noStrike">
                          <a:solidFill>
                            <a:srgbClr val="000000"/>
                          </a:solidFill>
                          <a:latin typeface="Calibri"/>
                        </a:rPr>
                        <a:t>14</a:t>
                      </a:r>
                    </a:p>
                  </a:txBody>
                  <a:tcPr marL="9525" marR="9525" marT="9525" marB="0" anchor="ctr"/>
                </a:tc>
                <a:tc>
                  <a:txBody>
                    <a:bodyPr/>
                    <a:lstStyle/>
                    <a:p>
                      <a:pPr algn="l" fontAlgn="ctr"/>
                      <a:r>
                        <a:rPr lang="tr-TR" sz="1200" b="0" i="0" u="none" strike="noStrike" dirty="0">
                          <a:solidFill>
                            <a:srgbClr val="000000"/>
                          </a:solidFill>
                          <a:latin typeface="Calibri"/>
                        </a:rPr>
                        <a:t>TOPLUMSAL DÜŞÜNCE KULÜBÜ</a:t>
                      </a:r>
                    </a:p>
                  </a:txBody>
                  <a:tcPr marL="9525" marR="9525" marT="9525" marB="0" anchor="ctr"/>
                </a:tc>
                <a:tc>
                  <a:txBody>
                    <a:bodyPr/>
                    <a:lstStyle/>
                    <a:p>
                      <a:pPr algn="l" fontAlgn="ctr"/>
                      <a:r>
                        <a:rPr lang="tr-TR" sz="1200" b="0" i="0" u="none" strike="noStrike">
                          <a:solidFill>
                            <a:srgbClr val="000000"/>
                          </a:solidFill>
                          <a:latin typeface="Calibri"/>
                        </a:rPr>
                        <a:t>Arş. Gör. Murat TOPRAK</a:t>
                      </a:r>
                    </a:p>
                  </a:txBody>
                  <a:tcPr marL="9525" marR="9525" marT="9525" marB="0" anchor="ctr"/>
                </a:tc>
                <a:extLst>
                  <a:ext uri="{0D108BD9-81ED-4DB2-BD59-A6C34878D82A}">
                    <a16:rowId xmlns:a16="http://schemas.microsoft.com/office/drawing/2014/main" val="10014"/>
                  </a:ext>
                </a:extLst>
              </a:tr>
              <a:tr h="212314">
                <a:tc>
                  <a:txBody>
                    <a:bodyPr/>
                    <a:lstStyle/>
                    <a:p>
                      <a:pPr algn="ctr" fontAlgn="ctr"/>
                      <a:r>
                        <a:rPr lang="tr-TR" sz="1200" b="0" i="0" u="none" strike="noStrike">
                          <a:solidFill>
                            <a:srgbClr val="000000"/>
                          </a:solidFill>
                          <a:latin typeface="Calibri"/>
                        </a:rPr>
                        <a:t>15</a:t>
                      </a:r>
                    </a:p>
                  </a:txBody>
                  <a:tcPr marL="9525" marR="9525" marT="9525" marB="0" anchor="ctr"/>
                </a:tc>
                <a:tc>
                  <a:txBody>
                    <a:bodyPr/>
                    <a:lstStyle/>
                    <a:p>
                      <a:pPr algn="l" fontAlgn="ctr"/>
                      <a:r>
                        <a:rPr lang="tr-TR" sz="1200" b="0" i="0" u="none" strike="noStrike" dirty="0">
                          <a:solidFill>
                            <a:srgbClr val="000000"/>
                          </a:solidFill>
                          <a:latin typeface="Calibri"/>
                        </a:rPr>
                        <a:t>SİİRT AKADEMİ TOPLULUĞU</a:t>
                      </a:r>
                    </a:p>
                  </a:txBody>
                  <a:tcPr marL="9525" marR="9525" marT="9525" marB="0" anchor="ctr"/>
                </a:tc>
                <a:tc>
                  <a:txBody>
                    <a:bodyPr/>
                    <a:lstStyle/>
                    <a:p>
                      <a:pPr algn="l" fontAlgn="ctr"/>
                      <a:r>
                        <a:rPr lang="tr-TR" sz="1200" b="0" i="0" u="none" strike="noStrike">
                          <a:solidFill>
                            <a:srgbClr val="000000"/>
                          </a:solidFill>
                          <a:latin typeface="Calibri"/>
                        </a:rPr>
                        <a:t>Arş. Gör. Ahmet AKTAŞ</a:t>
                      </a:r>
                    </a:p>
                  </a:txBody>
                  <a:tcPr marL="9525" marR="9525" marT="9525" marB="0" anchor="ctr"/>
                </a:tc>
                <a:extLst>
                  <a:ext uri="{0D108BD9-81ED-4DB2-BD59-A6C34878D82A}">
                    <a16:rowId xmlns:a16="http://schemas.microsoft.com/office/drawing/2014/main" val="10015"/>
                  </a:ext>
                </a:extLst>
              </a:tr>
              <a:tr h="212314">
                <a:tc>
                  <a:txBody>
                    <a:bodyPr/>
                    <a:lstStyle/>
                    <a:p>
                      <a:pPr algn="ctr" fontAlgn="ctr"/>
                      <a:r>
                        <a:rPr lang="tr-TR" sz="1200" b="0" i="0" u="none" strike="noStrike">
                          <a:solidFill>
                            <a:srgbClr val="000000"/>
                          </a:solidFill>
                          <a:latin typeface="Calibri"/>
                        </a:rPr>
                        <a:t>16</a:t>
                      </a:r>
                    </a:p>
                  </a:txBody>
                  <a:tcPr marL="9525" marR="9525" marT="9525" marB="0" anchor="ctr"/>
                </a:tc>
                <a:tc>
                  <a:txBody>
                    <a:bodyPr/>
                    <a:lstStyle/>
                    <a:p>
                      <a:pPr algn="l" fontAlgn="ctr"/>
                      <a:r>
                        <a:rPr lang="tr-TR" sz="1200" b="0" i="0" u="none" strike="noStrike" dirty="0">
                          <a:solidFill>
                            <a:srgbClr val="000000"/>
                          </a:solidFill>
                          <a:latin typeface="Calibri"/>
                        </a:rPr>
                        <a:t>KIZILAY TOPLULUĞU</a:t>
                      </a:r>
                    </a:p>
                  </a:txBody>
                  <a:tcPr marL="9525" marR="9525" marT="9525" marB="0" anchor="ctr"/>
                </a:tc>
                <a:tc>
                  <a:txBody>
                    <a:bodyPr/>
                    <a:lstStyle/>
                    <a:p>
                      <a:pPr algn="l" fontAlgn="ctr"/>
                      <a:r>
                        <a:rPr lang="tr-TR" sz="1200" b="0" i="0" u="none" strike="noStrike">
                          <a:solidFill>
                            <a:srgbClr val="000000"/>
                          </a:solidFill>
                          <a:latin typeface="Calibri"/>
                        </a:rPr>
                        <a:t>Öğr. Gör.Reyhan Fırat KILIÇVURAN</a:t>
                      </a:r>
                    </a:p>
                  </a:txBody>
                  <a:tcPr marL="9525" marR="9525" marT="9525" marB="0" anchor="ctr"/>
                </a:tc>
                <a:extLst>
                  <a:ext uri="{0D108BD9-81ED-4DB2-BD59-A6C34878D82A}">
                    <a16:rowId xmlns:a16="http://schemas.microsoft.com/office/drawing/2014/main" val="10016"/>
                  </a:ext>
                </a:extLst>
              </a:tr>
              <a:tr h="212314">
                <a:tc>
                  <a:txBody>
                    <a:bodyPr/>
                    <a:lstStyle/>
                    <a:p>
                      <a:pPr algn="ctr" fontAlgn="ctr"/>
                      <a:r>
                        <a:rPr lang="tr-TR" sz="1200" b="0" i="0" u="none" strike="noStrike">
                          <a:solidFill>
                            <a:srgbClr val="000000"/>
                          </a:solidFill>
                          <a:latin typeface="Calibri"/>
                        </a:rPr>
                        <a:t>17</a:t>
                      </a:r>
                    </a:p>
                  </a:txBody>
                  <a:tcPr marL="9525" marR="9525" marT="9525" marB="0" anchor="ctr"/>
                </a:tc>
                <a:tc>
                  <a:txBody>
                    <a:bodyPr/>
                    <a:lstStyle/>
                    <a:p>
                      <a:pPr algn="l" fontAlgn="ctr"/>
                      <a:r>
                        <a:rPr lang="tr-TR" sz="1200" b="0" i="0" u="none" strike="noStrike" dirty="0">
                          <a:solidFill>
                            <a:srgbClr val="000000"/>
                          </a:solidFill>
                          <a:latin typeface="Calibri"/>
                        </a:rPr>
                        <a:t>VETERİNER SOSYAL ETKİNLİK TOPLULUĞU</a:t>
                      </a:r>
                    </a:p>
                  </a:txBody>
                  <a:tcPr marL="9525" marR="9525" marT="9525" marB="0" anchor="ctr"/>
                </a:tc>
                <a:tc>
                  <a:txBody>
                    <a:bodyPr/>
                    <a:lstStyle/>
                    <a:p>
                      <a:pPr algn="l" fontAlgn="ctr"/>
                      <a:r>
                        <a:rPr lang="tr-TR" sz="1200" b="0" i="0" u="none" strike="noStrike" dirty="0">
                          <a:solidFill>
                            <a:srgbClr val="000000"/>
                          </a:solidFill>
                          <a:latin typeface="Calibri"/>
                        </a:rPr>
                        <a:t>Dr. </a:t>
                      </a:r>
                      <a:r>
                        <a:rPr lang="tr-TR" sz="1200" b="0" i="0" u="none" strike="noStrike" dirty="0" err="1">
                          <a:solidFill>
                            <a:srgbClr val="000000"/>
                          </a:solidFill>
                          <a:latin typeface="Calibri"/>
                        </a:rPr>
                        <a:t>Öğrt</a:t>
                      </a:r>
                      <a:r>
                        <a:rPr lang="tr-TR" sz="1200" b="0" i="0" u="none" strike="noStrike" dirty="0">
                          <a:solidFill>
                            <a:srgbClr val="000000"/>
                          </a:solidFill>
                          <a:latin typeface="Calibri"/>
                        </a:rPr>
                        <a:t>. Üyesi Gülşah AKGÜL</a:t>
                      </a:r>
                    </a:p>
                  </a:txBody>
                  <a:tcPr marL="9525" marR="9525" marT="9525" marB="0" anchor="ctr"/>
                </a:tc>
                <a:extLst>
                  <a:ext uri="{0D108BD9-81ED-4DB2-BD59-A6C34878D82A}">
                    <a16:rowId xmlns:a16="http://schemas.microsoft.com/office/drawing/2014/main" val="10017"/>
                  </a:ext>
                </a:extLst>
              </a:tr>
              <a:tr h="212314">
                <a:tc>
                  <a:txBody>
                    <a:bodyPr/>
                    <a:lstStyle/>
                    <a:p>
                      <a:pPr algn="ctr" fontAlgn="ctr"/>
                      <a:r>
                        <a:rPr lang="tr-TR" sz="1200" b="0" i="0" u="none" strike="noStrike">
                          <a:solidFill>
                            <a:srgbClr val="000000"/>
                          </a:solidFill>
                          <a:latin typeface="Calibri"/>
                        </a:rPr>
                        <a:t>18</a:t>
                      </a:r>
                    </a:p>
                  </a:txBody>
                  <a:tcPr marL="9525" marR="9525" marT="9525" marB="0" anchor="ctr"/>
                </a:tc>
                <a:tc>
                  <a:txBody>
                    <a:bodyPr/>
                    <a:lstStyle/>
                    <a:p>
                      <a:pPr algn="l" fontAlgn="ctr"/>
                      <a:r>
                        <a:rPr lang="tr-TR" sz="1200" b="0" i="0" u="none" strike="noStrike">
                          <a:solidFill>
                            <a:srgbClr val="000000"/>
                          </a:solidFill>
                          <a:latin typeface="Calibri"/>
                        </a:rPr>
                        <a:t>VATAN SEVDALILARI TOPLULUĞU</a:t>
                      </a:r>
                    </a:p>
                  </a:txBody>
                  <a:tcPr marL="9525" marR="9525" marT="9525" marB="0" anchor="ctr"/>
                </a:tc>
                <a:tc>
                  <a:txBody>
                    <a:bodyPr/>
                    <a:lstStyle/>
                    <a:p>
                      <a:pPr algn="l" fontAlgn="ctr"/>
                      <a:r>
                        <a:rPr lang="tr-TR" sz="1200" b="0" i="0" u="none" strike="noStrike" dirty="0" err="1">
                          <a:solidFill>
                            <a:srgbClr val="000000"/>
                          </a:solidFill>
                          <a:latin typeface="Calibri"/>
                        </a:rPr>
                        <a:t>Öğrt</a:t>
                      </a:r>
                      <a:r>
                        <a:rPr lang="tr-TR" sz="1200" b="0" i="0" u="none" strike="noStrike" dirty="0">
                          <a:solidFill>
                            <a:srgbClr val="000000"/>
                          </a:solidFill>
                          <a:latin typeface="Calibri"/>
                        </a:rPr>
                        <a:t>. Gör. Kenan TAN</a:t>
                      </a:r>
                    </a:p>
                  </a:txBody>
                  <a:tcPr marL="9525" marR="9525" marT="9525" marB="0" anchor="ctr"/>
                </a:tc>
                <a:extLst>
                  <a:ext uri="{0D108BD9-81ED-4DB2-BD59-A6C34878D82A}">
                    <a16:rowId xmlns:a16="http://schemas.microsoft.com/office/drawing/2014/main" val="10018"/>
                  </a:ext>
                </a:extLst>
              </a:tr>
              <a:tr h="212314">
                <a:tc>
                  <a:txBody>
                    <a:bodyPr/>
                    <a:lstStyle/>
                    <a:p>
                      <a:pPr algn="ctr" fontAlgn="ctr"/>
                      <a:r>
                        <a:rPr lang="tr-TR" sz="1200" b="0" i="0" u="none" strike="noStrike">
                          <a:solidFill>
                            <a:srgbClr val="000000"/>
                          </a:solidFill>
                          <a:latin typeface="Calibri"/>
                        </a:rPr>
                        <a:t>19</a:t>
                      </a:r>
                    </a:p>
                  </a:txBody>
                  <a:tcPr marL="9525" marR="9525" marT="9525" marB="0" anchor="ctr"/>
                </a:tc>
                <a:tc>
                  <a:txBody>
                    <a:bodyPr/>
                    <a:lstStyle/>
                    <a:p>
                      <a:pPr algn="l" fontAlgn="ctr"/>
                      <a:r>
                        <a:rPr lang="tr-TR" sz="1200" b="0" i="0" u="none" strike="noStrike">
                          <a:solidFill>
                            <a:srgbClr val="000000"/>
                          </a:solidFill>
                          <a:latin typeface="Calibri"/>
                        </a:rPr>
                        <a:t>KATRE ÖĞRENCİ TOPLULUĞU</a:t>
                      </a:r>
                    </a:p>
                  </a:txBody>
                  <a:tcPr marL="9525" marR="9525" marT="9525" marB="0" anchor="ctr"/>
                </a:tc>
                <a:tc>
                  <a:txBody>
                    <a:bodyPr/>
                    <a:lstStyle/>
                    <a:p>
                      <a:pPr algn="l" fontAlgn="ctr"/>
                      <a:r>
                        <a:rPr lang="tr-TR" sz="1200" b="0" i="0" u="none" strike="noStrike" dirty="0">
                          <a:solidFill>
                            <a:srgbClr val="000000"/>
                          </a:solidFill>
                          <a:latin typeface="Calibri"/>
                        </a:rPr>
                        <a:t>Dr. </a:t>
                      </a:r>
                      <a:r>
                        <a:rPr lang="tr-TR" sz="1200" b="0" i="0" u="none" strike="noStrike" dirty="0" err="1">
                          <a:solidFill>
                            <a:srgbClr val="000000"/>
                          </a:solidFill>
                          <a:latin typeface="Calibri"/>
                        </a:rPr>
                        <a:t>Öğrt</a:t>
                      </a:r>
                      <a:r>
                        <a:rPr lang="tr-TR" sz="1200" b="0" i="0" u="none" strike="noStrike" dirty="0">
                          <a:solidFill>
                            <a:srgbClr val="000000"/>
                          </a:solidFill>
                          <a:latin typeface="Calibri"/>
                        </a:rPr>
                        <a:t>. Üyesi Necati SÜMER</a:t>
                      </a:r>
                    </a:p>
                  </a:txBody>
                  <a:tcPr marL="9525" marR="9525" marT="9525" marB="0" anchor="ctr"/>
                </a:tc>
                <a:extLst>
                  <a:ext uri="{0D108BD9-81ED-4DB2-BD59-A6C34878D82A}">
                    <a16:rowId xmlns:a16="http://schemas.microsoft.com/office/drawing/2014/main" val="10019"/>
                  </a:ext>
                </a:extLst>
              </a:tr>
              <a:tr h="212314">
                <a:tc>
                  <a:txBody>
                    <a:bodyPr/>
                    <a:lstStyle/>
                    <a:p>
                      <a:pPr algn="ctr" fontAlgn="ctr"/>
                      <a:r>
                        <a:rPr lang="tr-TR" sz="1200" b="0" i="0" u="none" strike="noStrike">
                          <a:solidFill>
                            <a:srgbClr val="000000"/>
                          </a:solidFill>
                          <a:latin typeface="Calibri"/>
                        </a:rPr>
                        <a:t>20</a:t>
                      </a:r>
                    </a:p>
                  </a:txBody>
                  <a:tcPr marL="9525" marR="9525" marT="9525" marB="0" anchor="ctr"/>
                </a:tc>
                <a:tc>
                  <a:txBody>
                    <a:bodyPr/>
                    <a:lstStyle/>
                    <a:p>
                      <a:pPr algn="l" fontAlgn="ctr"/>
                      <a:r>
                        <a:rPr lang="tr-TR" sz="1200" b="0" i="0" u="none" strike="noStrike">
                          <a:solidFill>
                            <a:srgbClr val="000000"/>
                          </a:solidFill>
                          <a:latin typeface="Calibri"/>
                        </a:rPr>
                        <a:t>HAYVAN HAKLARI (SÜHAK) KULÜBÜ</a:t>
                      </a:r>
                    </a:p>
                  </a:txBody>
                  <a:tcPr marL="9525" marR="9525" marT="9525" marB="0" anchor="ctr"/>
                </a:tc>
                <a:tc>
                  <a:txBody>
                    <a:bodyPr/>
                    <a:lstStyle/>
                    <a:p>
                      <a:pPr algn="l" fontAlgn="ctr"/>
                      <a:r>
                        <a:rPr lang="tr-TR" sz="1200" b="0" i="0" u="none" strike="noStrike" dirty="0">
                          <a:solidFill>
                            <a:srgbClr val="000000"/>
                          </a:solidFill>
                          <a:latin typeface="Calibri"/>
                        </a:rPr>
                        <a:t>Dr. </a:t>
                      </a:r>
                      <a:r>
                        <a:rPr lang="tr-TR" sz="1200" b="0" i="0" u="none" strike="noStrike" dirty="0" err="1">
                          <a:solidFill>
                            <a:srgbClr val="000000"/>
                          </a:solidFill>
                          <a:latin typeface="Calibri"/>
                        </a:rPr>
                        <a:t>Öğrt</a:t>
                      </a:r>
                      <a:r>
                        <a:rPr lang="tr-TR" sz="1200" b="0" i="0" u="none" strike="noStrike" dirty="0">
                          <a:solidFill>
                            <a:srgbClr val="000000"/>
                          </a:solidFill>
                          <a:latin typeface="Calibri"/>
                        </a:rPr>
                        <a:t>. Üyesi Gülşah AKGÜL</a:t>
                      </a:r>
                    </a:p>
                  </a:txBody>
                  <a:tcPr marL="9525" marR="9525" marT="9525" marB="0" anchor="ctr"/>
                </a:tc>
                <a:extLst>
                  <a:ext uri="{0D108BD9-81ED-4DB2-BD59-A6C34878D82A}">
                    <a16:rowId xmlns:a16="http://schemas.microsoft.com/office/drawing/2014/main" val="10020"/>
                  </a:ext>
                </a:extLst>
              </a:tr>
              <a:tr h="212314">
                <a:tc>
                  <a:txBody>
                    <a:bodyPr/>
                    <a:lstStyle/>
                    <a:p>
                      <a:pPr algn="ctr" fontAlgn="ctr"/>
                      <a:r>
                        <a:rPr lang="tr-TR" sz="1200" b="0" i="0" u="none" strike="noStrike">
                          <a:solidFill>
                            <a:srgbClr val="000000"/>
                          </a:solidFill>
                          <a:latin typeface="Calibri"/>
                        </a:rPr>
                        <a:t>21</a:t>
                      </a:r>
                    </a:p>
                  </a:txBody>
                  <a:tcPr marL="9525" marR="9525" marT="9525" marB="0" anchor="ctr"/>
                </a:tc>
                <a:tc>
                  <a:txBody>
                    <a:bodyPr/>
                    <a:lstStyle/>
                    <a:p>
                      <a:pPr algn="l" fontAlgn="ctr"/>
                      <a:r>
                        <a:rPr lang="tr-TR" sz="1200" b="0" i="0" u="none" strike="noStrike">
                          <a:solidFill>
                            <a:srgbClr val="000000"/>
                          </a:solidFill>
                          <a:latin typeface="Calibri"/>
                        </a:rPr>
                        <a:t>TARİHİ KENTLER TOPLULUĞU</a:t>
                      </a:r>
                    </a:p>
                  </a:txBody>
                  <a:tcPr marL="9525" marR="9525" marT="9525" marB="0" anchor="ctr"/>
                </a:tc>
                <a:tc>
                  <a:txBody>
                    <a:bodyPr/>
                    <a:lstStyle/>
                    <a:p>
                      <a:pPr algn="l" fontAlgn="ctr"/>
                      <a:r>
                        <a:rPr lang="tr-TR" sz="1200" b="0" i="0" u="none" strike="noStrike" dirty="0">
                          <a:solidFill>
                            <a:srgbClr val="000000"/>
                          </a:solidFill>
                          <a:latin typeface="Calibri"/>
                        </a:rPr>
                        <a:t>Doç. Dr. Yaşar Bahri ERGEN</a:t>
                      </a:r>
                    </a:p>
                  </a:txBody>
                  <a:tcPr marL="9525" marR="9525" marT="9525" marB="0" anchor="ctr"/>
                </a:tc>
                <a:extLst>
                  <a:ext uri="{0D108BD9-81ED-4DB2-BD59-A6C34878D82A}">
                    <a16:rowId xmlns:a16="http://schemas.microsoft.com/office/drawing/2014/main" val="10021"/>
                  </a:ext>
                </a:extLst>
              </a:tr>
            </a:tbl>
          </a:graphicData>
        </a:graphic>
      </p:graphicFrame>
    </p:spTree>
    <p:extLst>
      <p:ext uri="{BB962C8B-B14F-4D97-AF65-F5344CB8AC3E}">
        <p14:creationId xmlns:p14="http://schemas.microsoft.com/office/powerpoint/2010/main" val="3053697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5"/>
            <a:ext cx="10515600" cy="753669"/>
          </a:xfrm>
        </p:spPr>
        <p:txBody>
          <a:bodyPr>
            <a:normAutofit/>
          </a:bodyPr>
          <a:lstStyle/>
          <a:p>
            <a:r>
              <a:rPr lang="tr-TR" dirty="0" smtClean="0"/>
              <a:t>      </a:t>
            </a:r>
            <a:r>
              <a:rPr lang="tr-TR" sz="2800" b="1" dirty="0" smtClean="0"/>
              <a:t>Öğrenci Toplulukları</a:t>
            </a:r>
            <a:endParaRPr lang="tr-TR" sz="2800" b="1" dirty="0"/>
          </a:p>
        </p:txBody>
      </p:sp>
      <p:graphicFrame>
        <p:nvGraphicFramePr>
          <p:cNvPr id="4" name="3 İçerik Yer Tutucusu"/>
          <p:cNvGraphicFramePr>
            <a:graphicFrameLocks noGrp="1"/>
          </p:cNvGraphicFramePr>
          <p:nvPr>
            <p:ph idx="1"/>
          </p:nvPr>
        </p:nvGraphicFramePr>
        <p:xfrm>
          <a:off x="504714" y="1190924"/>
          <a:ext cx="10575663" cy="4603458"/>
        </p:xfrm>
        <a:graphic>
          <a:graphicData uri="http://schemas.openxmlformats.org/drawingml/2006/table">
            <a:tbl>
              <a:tblPr firstRow="1" bandRow="1">
                <a:tableStyleId>{5C22544A-7EE6-4342-B048-85BDC9FD1C3A}</a:tableStyleId>
              </a:tblPr>
              <a:tblGrid>
                <a:gridCol w="1205752">
                  <a:extLst>
                    <a:ext uri="{9D8B030D-6E8A-4147-A177-3AD203B41FA5}">
                      <a16:colId xmlns:a16="http://schemas.microsoft.com/office/drawing/2014/main" val="20000"/>
                    </a:ext>
                  </a:extLst>
                </a:gridCol>
                <a:gridCol w="5844690">
                  <a:extLst>
                    <a:ext uri="{9D8B030D-6E8A-4147-A177-3AD203B41FA5}">
                      <a16:colId xmlns:a16="http://schemas.microsoft.com/office/drawing/2014/main" val="20001"/>
                    </a:ext>
                  </a:extLst>
                </a:gridCol>
                <a:gridCol w="3525221">
                  <a:extLst>
                    <a:ext uri="{9D8B030D-6E8A-4147-A177-3AD203B41FA5}">
                      <a16:colId xmlns:a16="http://schemas.microsoft.com/office/drawing/2014/main" val="20002"/>
                    </a:ext>
                  </a:extLst>
                </a:gridCol>
              </a:tblGrid>
              <a:tr h="188839">
                <a:tc>
                  <a:txBody>
                    <a:bodyPr/>
                    <a:lstStyle/>
                    <a:p>
                      <a:pPr algn="ctr" fontAlgn="ctr"/>
                      <a:r>
                        <a:rPr lang="tr-TR" sz="1200" b="0" i="0" u="none" strike="noStrike" dirty="0">
                          <a:solidFill>
                            <a:srgbClr val="000000"/>
                          </a:solidFill>
                          <a:latin typeface="Calibri"/>
                        </a:rPr>
                        <a:t>22</a:t>
                      </a:r>
                    </a:p>
                  </a:txBody>
                  <a:tcPr marL="9525" marR="9525" marT="9525" marB="0" anchor="ctr"/>
                </a:tc>
                <a:tc>
                  <a:txBody>
                    <a:bodyPr/>
                    <a:lstStyle/>
                    <a:p>
                      <a:pPr algn="l" fontAlgn="ctr"/>
                      <a:r>
                        <a:rPr lang="tr-TR" sz="1200" b="0" i="0" u="none" strike="noStrike" dirty="0">
                          <a:solidFill>
                            <a:srgbClr val="000000"/>
                          </a:solidFill>
                          <a:latin typeface="Calibri"/>
                        </a:rPr>
                        <a:t>FOTOĞRAFÇILIK VE DOĞA TOPLULUĞU</a:t>
                      </a:r>
                    </a:p>
                  </a:txBody>
                  <a:tcPr marL="9525" marR="9525" marT="9525" marB="0" anchor="ctr"/>
                </a:tc>
                <a:tc>
                  <a:txBody>
                    <a:bodyPr/>
                    <a:lstStyle/>
                    <a:p>
                      <a:pPr algn="l" fontAlgn="ctr"/>
                      <a:r>
                        <a:rPr lang="tr-TR" sz="1200" b="0" i="0" u="none" strike="noStrike">
                          <a:solidFill>
                            <a:srgbClr val="000000"/>
                          </a:solidFill>
                          <a:latin typeface="Calibri"/>
                        </a:rPr>
                        <a:t>Dr. Öğretim Üyesi Enes DEMİR</a:t>
                      </a:r>
                    </a:p>
                  </a:txBody>
                  <a:tcPr marL="9525" marR="9525" marT="9525" marB="0" anchor="ctr"/>
                </a:tc>
                <a:extLst>
                  <a:ext uri="{0D108BD9-81ED-4DB2-BD59-A6C34878D82A}">
                    <a16:rowId xmlns:a16="http://schemas.microsoft.com/office/drawing/2014/main" val="10000"/>
                  </a:ext>
                </a:extLst>
              </a:tr>
              <a:tr h="188839">
                <a:tc>
                  <a:txBody>
                    <a:bodyPr/>
                    <a:lstStyle/>
                    <a:p>
                      <a:pPr algn="ctr" fontAlgn="ctr"/>
                      <a:r>
                        <a:rPr lang="tr-TR" sz="1200" b="0" i="0" u="none" strike="noStrike" dirty="0">
                          <a:solidFill>
                            <a:srgbClr val="000000"/>
                          </a:solidFill>
                          <a:latin typeface="Calibri"/>
                        </a:rPr>
                        <a:t>23</a:t>
                      </a:r>
                    </a:p>
                  </a:txBody>
                  <a:tcPr marL="9525" marR="9525" marT="9525" marB="0" anchor="ctr"/>
                </a:tc>
                <a:tc>
                  <a:txBody>
                    <a:bodyPr/>
                    <a:lstStyle/>
                    <a:p>
                      <a:pPr algn="l" fontAlgn="ctr"/>
                      <a:r>
                        <a:rPr lang="tr-TR" sz="1200" b="0" i="0" u="none" strike="noStrike">
                          <a:solidFill>
                            <a:srgbClr val="000000"/>
                          </a:solidFill>
                          <a:latin typeface="Calibri"/>
                        </a:rPr>
                        <a:t>GENÇ İNŞAAT MÜHENDİSLERİ TOPLULUĞU</a:t>
                      </a:r>
                    </a:p>
                  </a:txBody>
                  <a:tcPr marL="9525" marR="9525" marT="9525" marB="0" anchor="ctr"/>
                </a:tc>
                <a:tc>
                  <a:txBody>
                    <a:bodyPr/>
                    <a:lstStyle/>
                    <a:p>
                      <a:pPr algn="l" fontAlgn="ctr"/>
                      <a:r>
                        <a:rPr lang="tr-TR" sz="1200" b="0" i="0" u="none" strike="noStrike">
                          <a:solidFill>
                            <a:srgbClr val="000000"/>
                          </a:solidFill>
                          <a:latin typeface="Calibri"/>
                        </a:rPr>
                        <a:t>Dr. Öğretim Üyesi Mahmut DURMAZ</a:t>
                      </a:r>
                    </a:p>
                  </a:txBody>
                  <a:tcPr marL="9525" marR="9525" marT="9525" marB="0" anchor="ctr"/>
                </a:tc>
                <a:extLst>
                  <a:ext uri="{0D108BD9-81ED-4DB2-BD59-A6C34878D82A}">
                    <a16:rowId xmlns:a16="http://schemas.microsoft.com/office/drawing/2014/main" val="10001"/>
                  </a:ext>
                </a:extLst>
              </a:tr>
              <a:tr h="188839">
                <a:tc>
                  <a:txBody>
                    <a:bodyPr/>
                    <a:lstStyle/>
                    <a:p>
                      <a:pPr algn="ctr" fontAlgn="ctr"/>
                      <a:r>
                        <a:rPr lang="tr-TR" sz="1200" b="0" i="0" u="none" strike="noStrike" dirty="0">
                          <a:solidFill>
                            <a:srgbClr val="000000"/>
                          </a:solidFill>
                          <a:latin typeface="Calibri"/>
                        </a:rPr>
                        <a:t>24</a:t>
                      </a:r>
                    </a:p>
                  </a:txBody>
                  <a:tcPr marL="9525" marR="9525" marT="9525" marB="0" anchor="ctr"/>
                </a:tc>
                <a:tc>
                  <a:txBody>
                    <a:bodyPr/>
                    <a:lstStyle/>
                    <a:p>
                      <a:pPr algn="l" fontAlgn="ctr"/>
                      <a:r>
                        <a:rPr lang="tr-TR" sz="1200" b="0" i="0" u="none" strike="noStrike">
                          <a:solidFill>
                            <a:srgbClr val="000000"/>
                          </a:solidFill>
                          <a:latin typeface="Calibri"/>
                        </a:rPr>
                        <a:t>OMBUDSMANLIK TOPLULUĞU</a:t>
                      </a:r>
                    </a:p>
                  </a:txBody>
                  <a:tcPr marL="9525" marR="9525" marT="9525" marB="0" anchor="ctr"/>
                </a:tc>
                <a:tc>
                  <a:txBody>
                    <a:bodyPr/>
                    <a:lstStyle/>
                    <a:p>
                      <a:pPr algn="l" fontAlgn="ctr"/>
                      <a:r>
                        <a:rPr lang="tr-TR" sz="1200" b="0" i="0" u="none" strike="noStrike">
                          <a:solidFill>
                            <a:srgbClr val="000000"/>
                          </a:solidFill>
                          <a:latin typeface="Calibri"/>
                        </a:rPr>
                        <a:t>Dr. Öğretim Üyesi Mahir ÖZHAN</a:t>
                      </a:r>
                    </a:p>
                  </a:txBody>
                  <a:tcPr marL="9525" marR="9525" marT="9525" marB="0" anchor="ctr"/>
                </a:tc>
                <a:extLst>
                  <a:ext uri="{0D108BD9-81ED-4DB2-BD59-A6C34878D82A}">
                    <a16:rowId xmlns:a16="http://schemas.microsoft.com/office/drawing/2014/main" val="10002"/>
                  </a:ext>
                </a:extLst>
              </a:tr>
              <a:tr h="188839">
                <a:tc>
                  <a:txBody>
                    <a:bodyPr/>
                    <a:lstStyle/>
                    <a:p>
                      <a:pPr algn="ctr" fontAlgn="ctr"/>
                      <a:r>
                        <a:rPr lang="tr-TR" sz="1200" b="0" i="0" u="none" strike="noStrike" dirty="0">
                          <a:solidFill>
                            <a:srgbClr val="000000"/>
                          </a:solidFill>
                          <a:latin typeface="Calibri"/>
                        </a:rPr>
                        <a:t>25</a:t>
                      </a:r>
                    </a:p>
                  </a:txBody>
                  <a:tcPr marL="9525" marR="9525" marT="9525" marB="0" anchor="ctr"/>
                </a:tc>
                <a:tc>
                  <a:txBody>
                    <a:bodyPr/>
                    <a:lstStyle/>
                    <a:p>
                      <a:pPr algn="l" fontAlgn="ctr"/>
                      <a:r>
                        <a:rPr lang="tr-TR" sz="1200" b="0" i="0" u="none" strike="noStrike" dirty="0">
                          <a:solidFill>
                            <a:srgbClr val="000000"/>
                          </a:solidFill>
                          <a:latin typeface="Calibri"/>
                        </a:rPr>
                        <a:t>ENDERUN TOPLULUĞU</a:t>
                      </a:r>
                    </a:p>
                  </a:txBody>
                  <a:tcPr marL="9525" marR="9525" marT="9525" marB="0" anchor="ctr"/>
                </a:tc>
                <a:tc>
                  <a:txBody>
                    <a:bodyPr/>
                    <a:lstStyle/>
                    <a:p>
                      <a:pPr algn="l" fontAlgn="ctr"/>
                      <a:r>
                        <a:rPr lang="tr-TR" sz="1200" b="0" i="0" u="none" strike="noStrike">
                          <a:solidFill>
                            <a:srgbClr val="000000"/>
                          </a:solidFill>
                          <a:latin typeface="Calibri"/>
                        </a:rPr>
                        <a:t>Öğrt. Gör. Abdullah ELMAS</a:t>
                      </a:r>
                    </a:p>
                  </a:txBody>
                  <a:tcPr marL="9525" marR="9525" marT="9525" marB="0" anchor="ctr"/>
                </a:tc>
                <a:extLst>
                  <a:ext uri="{0D108BD9-81ED-4DB2-BD59-A6C34878D82A}">
                    <a16:rowId xmlns:a16="http://schemas.microsoft.com/office/drawing/2014/main" val="10003"/>
                  </a:ext>
                </a:extLst>
              </a:tr>
              <a:tr h="188839">
                <a:tc>
                  <a:txBody>
                    <a:bodyPr/>
                    <a:lstStyle/>
                    <a:p>
                      <a:pPr algn="ctr" fontAlgn="ctr"/>
                      <a:r>
                        <a:rPr lang="tr-TR" sz="1200" b="0" i="0" u="none" strike="noStrike">
                          <a:solidFill>
                            <a:srgbClr val="000000"/>
                          </a:solidFill>
                          <a:latin typeface="Calibri"/>
                        </a:rPr>
                        <a:t>26</a:t>
                      </a:r>
                    </a:p>
                  </a:txBody>
                  <a:tcPr marL="9525" marR="9525" marT="9525" marB="0" anchor="ctr"/>
                </a:tc>
                <a:tc>
                  <a:txBody>
                    <a:bodyPr/>
                    <a:lstStyle/>
                    <a:p>
                      <a:pPr algn="l" fontAlgn="ctr"/>
                      <a:r>
                        <a:rPr lang="tr-TR" sz="1200" b="0" i="0" u="none" strike="noStrike" dirty="0">
                          <a:solidFill>
                            <a:srgbClr val="000000"/>
                          </a:solidFill>
                          <a:latin typeface="Calibri"/>
                        </a:rPr>
                        <a:t>MEKAN KÜLTÜR COĞRAFYA TOPLULUĞU</a:t>
                      </a:r>
                    </a:p>
                  </a:txBody>
                  <a:tcPr marL="9525" marR="9525" marT="9525" marB="0" anchor="ctr"/>
                </a:tc>
                <a:tc>
                  <a:txBody>
                    <a:bodyPr/>
                    <a:lstStyle/>
                    <a:p>
                      <a:pPr algn="l" fontAlgn="ctr"/>
                      <a:r>
                        <a:rPr lang="tr-TR" sz="1200" b="0" i="0" u="none" strike="noStrike">
                          <a:solidFill>
                            <a:srgbClr val="000000"/>
                          </a:solidFill>
                          <a:latin typeface="Calibri"/>
                        </a:rPr>
                        <a:t>Arş.Gör. Canan AYBERK</a:t>
                      </a:r>
                    </a:p>
                  </a:txBody>
                  <a:tcPr marL="9525" marR="9525" marT="9525" marB="0" anchor="ctr"/>
                </a:tc>
                <a:extLst>
                  <a:ext uri="{0D108BD9-81ED-4DB2-BD59-A6C34878D82A}">
                    <a16:rowId xmlns:a16="http://schemas.microsoft.com/office/drawing/2014/main" val="10004"/>
                  </a:ext>
                </a:extLst>
              </a:tr>
              <a:tr h="188839">
                <a:tc>
                  <a:txBody>
                    <a:bodyPr/>
                    <a:lstStyle/>
                    <a:p>
                      <a:pPr algn="ctr" fontAlgn="ctr"/>
                      <a:r>
                        <a:rPr lang="tr-TR" sz="1200" b="0" i="0" u="none" strike="noStrike" dirty="0">
                          <a:solidFill>
                            <a:srgbClr val="000000"/>
                          </a:solidFill>
                          <a:latin typeface="Calibri"/>
                        </a:rPr>
                        <a:t>27</a:t>
                      </a:r>
                    </a:p>
                  </a:txBody>
                  <a:tcPr marL="9525" marR="9525" marT="9525" marB="0" anchor="ctr"/>
                </a:tc>
                <a:tc>
                  <a:txBody>
                    <a:bodyPr/>
                    <a:lstStyle/>
                    <a:p>
                      <a:pPr algn="l" fontAlgn="ctr"/>
                      <a:r>
                        <a:rPr lang="tr-TR" sz="1200" b="0" i="0" u="none" strike="noStrike" dirty="0">
                          <a:solidFill>
                            <a:srgbClr val="000000"/>
                          </a:solidFill>
                          <a:latin typeface="Calibri"/>
                        </a:rPr>
                        <a:t>TÜRK DİLİ VE EDEBİYATI TOPLULUĞU</a:t>
                      </a:r>
                    </a:p>
                  </a:txBody>
                  <a:tcPr marL="9525" marR="9525" marT="9525" marB="0" anchor="ctr"/>
                </a:tc>
                <a:tc>
                  <a:txBody>
                    <a:bodyPr/>
                    <a:lstStyle/>
                    <a:p>
                      <a:pPr algn="l" fontAlgn="ctr"/>
                      <a:r>
                        <a:rPr lang="tr-TR" sz="1200" b="0" i="0" u="none" strike="noStrike">
                          <a:solidFill>
                            <a:srgbClr val="000000"/>
                          </a:solidFill>
                          <a:latin typeface="Calibri"/>
                        </a:rPr>
                        <a:t>Arş. Gör. Orhan BALCI</a:t>
                      </a:r>
                    </a:p>
                  </a:txBody>
                  <a:tcPr marL="9525" marR="9525" marT="9525" marB="0" anchor="ctr"/>
                </a:tc>
                <a:extLst>
                  <a:ext uri="{0D108BD9-81ED-4DB2-BD59-A6C34878D82A}">
                    <a16:rowId xmlns:a16="http://schemas.microsoft.com/office/drawing/2014/main" val="10005"/>
                  </a:ext>
                </a:extLst>
              </a:tr>
              <a:tr h="188839">
                <a:tc>
                  <a:txBody>
                    <a:bodyPr/>
                    <a:lstStyle/>
                    <a:p>
                      <a:pPr algn="ctr" fontAlgn="ctr"/>
                      <a:r>
                        <a:rPr lang="tr-TR" sz="1200" b="0" i="0" u="none" strike="noStrike" dirty="0">
                          <a:solidFill>
                            <a:srgbClr val="000000"/>
                          </a:solidFill>
                          <a:latin typeface="Calibri"/>
                        </a:rPr>
                        <a:t>28</a:t>
                      </a:r>
                    </a:p>
                  </a:txBody>
                  <a:tcPr marL="9525" marR="9525" marT="9525" marB="0" anchor="ctr"/>
                </a:tc>
                <a:tc>
                  <a:txBody>
                    <a:bodyPr/>
                    <a:lstStyle/>
                    <a:p>
                      <a:pPr algn="l" fontAlgn="ctr"/>
                      <a:r>
                        <a:rPr lang="tr-TR" sz="1200" b="0" i="0" u="none" strike="noStrike" dirty="0">
                          <a:solidFill>
                            <a:srgbClr val="000000"/>
                          </a:solidFill>
                          <a:latin typeface="Calibri"/>
                        </a:rPr>
                        <a:t>SOSYAL SORUMLULUK VE ETKİLEŞİM TOPLULUĞU</a:t>
                      </a:r>
                    </a:p>
                  </a:txBody>
                  <a:tcPr marL="9525" marR="9525" marT="9525" marB="0" anchor="ctr"/>
                </a:tc>
                <a:tc>
                  <a:txBody>
                    <a:bodyPr/>
                    <a:lstStyle/>
                    <a:p>
                      <a:pPr algn="l" fontAlgn="ctr"/>
                      <a:r>
                        <a:rPr lang="tr-TR" sz="1200" b="0" i="0" u="none" strike="noStrike">
                          <a:solidFill>
                            <a:srgbClr val="000000"/>
                          </a:solidFill>
                          <a:latin typeface="Calibri"/>
                        </a:rPr>
                        <a:t>Öğr.Gör. Yahya AKTU</a:t>
                      </a:r>
                    </a:p>
                  </a:txBody>
                  <a:tcPr marL="9525" marR="9525" marT="9525" marB="0" anchor="ctr"/>
                </a:tc>
                <a:extLst>
                  <a:ext uri="{0D108BD9-81ED-4DB2-BD59-A6C34878D82A}">
                    <a16:rowId xmlns:a16="http://schemas.microsoft.com/office/drawing/2014/main" val="10006"/>
                  </a:ext>
                </a:extLst>
              </a:tr>
              <a:tr h="188839">
                <a:tc>
                  <a:txBody>
                    <a:bodyPr/>
                    <a:lstStyle/>
                    <a:p>
                      <a:pPr algn="ctr" fontAlgn="ctr"/>
                      <a:r>
                        <a:rPr lang="tr-TR" sz="1200" b="0" i="0" u="none" strike="noStrike" dirty="0">
                          <a:solidFill>
                            <a:srgbClr val="000000"/>
                          </a:solidFill>
                          <a:latin typeface="Calibri"/>
                        </a:rPr>
                        <a:t>29</a:t>
                      </a:r>
                    </a:p>
                  </a:txBody>
                  <a:tcPr marL="9525" marR="9525" marT="9525" marB="0" anchor="ctr"/>
                </a:tc>
                <a:tc>
                  <a:txBody>
                    <a:bodyPr/>
                    <a:lstStyle/>
                    <a:p>
                      <a:pPr algn="l" fontAlgn="ctr"/>
                      <a:r>
                        <a:rPr lang="tr-TR" sz="1200" b="0" i="0" u="none" strike="noStrike" dirty="0">
                          <a:solidFill>
                            <a:srgbClr val="000000"/>
                          </a:solidFill>
                          <a:latin typeface="Calibri"/>
                        </a:rPr>
                        <a:t>ASIMIN NESLİ TOPLULUĞU</a:t>
                      </a:r>
                    </a:p>
                  </a:txBody>
                  <a:tcPr marL="9525" marR="9525" marT="9525" marB="0" anchor="ctr"/>
                </a:tc>
                <a:tc>
                  <a:txBody>
                    <a:bodyPr/>
                    <a:lstStyle/>
                    <a:p>
                      <a:pPr algn="l" fontAlgn="ctr"/>
                      <a:r>
                        <a:rPr lang="tr-TR" sz="1200" b="0" i="0" u="none" strike="noStrike">
                          <a:solidFill>
                            <a:srgbClr val="000000"/>
                          </a:solidFill>
                          <a:latin typeface="Calibri"/>
                        </a:rPr>
                        <a:t>Dr.Öğretim Üyesi Ulaş BİNGÖL</a:t>
                      </a:r>
                    </a:p>
                  </a:txBody>
                  <a:tcPr marL="9525" marR="9525" marT="9525" marB="0" anchor="ctr"/>
                </a:tc>
                <a:extLst>
                  <a:ext uri="{0D108BD9-81ED-4DB2-BD59-A6C34878D82A}">
                    <a16:rowId xmlns:a16="http://schemas.microsoft.com/office/drawing/2014/main" val="10007"/>
                  </a:ext>
                </a:extLst>
              </a:tr>
              <a:tr h="188839">
                <a:tc>
                  <a:txBody>
                    <a:bodyPr/>
                    <a:lstStyle/>
                    <a:p>
                      <a:pPr algn="ctr" fontAlgn="ctr"/>
                      <a:r>
                        <a:rPr lang="tr-TR" sz="1200" b="0" i="0" u="none" strike="noStrike" dirty="0">
                          <a:solidFill>
                            <a:srgbClr val="000000"/>
                          </a:solidFill>
                          <a:latin typeface="Calibri"/>
                        </a:rPr>
                        <a:t>30</a:t>
                      </a:r>
                    </a:p>
                  </a:txBody>
                  <a:tcPr marL="9525" marR="9525" marT="9525" marB="0" anchor="ctr"/>
                </a:tc>
                <a:tc>
                  <a:txBody>
                    <a:bodyPr/>
                    <a:lstStyle/>
                    <a:p>
                      <a:pPr algn="l" fontAlgn="ctr"/>
                      <a:r>
                        <a:rPr lang="tr-TR" sz="1200" b="0" i="0" u="none" strike="noStrike" dirty="0">
                          <a:solidFill>
                            <a:srgbClr val="000000"/>
                          </a:solidFill>
                          <a:latin typeface="Calibri"/>
                        </a:rPr>
                        <a:t>GENÇ AKADEMİ TOPLULUĞU</a:t>
                      </a:r>
                    </a:p>
                  </a:txBody>
                  <a:tcPr marL="9525" marR="9525" marT="9525" marB="0" anchor="ctr"/>
                </a:tc>
                <a:tc>
                  <a:txBody>
                    <a:bodyPr/>
                    <a:lstStyle/>
                    <a:p>
                      <a:pPr algn="l" fontAlgn="ctr"/>
                      <a:r>
                        <a:rPr lang="tr-TR" sz="1200" b="0" i="0" u="none" strike="noStrike">
                          <a:solidFill>
                            <a:srgbClr val="000000"/>
                          </a:solidFill>
                          <a:latin typeface="Calibri"/>
                        </a:rPr>
                        <a:t>Arş.Gör. Yunus SANIR</a:t>
                      </a:r>
                    </a:p>
                  </a:txBody>
                  <a:tcPr marL="9525" marR="9525" marT="9525" marB="0" anchor="ctr"/>
                </a:tc>
                <a:extLst>
                  <a:ext uri="{0D108BD9-81ED-4DB2-BD59-A6C34878D82A}">
                    <a16:rowId xmlns:a16="http://schemas.microsoft.com/office/drawing/2014/main" val="10008"/>
                  </a:ext>
                </a:extLst>
              </a:tr>
              <a:tr h="188839">
                <a:tc>
                  <a:txBody>
                    <a:bodyPr/>
                    <a:lstStyle/>
                    <a:p>
                      <a:pPr algn="ctr" fontAlgn="ctr"/>
                      <a:r>
                        <a:rPr lang="tr-TR" sz="1200" b="0" i="0" u="none" strike="noStrike" dirty="0">
                          <a:solidFill>
                            <a:srgbClr val="000000"/>
                          </a:solidFill>
                          <a:latin typeface="Calibri"/>
                        </a:rPr>
                        <a:t>31</a:t>
                      </a:r>
                    </a:p>
                  </a:txBody>
                  <a:tcPr marL="9525" marR="9525" marT="9525" marB="0" anchor="ctr"/>
                </a:tc>
                <a:tc>
                  <a:txBody>
                    <a:bodyPr/>
                    <a:lstStyle/>
                    <a:p>
                      <a:pPr algn="l" fontAlgn="ctr"/>
                      <a:r>
                        <a:rPr lang="tr-TR" sz="1200" b="0" i="0" u="none" strike="noStrike" dirty="0">
                          <a:solidFill>
                            <a:srgbClr val="000000"/>
                          </a:solidFill>
                          <a:latin typeface="Calibri"/>
                        </a:rPr>
                        <a:t>MISIRLI ÖĞRENCİLER TOPLULUĞU</a:t>
                      </a:r>
                    </a:p>
                  </a:txBody>
                  <a:tcPr marL="9525" marR="9525" marT="9525" marB="0" anchor="ctr"/>
                </a:tc>
                <a:tc>
                  <a:txBody>
                    <a:bodyPr/>
                    <a:lstStyle/>
                    <a:p>
                      <a:pPr algn="l" fontAlgn="ctr"/>
                      <a:r>
                        <a:rPr lang="tr-TR" sz="1200" b="0" i="0" u="none" strike="noStrike">
                          <a:solidFill>
                            <a:srgbClr val="000000"/>
                          </a:solidFill>
                          <a:latin typeface="Calibri"/>
                        </a:rPr>
                        <a:t>Dr.Öğr.Üyesi ATIA ADLAN KARA</a:t>
                      </a:r>
                    </a:p>
                  </a:txBody>
                  <a:tcPr marL="9525" marR="9525" marT="9525" marB="0" anchor="ctr"/>
                </a:tc>
                <a:extLst>
                  <a:ext uri="{0D108BD9-81ED-4DB2-BD59-A6C34878D82A}">
                    <a16:rowId xmlns:a16="http://schemas.microsoft.com/office/drawing/2014/main" val="10009"/>
                  </a:ext>
                </a:extLst>
              </a:tr>
              <a:tr h="188839">
                <a:tc>
                  <a:txBody>
                    <a:bodyPr/>
                    <a:lstStyle/>
                    <a:p>
                      <a:pPr algn="ctr" fontAlgn="ctr"/>
                      <a:r>
                        <a:rPr lang="tr-TR" sz="1200" b="0" i="0" u="none" strike="noStrike" dirty="0">
                          <a:solidFill>
                            <a:srgbClr val="000000"/>
                          </a:solidFill>
                          <a:latin typeface="Calibri"/>
                        </a:rPr>
                        <a:t>32</a:t>
                      </a:r>
                    </a:p>
                  </a:txBody>
                  <a:tcPr marL="9525" marR="9525" marT="9525" marB="0" anchor="ctr"/>
                </a:tc>
                <a:tc>
                  <a:txBody>
                    <a:bodyPr/>
                    <a:lstStyle/>
                    <a:p>
                      <a:pPr algn="l" fontAlgn="ctr"/>
                      <a:r>
                        <a:rPr lang="tr-TR" sz="1200" b="0" i="0" u="none" strike="noStrike" dirty="0">
                          <a:solidFill>
                            <a:srgbClr val="000000"/>
                          </a:solidFill>
                          <a:latin typeface="Calibri"/>
                        </a:rPr>
                        <a:t>ÇOCUK HAKLARI TOPLULUĞU</a:t>
                      </a:r>
                    </a:p>
                  </a:txBody>
                  <a:tcPr marL="9525" marR="9525" marT="9525" marB="0" anchor="ctr"/>
                </a:tc>
                <a:tc>
                  <a:txBody>
                    <a:bodyPr/>
                    <a:lstStyle/>
                    <a:p>
                      <a:pPr algn="l" fontAlgn="ctr"/>
                      <a:r>
                        <a:rPr lang="tr-TR" sz="1200" b="0" i="0" u="none" strike="noStrike" dirty="0" err="1">
                          <a:solidFill>
                            <a:srgbClr val="000000"/>
                          </a:solidFill>
                          <a:latin typeface="Calibri"/>
                        </a:rPr>
                        <a:t>Dr.Öğr</a:t>
                      </a:r>
                      <a:r>
                        <a:rPr lang="tr-TR" sz="1200" b="0" i="0" u="none" strike="noStrike" dirty="0">
                          <a:solidFill>
                            <a:srgbClr val="000000"/>
                          </a:solidFill>
                          <a:latin typeface="Calibri"/>
                        </a:rPr>
                        <a:t>. Üyesi Sabri DOĞAN</a:t>
                      </a:r>
                    </a:p>
                  </a:txBody>
                  <a:tcPr marL="9525" marR="9525" marT="9525" marB="0" anchor="ctr"/>
                </a:tc>
                <a:extLst>
                  <a:ext uri="{0D108BD9-81ED-4DB2-BD59-A6C34878D82A}">
                    <a16:rowId xmlns:a16="http://schemas.microsoft.com/office/drawing/2014/main" val="10010"/>
                  </a:ext>
                </a:extLst>
              </a:tr>
              <a:tr h="188839">
                <a:tc>
                  <a:txBody>
                    <a:bodyPr/>
                    <a:lstStyle/>
                    <a:p>
                      <a:pPr algn="ctr" fontAlgn="ctr"/>
                      <a:r>
                        <a:rPr lang="tr-TR" sz="1200" b="0" i="0" u="none" strike="noStrike">
                          <a:solidFill>
                            <a:srgbClr val="000000"/>
                          </a:solidFill>
                          <a:latin typeface="Calibri"/>
                        </a:rPr>
                        <a:t>33</a:t>
                      </a:r>
                    </a:p>
                  </a:txBody>
                  <a:tcPr marL="9525" marR="9525" marT="9525" marB="0" anchor="ctr"/>
                </a:tc>
                <a:tc>
                  <a:txBody>
                    <a:bodyPr/>
                    <a:lstStyle/>
                    <a:p>
                      <a:pPr algn="l" fontAlgn="ctr"/>
                      <a:r>
                        <a:rPr lang="tr-TR" sz="1200" b="0" i="0" u="none" strike="noStrike" dirty="0">
                          <a:solidFill>
                            <a:srgbClr val="000000"/>
                          </a:solidFill>
                          <a:latin typeface="Calibri"/>
                        </a:rPr>
                        <a:t>UMUT SENSİN TOPLULUĞU</a:t>
                      </a:r>
                    </a:p>
                  </a:txBody>
                  <a:tcPr marL="9525" marR="9525" marT="9525" marB="0" anchor="ctr"/>
                </a:tc>
                <a:tc>
                  <a:txBody>
                    <a:bodyPr/>
                    <a:lstStyle/>
                    <a:p>
                      <a:pPr algn="l" fontAlgn="ctr"/>
                      <a:r>
                        <a:rPr lang="tr-TR" sz="1200" b="0" i="0" u="none" strike="noStrike" dirty="0" err="1">
                          <a:solidFill>
                            <a:srgbClr val="000000"/>
                          </a:solidFill>
                          <a:latin typeface="Calibri"/>
                        </a:rPr>
                        <a:t>Dr.Öğr</a:t>
                      </a:r>
                      <a:r>
                        <a:rPr lang="tr-TR" sz="1200" b="0" i="0" u="none" strike="noStrike" dirty="0">
                          <a:solidFill>
                            <a:srgbClr val="000000"/>
                          </a:solidFill>
                          <a:latin typeface="Calibri"/>
                        </a:rPr>
                        <a:t>. Üyesi </a:t>
                      </a:r>
                      <a:r>
                        <a:rPr lang="tr-TR" sz="1200" b="0" i="0" u="none" strike="noStrike" dirty="0" err="1">
                          <a:solidFill>
                            <a:srgbClr val="000000"/>
                          </a:solidFill>
                          <a:latin typeface="Calibri"/>
                        </a:rPr>
                        <a:t>Simla</a:t>
                      </a:r>
                      <a:r>
                        <a:rPr lang="tr-TR" sz="1200" b="0" i="0" u="none" strike="noStrike" dirty="0">
                          <a:solidFill>
                            <a:srgbClr val="000000"/>
                          </a:solidFill>
                          <a:latin typeface="Calibri"/>
                        </a:rPr>
                        <a:t> ADAGİDE</a:t>
                      </a:r>
                    </a:p>
                  </a:txBody>
                  <a:tcPr marL="9525" marR="9525" marT="9525" marB="0" anchor="ctr"/>
                </a:tc>
                <a:extLst>
                  <a:ext uri="{0D108BD9-81ED-4DB2-BD59-A6C34878D82A}">
                    <a16:rowId xmlns:a16="http://schemas.microsoft.com/office/drawing/2014/main" val="10011"/>
                  </a:ext>
                </a:extLst>
              </a:tr>
              <a:tr h="188839">
                <a:tc>
                  <a:txBody>
                    <a:bodyPr/>
                    <a:lstStyle/>
                    <a:p>
                      <a:pPr algn="ctr" fontAlgn="ctr"/>
                      <a:r>
                        <a:rPr lang="tr-TR" sz="1200" b="0" i="0" u="none" strike="noStrike">
                          <a:solidFill>
                            <a:srgbClr val="000000"/>
                          </a:solidFill>
                          <a:latin typeface="Calibri"/>
                        </a:rPr>
                        <a:t>34</a:t>
                      </a:r>
                    </a:p>
                  </a:txBody>
                  <a:tcPr marL="9525" marR="9525" marT="9525" marB="0" anchor="ctr"/>
                </a:tc>
                <a:tc>
                  <a:txBody>
                    <a:bodyPr/>
                    <a:lstStyle/>
                    <a:p>
                      <a:pPr algn="l" fontAlgn="ctr"/>
                      <a:r>
                        <a:rPr lang="tr-TR" sz="1200" b="0" i="0" u="none" strike="noStrike" dirty="0">
                          <a:solidFill>
                            <a:srgbClr val="000000"/>
                          </a:solidFill>
                          <a:latin typeface="Calibri"/>
                        </a:rPr>
                        <a:t>GENÇ KALEMLER TOPLULUĞU</a:t>
                      </a:r>
                    </a:p>
                  </a:txBody>
                  <a:tcPr marL="9525" marR="9525" marT="9525" marB="0" anchor="ctr"/>
                </a:tc>
                <a:tc>
                  <a:txBody>
                    <a:bodyPr/>
                    <a:lstStyle/>
                    <a:p>
                      <a:pPr algn="l" fontAlgn="ctr"/>
                      <a:r>
                        <a:rPr lang="tr-TR" sz="1200" b="0" i="0" u="none" strike="noStrike" dirty="0" err="1">
                          <a:solidFill>
                            <a:srgbClr val="000000"/>
                          </a:solidFill>
                          <a:latin typeface="Calibri"/>
                        </a:rPr>
                        <a:t>Dr.Öğr</a:t>
                      </a:r>
                      <a:r>
                        <a:rPr lang="tr-TR" sz="1200" b="0" i="0" u="none" strike="noStrike" dirty="0">
                          <a:solidFill>
                            <a:srgbClr val="000000"/>
                          </a:solidFill>
                          <a:latin typeface="Calibri"/>
                        </a:rPr>
                        <a:t>. Üyesi Mehmet Ali ÖNCER</a:t>
                      </a:r>
                    </a:p>
                  </a:txBody>
                  <a:tcPr marL="9525" marR="9525" marT="9525" marB="0" anchor="ctr"/>
                </a:tc>
                <a:extLst>
                  <a:ext uri="{0D108BD9-81ED-4DB2-BD59-A6C34878D82A}">
                    <a16:rowId xmlns:a16="http://schemas.microsoft.com/office/drawing/2014/main" val="10012"/>
                  </a:ext>
                </a:extLst>
              </a:tr>
              <a:tr h="188839">
                <a:tc>
                  <a:txBody>
                    <a:bodyPr/>
                    <a:lstStyle/>
                    <a:p>
                      <a:pPr algn="ctr" fontAlgn="ctr"/>
                      <a:r>
                        <a:rPr lang="tr-TR" sz="1200" b="0" i="0" u="none" strike="noStrike" dirty="0">
                          <a:solidFill>
                            <a:srgbClr val="000000"/>
                          </a:solidFill>
                          <a:latin typeface="Calibri"/>
                        </a:rPr>
                        <a:t>35</a:t>
                      </a:r>
                    </a:p>
                  </a:txBody>
                  <a:tcPr marL="9525" marR="9525" marT="9525" marB="0" anchor="ctr"/>
                </a:tc>
                <a:tc>
                  <a:txBody>
                    <a:bodyPr/>
                    <a:lstStyle/>
                    <a:p>
                      <a:pPr algn="l" fontAlgn="ctr"/>
                      <a:r>
                        <a:rPr lang="tr-TR" sz="1200" b="0" i="0" u="none" strike="noStrike" dirty="0">
                          <a:solidFill>
                            <a:srgbClr val="000000"/>
                          </a:solidFill>
                          <a:latin typeface="Calibri"/>
                        </a:rPr>
                        <a:t>Üniversiteli Gezginler ve Bisiklet </a:t>
                      </a:r>
                      <a:r>
                        <a:rPr lang="tr-TR" sz="1200" b="0" i="0" u="none" strike="noStrike" dirty="0" err="1">
                          <a:solidFill>
                            <a:srgbClr val="000000"/>
                          </a:solidFill>
                          <a:latin typeface="Calibri"/>
                        </a:rPr>
                        <a:t>Toplululğu</a:t>
                      </a:r>
                      <a:endParaRPr lang="tr-TR" sz="1200" b="0" i="0" u="none" strike="noStrike" dirty="0">
                        <a:solidFill>
                          <a:srgbClr val="000000"/>
                        </a:solidFill>
                        <a:latin typeface="Calibri"/>
                      </a:endParaRPr>
                    </a:p>
                  </a:txBody>
                  <a:tcPr marL="9525" marR="9525" marT="9525" marB="0" anchor="ctr"/>
                </a:tc>
                <a:tc>
                  <a:txBody>
                    <a:bodyPr/>
                    <a:lstStyle/>
                    <a:p>
                      <a:pPr algn="l" fontAlgn="ctr"/>
                      <a:r>
                        <a:rPr lang="tr-TR" sz="1200" b="0" i="0" u="none" strike="noStrike">
                          <a:solidFill>
                            <a:srgbClr val="000000"/>
                          </a:solidFill>
                          <a:latin typeface="Calibri"/>
                        </a:rPr>
                        <a:t>Öğretim görevlisi Mustafa YÜKSEL</a:t>
                      </a:r>
                    </a:p>
                  </a:txBody>
                  <a:tcPr marL="9525" marR="9525" marT="9525" marB="0" anchor="ctr"/>
                </a:tc>
                <a:extLst>
                  <a:ext uri="{0D108BD9-81ED-4DB2-BD59-A6C34878D82A}">
                    <a16:rowId xmlns:a16="http://schemas.microsoft.com/office/drawing/2014/main" val="10013"/>
                  </a:ext>
                </a:extLst>
              </a:tr>
              <a:tr h="377679">
                <a:tc>
                  <a:txBody>
                    <a:bodyPr/>
                    <a:lstStyle/>
                    <a:p>
                      <a:pPr algn="ctr" fontAlgn="ctr"/>
                      <a:r>
                        <a:rPr lang="tr-TR" sz="1200" b="0" i="0" u="none" strike="noStrike" dirty="0">
                          <a:solidFill>
                            <a:srgbClr val="000000"/>
                          </a:solidFill>
                          <a:latin typeface="Calibri"/>
                        </a:rPr>
                        <a:t>36</a:t>
                      </a:r>
                    </a:p>
                  </a:txBody>
                  <a:tcPr marL="9525" marR="9525" marT="9525" marB="0" anchor="ctr"/>
                </a:tc>
                <a:tc>
                  <a:txBody>
                    <a:bodyPr/>
                    <a:lstStyle/>
                    <a:p>
                      <a:pPr algn="l" fontAlgn="ctr"/>
                      <a:r>
                        <a:rPr lang="tr-TR" sz="1200" b="0" i="0" u="none" strike="noStrike" dirty="0">
                          <a:solidFill>
                            <a:srgbClr val="000000"/>
                          </a:solidFill>
                          <a:latin typeface="Calibri"/>
                        </a:rPr>
                        <a:t>SİİRT ÜNİVERSİTESİ  AŞÇILIK  TOPLULUĞU</a:t>
                      </a:r>
                    </a:p>
                  </a:txBody>
                  <a:tcPr marL="9525" marR="9525" marT="9525" marB="0" anchor="ctr"/>
                </a:tc>
                <a:tc>
                  <a:txBody>
                    <a:bodyPr/>
                    <a:lstStyle/>
                    <a:p>
                      <a:pPr algn="l" fontAlgn="ctr"/>
                      <a:r>
                        <a:rPr lang="tr-TR" sz="1200" b="0" i="0" u="none" strike="noStrike">
                          <a:solidFill>
                            <a:srgbClr val="000000"/>
                          </a:solidFill>
                          <a:latin typeface="Calibri"/>
                        </a:rPr>
                        <a:t> Öğretim görevlisi Nalan ASLAN</a:t>
                      </a:r>
                    </a:p>
                  </a:txBody>
                  <a:tcPr marL="9525" marR="9525" marT="9525" marB="0" anchor="ctr"/>
                </a:tc>
                <a:extLst>
                  <a:ext uri="{0D108BD9-81ED-4DB2-BD59-A6C34878D82A}">
                    <a16:rowId xmlns:a16="http://schemas.microsoft.com/office/drawing/2014/main" val="10014"/>
                  </a:ext>
                </a:extLst>
              </a:tr>
              <a:tr h="377679">
                <a:tc>
                  <a:txBody>
                    <a:bodyPr/>
                    <a:lstStyle/>
                    <a:p>
                      <a:pPr algn="ctr" fontAlgn="ctr"/>
                      <a:r>
                        <a:rPr lang="tr-TR" sz="1200" b="0" i="0" u="none" strike="noStrike">
                          <a:solidFill>
                            <a:srgbClr val="000000"/>
                          </a:solidFill>
                          <a:latin typeface="Calibri"/>
                        </a:rPr>
                        <a:t>37</a:t>
                      </a:r>
                    </a:p>
                  </a:txBody>
                  <a:tcPr marL="9525" marR="9525" marT="9525" marB="0" anchor="ctr"/>
                </a:tc>
                <a:tc>
                  <a:txBody>
                    <a:bodyPr/>
                    <a:lstStyle/>
                    <a:p>
                      <a:pPr algn="l" fontAlgn="ctr"/>
                      <a:r>
                        <a:rPr lang="tr-TR" sz="1200" b="0" i="0" u="none" strike="noStrike" dirty="0">
                          <a:solidFill>
                            <a:srgbClr val="000000"/>
                          </a:solidFill>
                          <a:latin typeface="Calibri"/>
                        </a:rPr>
                        <a:t>GENÇ HEMŞİRELER TOPLULUĞU</a:t>
                      </a:r>
                    </a:p>
                  </a:txBody>
                  <a:tcPr marL="9525" marR="9525" marT="9525" marB="0" anchor="ctr"/>
                </a:tc>
                <a:tc>
                  <a:txBody>
                    <a:bodyPr/>
                    <a:lstStyle/>
                    <a:p>
                      <a:pPr algn="l" fontAlgn="ctr"/>
                      <a:r>
                        <a:rPr lang="tr-TR" sz="1200" b="0" i="0" u="none" strike="noStrike" dirty="0" err="1">
                          <a:solidFill>
                            <a:srgbClr val="000000"/>
                          </a:solidFill>
                          <a:latin typeface="Calibri"/>
                        </a:rPr>
                        <a:t>Zeliha</a:t>
                      </a:r>
                      <a:r>
                        <a:rPr lang="tr-TR" sz="1200" b="0" i="0" u="none" strike="noStrike" dirty="0">
                          <a:solidFill>
                            <a:srgbClr val="000000"/>
                          </a:solidFill>
                          <a:latin typeface="Calibri"/>
                        </a:rPr>
                        <a:t> BÜYÜJBAYRAM</a:t>
                      </a:r>
                    </a:p>
                  </a:txBody>
                  <a:tcPr marL="9525" marR="9525" marT="9525" marB="0" anchor="ctr"/>
                </a:tc>
                <a:extLst>
                  <a:ext uri="{0D108BD9-81ED-4DB2-BD59-A6C34878D82A}">
                    <a16:rowId xmlns:a16="http://schemas.microsoft.com/office/drawing/2014/main" val="10015"/>
                  </a:ext>
                </a:extLst>
              </a:tr>
              <a:tr h="188839">
                <a:tc>
                  <a:txBody>
                    <a:bodyPr/>
                    <a:lstStyle/>
                    <a:p>
                      <a:pPr algn="ctr" fontAlgn="ctr"/>
                      <a:r>
                        <a:rPr lang="tr-TR" sz="1200" b="0" i="0" u="none" strike="noStrike">
                          <a:solidFill>
                            <a:srgbClr val="000000"/>
                          </a:solidFill>
                          <a:latin typeface="Calibri"/>
                        </a:rPr>
                        <a:t>38</a:t>
                      </a:r>
                    </a:p>
                  </a:txBody>
                  <a:tcPr marL="9525" marR="9525" marT="9525" marB="0" anchor="ctr"/>
                </a:tc>
                <a:tc>
                  <a:txBody>
                    <a:bodyPr/>
                    <a:lstStyle/>
                    <a:p>
                      <a:pPr algn="l" fontAlgn="ctr"/>
                      <a:r>
                        <a:rPr lang="tr-TR" sz="1200" b="0" i="0" u="none" strike="noStrike" dirty="0">
                          <a:solidFill>
                            <a:srgbClr val="000000"/>
                          </a:solidFill>
                          <a:latin typeface="Calibri"/>
                        </a:rPr>
                        <a:t>KAMP VE GEZİ TOPLULUĞU</a:t>
                      </a:r>
                    </a:p>
                  </a:txBody>
                  <a:tcPr marL="9525" marR="9525" marT="9525" marB="0" anchor="ctr"/>
                </a:tc>
                <a:tc>
                  <a:txBody>
                    <a:bodyPr/>
                    <a:lstStyle/>
                    <a:p>
                      <a:pPr algn="l" fontAlgn="ctr"/>
                      <a:r>
                        <a:rPr lang="tr-TR" sz="1200" b="0" i="0" u="none" strike="noStrike">
                          <a:solidFill>
                            <a:srgbClr val="000000"/>
                          </a:solidFill>
                          <a:latin typeface="Calibri"/>
                        </a:rPr>
                        <a:t>Erhan ŞAHİN</a:t>
                      </a:r>
                    </a:p>
                  </a:txBody>
                  <a:tcPr marL="9525" marR="9525" marT="9525" marB="0" anchor="ctr"/>
                </a:tc>
                <a:extLst>
                  <a:ext uri="{0D108BD9-81ED-4DB2-BD59-A6C34878D82A}">
                    <a16:rowId xmlns:a16="http://schemas.microsoft.com/office/drawing/2014/main" val="10016"/>
                  </a:ext>
                </a:extLst>
              </a:tr>
              <a:tr h="188839">
                <a:tc>
                  <a:txBody>
                    <a:bodyPr/>
                    <a:lstStyle/>
                    <a:p>
                      <a:pPr algn="ctr" fontAlgn="ctr"/>
                      <a:r>
                        <a:rPr lang="tr-TR" sz="1200" b="0" i="0" u="none" strike="noStrike">
                          <a:solidFill>
                            <a:srgbClr val="000000"/>
                          </a:solidFill>
                          <a:latin typeface="Calibri"/>
                        </a:rPr>
                        <a:t>39</a:t>
                      </a:r>
                    </a:p>
                  </a:txBody>
                  <a:tcPr marL="9525" marR="9525" marT="9525" marB="0" anchor="ctr"/>
                </a:tc>
                <a:tc>
                  <a:txBody>
                    <a:bodyPr/>
                    <a:lstStyle/>
                    <a:p>
                      <a:pPr algn="l" fontAlgn="ctr"/>
                      <a:r>
                        <a:rPr lang="tr-TR" sz="1200" b="0" i="0" u="none" strike="noStrike">
                          <a:solidFill>
                            <a:srgbClr val="000000"/>
                          </a:solidFill>
                          <a:latin typeface="Calibri"/>
                        </a:rPr>
                        <a:t>PEYZAJ TOPLULUĞU</a:t>
                      </a:r>
                    </a:p>
                  </a:txBody>
                  <a:tcPr marL="9525" marR="9525" marT="9525" marB="0" anchor="ctr"/>
                </a:tc>
                <a:tc>
                  <a:txBody>
                    <a:bodyPr/>
                    <a:lstStyle/>
                    <a:p>
                      <a:pPr algn="l" fontAlgn="ctr"/>
                      <a:r>
                        <a:rPr lang="tr-TR" sz="1200" b="0" i="0" u="none" strike="noStrike" dirty="0">
                          <a:solidFill>
                            <a:srgbClr val="000000"/>
                          </a:solidFill>
                          <a:latin typeface="Calibri"/>
                        </a:rPr>
                        <a:t> Prof. Dr. MURAT ERTUĞRUL YAZGAN</a:t>
                      </a:r>
                    </a:p>
                  </a:txBody>
                  <a:tcPr marL="9525" marR="9525" marT="9525" marB="0" anchor="ctr"/>
                </a:tc>
                <a:extLst>
                  <a:ext uri="{0D108BD9-81ED-4DB2-BD59-A6C34878D82A}">
                    <a16:rowId xmlns:a16="http://schemas.microsoft.com/office/drawing/2014/main" val="10017"/>
                  </a:ext>
                </a:extLst>
              </a:tr>
              <a:tr h="188839">
                <a:tc>
                  <a:txBody>
                    <a:bodyPr/>
                    <a:lstStyle/>
                    <a:p>
                      <a:pPr algn="ctr" fontAlgn="ctr"/>
                      <a:r>
                        <a:rPr lang="tr-TR" sz="1200" b="0" i="0" u="none" strike="noStrike">
                          <a:solidFill>
                            <a:srgbClr val="000000"/>
                          </a:solidFill>
                          <a:latin typeface="Calibri"/>
                        </a:rPr>
                        <a:t>40</a:t>
                      </a:r>
                    </a:p>
                  </a:txBody>
                  <a:tcPr marL="9525" marR="9525" marT="9525" marB="0" anchor="ctr"/>
                </a:tc>
                <a:tc>
                  <a:txBody>
                    <a:bodyPr/>
                    <a:lstStyle/>
                    <a:p>
                      <a:pPr algn="l" fontAlgn="ctr"/>
                      <a:r>
                        <a:rPr lang="tr-TR" sz="1200" b="0" i="0" u="none" strike="noStrike">
                          <a:solidFill>
                            <a:srgbClr val="000000"/>
                          </a:solidFill>
                          <a:latin typeface="Calibri"/>
                        </a:rPr>
                        <a:t>GAZETECİLİK TOPLULUĞU</a:t>
                      </a:r>
                    </a:p>
                  </a:txBody>
                  <a:tcPr marL="9525" marR="9525" marT="9525" marB="0" anchor="ctr"/>
                </a:tc>
                <a:tc>
                  <a:txBody>
                    <a:bodyPr/>
                    <a:lstStyle/>
                    <a:p>
                      <a:pPr algn="l" fontAlgn="ctr"/>
                      <a:r>
                        <a:rPr lang="tr-TR" sz="1200" b="0" i="0" u="none" strike="noStrike" dirty="0">
                          <a:solidFill>
                            <a:srgbClr val="000000"/>
                          </a:solidFill>
                          <a:latin typeface="Calibri"/>
                        </a:rPr>
                        <a:t>Arş Gör. MEHMET ŞAHİN SOLAK</a:t>
                      </a:r>
                    </a:p>
                  </a:txBody>
                  <a:tcPr marL="9525" marR="9525" marT="9525" marB="0" anchor="ctr"/>
                </a:tc>
                <a:extLst>
                  <a:ext uri="{0D108BD9-81ED-4DB2-BD59-A6C34878D82A}">
                    <a16:rowId xmlns:a16="http://schemas.microsoft.com/office/drawing/2014/main" val="10018"/>
                  </a:ext>
                </a:extLst>
              </a:tr>
              <a:tr h="188839">
                <a:tc>
                  <a:txBody>
                    <a:bodyPr/>
                    <a:lstStyle/>
                    <a:p>
                      <a:pPr algn="ctr" fontAlgn="ctr"/>
                      <a:r>
                        <a:rPr lang="tr-TR" sz="1200" b="0" i="0" u="none" strike="noStrike">
                          <a:solidFill>
                            <a:srgbClr val="000000"/>
                          </a:solidFill>
                          <a:latin typeface="Calibri"/>
                        </a:rPr>
                        <a:t>41</a:t>
                      </a:r>
                    </a:p>
                  </a:txBody>
                  <a:tcPr marL="9525" marR="9525" marT="9525" marB="0" anchor="ctr"/>
                </a:tc>
                <a:tc>
                  <a:txBody>
                    <a:bodyPr/>
                    <a:lstStyle/>
                    <a:p>
                      <a:pPr algn="l" fontAlgn="ctr"/>
                      <a:r>
                        <a:rPr lang="tr-TR" sz="1200" b="0" i="0" u="none" strike="noStrike">
                          <a:solidFill>
                            <a:srgbClr val="000000"/>
                          </a:solidFill>
                          <a:latin typeface="Calibri"/>
                        </a:rPr>
                        <a:t>TARIM VE YAŞAM TOPLULUĞU</a:t>
                      </a:r>
                    </a:p>
                  </a:txBody>
                  <a:tcPr marL="9525" marR="9525" marT="9525" marB="0" anchor="ctr"/>
                </a:tc>
                <a:tc>
                  <a:txBody>
                    <a:bodyPr/>
                    <a:lstStyle/>
                    <a:p>
                      <a:pPr algn="l" fontAlgn="ctr"/>
                      <a:r>
                        <a:rPr lang="tr-TR" sz="1200" b="0" i="0" u="none" strike="noStrike" dirty="0">
                          <a:solidFill>
                            <a:srgbClr val="000000"/>
                          </a:solidFill>
                          <a:latin typeface="Calibri"/>
                        </a:rPr>
                        <a:t>Doç Dr. Fatih ÇIĞ</a:t>
                      </a:r>
                    </a:p>
                  </a:txBody>
                  <a:tcPr marL="9525" marR="9525" marT="9525" marB="0" anchor="ctr"/>
                </a:tc>
                <a:extLst>
                  <a:ext uri="{0D108BD9-81ED-4DB2-BD59-A6C34878D82A}">
                    <a16:rowId xmlns:a16="http://schemas.microsoft.com/office/drawing/2014/main" val="10019"/>
                  </a:ext>
                </a:extLst>
              </a:tr>
              <a:tr h="188839">
                <a:tc>
                  <a:txBody>
                    <a:bodyPr/>
                    <a:lstStyle/>
                    <a:p>
                      <a:pPr algn="ctr" fontAlgn="ctr"/>
                      <a:r>
                        <a:rPr lang="tr-TR" sz="1200" b="0" i="0" u="none" strike="noStrike">
                          <a:solidFill>
                            <a:srgbClr val="000000"/>
                          </a:solidFill>
                          <a:latin typeface="Calibri"/>
                        </a:rPr>
                        <a:t>42</a:t>
                      </a:r>
                    </a:p>
                  </a:txBody>
                  <a:tcPr marL="9525" marR="9525" marT="9525" marB="0" anchor="ctr"/>
                </a:tc>
                <a:tc>
                  <a:txBody>
                    <a:bodyPr/>
                    <a:lstStyle/>
                    <a:p>
                      <a:pPr algn="l" fontAlgn="ctr"/>
                      <a:r>
                        <a:rPr lang="tr-TR" sz="1200" b="0" i="0" u="none" strike="noStrike">
                          <a:solidFill>
                            <a:srgbClr val="000000"/>
                          </a:solidFill>
                          <a:latin typeface="Calibri"/>
                        </a:rPr>
                        <a:t>FİKİR VE DÜŞÜNCE TOPLULUĞU</a:t>
                      </a:r>
                    </a:p>
                  </a:txBody>
                  <a:tcPr marL="9525" marR="9525" marT="9525" marB="0" anchor="ctr"/>
                </a:tc>
                <a:tc>
                  <a:txBody>
                    <a:bodyPr/>
                    <a:lstStyle/>
                    <a:p>
                      <a:pPr algn="l" fontAlgn="ctr"/>
                      <a:r>
                        <a:rPr lang="tr-TR" sz="1200" b="0" i="0" u="none" strike="noStrike" dirty="0">
                          <a:solidFill>
                            <a:srgbClr val="000000"/>
                          </a:solidFill>
                          <a:latin typeface="Calibri"/>
                        </a:rPr>
                        <a:t>Dr. </a:t>
                      </a:r>
                      <a:r>
                        <a:rPr lang="tr-TR" sz="1200" b="0" i="0" u="none" strike="noStrike" dirty="0" err="1">
                          <a:solidFill>
                            <a:srgbClr val="000000"/>
                          </a:solidFill>
                          <a:latin typeface="Calibri"/>
                        </a:rPr>
                        <a:t>Öğr</a:t>
                      </a:r>
                      <a:r>
                        <a:rPr lang="tr-TR" sz="1200" b="0" i="0" u="none" strike="noStrike" dirty="0">
                          <a:solidFill>
                            <a:srgbClr val="000000"/>
                          </a:solidFill>
                          <a:latin typeface="Calibri"/>
                        </a:rPr>
                        <a:t>. Ü;</a:t>
                      </a:r>
                      <a:r>
                        <a:rPr lang="tr-TR" sz="1200" b="0" i="0" u="none" strike="noStrike" dirty="0" err="1">
                          <a:solidFill>
                            <a:srgbClr val="000000"/>
                          </a:solidFill>
                          <a:latin typeface="Calibri"/>
                        </a:rPr>
                        <a:t>yesi</a:t>
                      </a:r>
                      <a:r>
                        <a:rPr lang="tr-TR" sz="1200" b="0" i="0" u="none" strike="noStrike" dirty="0">
                          <a:solidFill>
                            <a:srgbClr val="000000"/>
                          </a:solidFill>
                          <a:latin typeface="Calibri"/>
                        </a:rPr>
                        <a:t>. Ahmet SAYUK</a:t>
                      </a:r>
                    </a:p>
                  </a:txBody>
                  <a:tcPr marL="9525" marR="9525" marT="9525" marB="0" anchor="ctr"/>
                </a:tc>
                <a:extLst>
                  <a:ext uri="{0D108BD9-81ED-4DB2-BD59-A6C34878D82A}">
                    <a16:rowId xmlns:a16="http://schemas.microsoft.com/office/drawing/2014/main" val="10020"/>
                  </a:ext>
                </a:extLst>
              </a:tr>
              <a:tr h="188839">
                <a:tc>
                  <a:txBody>
                    <a:bodyPr/>
                    <a:lstStyle/>
                    <a:p>
                      <a:pPr algn="ctr" fontAlgn="ctr"/>
                      <a:r>
                        <a:rPr lang="tr-TR" sz="1200" b="0" i="0" u="none" strike="noStrike">
                          <a:solidFill>
                            <a:srgbClr val="000000"/>
                          </a:solidFill>
                          <a:latin typeface="Calibri"/>
                        </a:rPr>
                        <a:t>44</a:t>
                      </a:r>
                    </a:p>
                  </a:txBody>
                  <a:tcPr marL="9525" marR="9525" marT="9525" marB="0" anchor="ctr"/>
                </a:tc>
                <a:tc>
                  <a:txBody>
                    <a:bodyPr/>
                    <a:lstStyle/>
                    <a:p>
                      <a:pPr algn="l" fontAlgn="ctr"/>
                      <a:r>
                        <a:rPr lang="tr-TR" sz="1200" b="0" i="0" u="none" strike="noStrike">
                          <a:solidFill>
                            <a:srgbClr val="000000"/>
                          </a:solidFill>
                          <a:latin typeface="Calibri"/>
                        </a:rPr>
                        <a:t>TİYATRO TOPLULUĞU </a:t>
                      </a:r>
                    </a:p>
                  </a:txBody>
                  <a:tcPr marL="9525" marR="9525" marT="9525" marB="0" anchor="ctr"/>
                </a:tc>
                <a:tc>
                  <a:txBody>
                    <a:bodyPr/>
                    <a:lstStyle/>
                    <a:p>
                      <a:pPr algn="l" fontAlgn="ctr"/>
                      <a:r>
                        <a:rPr lang="tr-TR" sz="1200" b="0" i="0" u="none" strike="noStrike" dirty="0">
                          <a:solidFill>
                            <a:srgbClr val="000000"/>
                          </a:solidFill>
                          <a:latin typeface="Calibri"/>
                        </a:rPr>
                        <a:t>Arş. Gör. Veysel ALKIN</a:t>
                      </a:r>
                    </a:p>
                  </a:txBody>
                  <a:tcPr marL="9525" marR="9525" marT="9525" marB="0" anchor="ctr"/>
                </a:tc>
                <a:extLst>
                  <a:ext uri="{0D108BD9-81ED-4DB2-BD59-A6C34878D82A}">
                    <a16:rowId xmlns:a16="http://schemas.microsoft.com/office/drawing/2014/main" val="1002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796924"/>
          </a:xfrm>
        </p:spPr>
        <p:txBody>
          <a:bodyPr>
            <a:normAutofit/>
          </a:bodyPr>
          <a:lstStyle/>
          <a:p>
            <a:r>
              <a:rPr lang="tr-TR" sz="2400" b="1" dirty="0" smtClean="0">
                <a:latin typeface="+mn-lt"/>
              </a:rPr>
              <a:t>             MALİ BİLGİLER (BÜTÇE HARCAMALARI)</a:t>
            </a:r>
            <a:endParaRPr lang="tr-TR" sz="2400" b="1" dirty="0">
              <a:latin typeface="+mn-l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603466500"/>
              </p:ext>
            </p:extLst>
          </p:nvPr>
        </p:nvGraphicFramePr>
        <p:xfrm>
          <a:off x="1057274" y="1236154"/>
          <a:ext cx="9458327" cy="2490379"/>
        </p:xfrm>
        <a:graphic>
          <a:graphicData uri="http://schemas.openxmlformats.org/drawingml/2006/table">
            <a:tbl>
              <a:tblPr firstRow="1" firstCol="1" lastRow="1" lastCol="1" bandRow="1" bandCol="1">
                <a:tableStyleId>{5C22544A-7EE6-4342-B048-85BDC9FD1C3A}</a:tableStyleId>
              </a:tblPr>
              <a:tblGrid>
                <a:gridCol w="608995">
                  <a:extLst>
                    <a:ext uri="{9D8B030D-6E8A-4147-A177-3AD203B41FA5}">
                      <a16:colId xmlns:a16="http://schemas.microsoft.com/office/drawing/2014/main" val="2599704263"/>
                    </a:ext>
                  </a:extLst>
                </a:gridCol>
                <a:gridCol w="1534196">
                  <a:extLst>
                    <a:ext uri="{9D8B030D-6E8A-4147-A177-3AD203B41FA5}">
                      <a16:colId xmlns:a16="http://schemas.microsoft.com/office/drawing/2014/main" val="3512454183"/>
                    </a:ext>
                  </a:extLst>
                </a:gridCol>
                <a:gridCol w="1304473">
                  <a:extLst>
                    <a:ext uri="{9D8B030D-6E8A-4147-A177-3AD203B41FA5}">
                      <a16:colId xmlns:a16="http://schemas.microsoft.com/office/drawing/2014/main" val="4038108696"/>
                    </a:ext>
                  </a:extLst>
                </a:gridCol>
                <a:gridCol w="1253122">
                  <a:extLst>
                    <a:ext uri="{9D8B030D-6E8A-4147-A177-3AD203B41FA5}">
                      <a16:colId xmlns:a16="http://schemas.microsoft.com/office/drawing/2014/main" val="2969767150"/>
                    </a:ext>
                  </a:extLst>
                </a:gridCol>
                <a:gridCol w="1023399">
                  <a:extLst>
                    <a:ext uri="{9D8B030D-6E8A-4147-A177-3AD203B41FA5}">
                      <a16:colId xmlns:a16="http://schemas.microsoft.com/office/drawing/2014/main" val="3961942197"/>
                    </a:ext>
                  </a:extLst>
                </a:gridCol>
                <a:gridCol w="1279248">
                  <a:extLst>
                    <a:ext uri="{9D8B030D-6E8A-4147-A177-3AD203B41FA5}">
                      <a16:colId xmlns:a16="http://schemas.microsoft.com/office/drawing/2014/main" val="3119527906"/>
                    </a:ext>
                  </a:extLst>
                </a:gridCol>
                <a:gridCol w="1406271">
                  <a:extLst>
                    <a:ext uri="{9D8B030D-6E8A-4147-A177-3AD203B41FA5}">
                      <a16:colId xmlns:a16="http://schemas.microsoft.com/office/drawing/2014/main" val="2996519862"/>
                    </a:ext>
                  </a:extLst>
                </a:gridCol>
                <a:gridCol w="1048623">
                  <a:extLst>
                    <a:ext uri="{9D8B030D-6E8A-4147-A177-3AD203B41FA5}">
                      <a16:colId xmlns:a16="http://schemas.microsoft.com/office/drawing/2014/main" val="1716351210"/>
                    </a:ext>
                  </a:extLst>
                </a:gridCol>
              </a:tblGrid>
              <a:tr h="470944">
                <a:tc>
                  <a:txBody>
                    <a:bodyPr/>
                    <a:lstStyle/>
                    <a:p>
                      <a:pPr algn="ctr">
                        <a:lnSpc>
                          <a:spcPct val="115000"/>
                        </a:lnSpc>
                        <a:spcAft>
                          <a:spcPts val="0"/>
                        </a:spcAft>
                      </a:pPr>
                      <a:r>
                        <a:rPr lang="tr-TR" sz="900" dirty="0">
                          <a:effectLst/>
                        </a:rPr>
                        <a:t>KOD</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dirty="0">
                          <a:effectLst/>
                        </a:rPr>
                        <a:t>GİDER TÜRLERİ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BÜTÇE BAŞLANGIÇ ÖDENEĞİ</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EKLENEN</a:t>
                      </a:r>
                      <a:endParaRPr lang="tr-TR" sz="1100">
                        <a:effectLst/>
                      </a:endParaRPr>
                    </a:p>
                    <a:p>
                      <a:pPr algn="ctr">
                        <a:lnSpc>
                          <a:spcPct val="115000"/>
                        </a:lnSpc>
                        <a:spcAft>
                          <a:spcPts val="0"/>
                        </a:spcAft>
                      </a:pPr>
                      <a:r>
                        <a:rPr lang="tr-TR" sz="900">
                          <a:effectLst/>
                        </a:rPr>
                        <a:t>(+)</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DÜŞÜLEN(-)</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YILSONU ÖDENEĞİ</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HARCAMA</a:t>
                      </a:r>
                      <a:endParaRPr lang="tr-TR" sz="1100">
                        <a:effectLst/>
                      </a:endParaRPr>
                    </a:p>
                    <a:p>
                      <a:pPr algn="ctr">
                        <a:lnSpc>
                          <a:spcPct val="115000"/>
                        </a:lnSpc>
                        <a:spcAft>
                          <a:spcPts val="0"/>
                        </a:spcAft>
                      </a:pPr>
                      <a:r>
                        <a:rPr lang="tr-TR" sz="900">
                          <a:effectLst/>
                        </a:rPr>
                        <a:t>(TL)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900">
                          <a:effectLst/>
                        </a:rPr>
                        <a:t>HARCAMA</a:t>
                      </a:r>
                      <a:endParaRPr lang="tr-TR" sz="1100">
                        <a:effectLst/>
                      </a:endParaRPr>
                    </a:p>
                    <a:p>
                      <a:pPr algn="ctr">
                        <a:lnSpc>
                          <a:spcPct val="115000"/>
                        </a:lnSpc>
                        <a:spcAft>
                          <a:spcPts val="0"/>
                        </a:spcAft>
                      </a:pPr>
                      <a:r>
                        <a:rPr lang="tr-TR" sz="900">
                          <a:effectLst/>
                        </a:rPr>
                        <a:t>(% si)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67215043"/>
                  </a:ext>
                </a:extLst>
              </a:tr>
              <a:tr h="557190">
                <a:tc>
                  <a:txBody>
                    <a:bodyPr/>
                    <a:lstStyle/>
                    <a:p>
                      <a:pPr algn="ctr">
                        <a:lnSpc>
                          <a:spcPct val="115000"/>
                        </a:lnSpc>
                        <a:spcAft>
                          <a:spcPts val="1000"/>
                        </a:spcAft>
                      </a:pPr>
                      <a:r>
                        <a:rPr lang="tr-TR" sz="1000">
                          <a:effectLst/>
                        </a:rPr>
                        <a:t>01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tr-TR" sz="1000" dirty="0">
                          <a:effectLst/>
                        </a:rPr>
                        <a:t>Personel Giderleri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3.439.100,00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143.509,00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121.814,00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3.460.795,00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latin typeface="+mn-lt"/>
                          <a:ea typeface="+mn-ea"/>
                          <a:cs typeface="+mn-cs"/>
                        </a:rPr>
                        <a:t>3.460.794,31</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latin typeface="+mn-lt"/>
                          <a:ea typeface="+mn-ea"/>
                          <a:cs typeface="+mn-cs"/>
                        </a:rPr>
                        <a:t>100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77167117"/>
                  </a:ext>
                </a:extLst>
              </a:tr>
              <a:tr h="484594">
                <a:tc>
                  <a:txBody>
                    <a:bodyPr/>
                    <a:lstStyle/>
                    <a:p>
                      <a:pPr algn="ctr">
                        <a:lnSpc>
                          <a:spcPct val="115000"/>
                        </a:lnSpc>
                        <a:spcAft>
                          <a:spcPts val="1000"/>
                        </a:spcAft>
                      </a:pPr>
                      <a:r>
                        <a:rPr lang="tr-TR" sz="1000">
                          <a:effectLst/>
                        </a:rPr>
                        <a:t>02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tr-TR" sz="1000" dirty="0">
                          <a:effectLst/>
                        </a:rPr>
                        <a:t>Sos. Güvenlik Kur. </a:t>
                      </a:r>
                      <a:r>
                        <a:rPr lang="tr-TR" sz="1000" dirty="0" err="1">
                          <a:effectLst/>
                        </a:rPr>
                        <a:t>D.Prim</a:t>
                      </a:r>
                      <a:r>
                        <a:rPr lang="tr-TR" sz="1000" dirty="0">
                          <a:effectLst/>
                        </a:rPr>
                        <a:t> Gideri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790.800,00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117.165,00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673.635,00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latin typeface="+mn-lt"/>
                          <a:ea typeface="+mn-ea"/>
                          <a:cs typeface="+mn-cs"/>
                        </a:rPr>
                        <a:t>673.633,28</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99,99</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18813669"/>
                  </a:ext>
                </a:extLst>
              </a:tr>
              <a:tr h="483974">
                <a:tc>
                  <a:txBody>
                    <a:bodyPr/>
                    <a:lstStyle/>
                    <a:p>
                      <a:pPr algn="ctr">
                        <a:lnSpc>
                          <a:spcPct val="115000"/>
                        </a:lnSpc>
                        <a:spcAft>
                          <a:spcPts val="1000"/>
                        </a:spcAft>
                      </a:pPr>
                      <a:r>
                        <a:rPr lang="tr-TR" sz="1000">
                          <a:effectLst/>
                        </a:rPr>
                        <a:t>03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15000"/>
                        </a:lnSpc>
                        <a:spcAft>
                          <a:spcPts val="0"/>
                        </a:spcAft>
                      </a:pPr>
                      <a:r>
                        <a:rPr lang="tr-TR" sz="1000">
                          <a:effectLst/>
                        </a:rPr>
                        <a:t>Mal ve Hizmet Alım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1.014.000,00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1.100.000,00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a:effectLst/>
                        </a:rPr>
                        <a:t>0,00</a:t>
                      </a:r>
                      <a:endParaRPr lang="tr-TR"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2.114.000,00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2.082.872,76</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98,85</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391372783"/>
                  </a:ext>
                </a:extLst>
              </a:tr>
              <a:tr h="491419">
                <a:tc>
                  <a:txBody>
                    <a:bodyPr/>
                    <a:lstStyle/>
                    <a:p>
                      <a:pPr>
                        <a:lnSpc>
                          <a:spcPct val="115000"/>
                        </a:lnSpc>
                        <a:spcAft>
                          <a:spcPts val="1000"/>
                        </a:spcAft>
                      </a:pPr>
                      <a:r>
                        <a:rPr lang="tr-TR" sz="10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1000"/>
                        </a:spcAft>
                      </a:pPr>
                      <a:r>
                        <a:rPr lang="tr-TR" sz="1000" dirty="0">
                          <a:effectLst/>
                        </a:rPr>
                        <a:t>GENEL TOPLAM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r">
                        <a:spcAft>
                          <a:spcPts val="0"/>
                        </a:spcAft>
                      </a:pPr>
                      <a:r>
                        <a:rPr lang="tr-TR" sz="1000" dirty="0" smtClean="0">
                          <a:effectLst/>
                        </a:rPr>
                        <a:t>5.243.900,00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1.243.509,00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238.979,00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6.248.430,00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latin typeface="+mn-lt"/>
                          <a:ea typeface="+mn-ea"/>
                          <a:cs typeface="+mn-cs"/>
                        </a:rPr>
                        <a:t>6.217.300,35</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a:spcAft>
                          <a:spcPts val="0"/>
                        </a:spcAft>
                      </a:pPr>
                      <a:r>
                        <a:rPr lang="tr-TR" sz="1000" dirty="0" smtClean="0">
                          <a:effectLst/>
                        </a:rPr>
                        <a:t>99,50</a:t>
                      </a:r>
                      <a:endParaRPr lang="tr-TR"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55544956"/>
                  </a:ext>
                </a:extLst>
              </a:tr>
            </a:tbl>
          </a:graphicData>
        </a:graphic>
      </p:graphicFrame>
      <p:sp>
        <p:nvSpPr>
          <p:cNvPr id="5" name="Dikdörtgen 4"/>
          <p:cNvSpPr/>
          <p:nvPr/>
        </p:nvSpPr>
        <p:spPr>
          <a:xfrm>
            <a:off x="957261" y="3925263"/>
            <a:ext cx="9558339" cy="1083374"/>
          </a:xfrm>
          <a:prstGeom prst="rect">
            <a:avLst/>
          </a:prstGeom>
        </p:spPr>
        <p:txBody>
          <a:bodyPr wrap="square">
            <a:spAutoFit/>
          </a:bodyPr>
          <a:lstStyle/>
          <a:p>
            <a:pPr algn="just">
              <a:lnSpc>
                <a:spcPct val="115000"/>
              </a:lnSpc>
              <a:spcAft>
                <a:spcPts val="0"/>
              </a:spcAft>
            </a:pP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Başkanlığımız 2019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yılında faaliyetlerini aşağıda izah edildiği şekilde sürdürmüştür. Başkanlığımızın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2019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yılı başlangıç bütçesi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5.243.900,00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TL. </a:t>
            </a:r>
            <a:r>
              <a:rPr lang="tr-TR" sz="14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dir</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 Başkanlığımızın ihtiyaçları doğrultusunda çeşitli bütçe kalemlerine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1.243.509,00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TL eklenmiş ve yıl sonu itibariyle toplam ödeneğimiz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6.248.430,00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TL olmuştur. Bu ödeneğin </a:t>
            </a:r>
            <a:r>
              <a:rPr lang="tr-TR" sz="1400" b="1" u="sng"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6.217.300,35 </a:t>
            </a:r>
            <a:r>
              <a:rPr lang="tr-TR" sz="1400" b="1" u="sng"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TL</a:t>
            </a:r>
            <a:r>
              <a:rPr lang="tr-TR" sz="1400"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si</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tr-TR"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ihtiyaçlar doğrultusunda </a:t>
            </a:r>
            <a:r>
              <a:rPr lang="tr-TR"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harcanmıştır. </a:t>
            </a:r>
            <a:endParaRPr lang="tr-TR" sz="1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0775262"/>
      </p:ext>
    </p:extLst>
  </p:cSld>
  <p:clrMapOvr>
    <a:masterClrMapping/>
  </p:clrMapOvr>
  <p:transition spd="slow">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126"/>
            <a:ext cx="10515600" cy="958850"/>
          </a:xfrm>
        </p:spPr>
        <p:txBody>
          <a:bodyPr>
            <a:normAutofit/>
          </a:bodyPr>
          <a:lstStyle/>
          <a:p>
            <a:r>
              <a:rPr lang="tr-TR" sz="2400" dirty="0" smtClean="0"/>
              <a:t>          </a:t>
            </a:r>
            <a:r>
              <a:rPr lang="tr-TR" sz="2100" b="1" dirty="0" smtClean="0">
                <a:latin typeface="+mn-lt"/>
              </a:rPr>
              <a:t>İHALE HİZMET ALIMLARI</a:t>
            </a:r>
            <a:endParaRPr lang="tr-TR" sz="2100" b="1" dirty="0">
              <a:latin typeface="+mn-lt"/>
            </a:endParaRPr>
          </a:p>
        </p:txBody>
      </p:sp>
      <p:sp>
        <p:nvSpPr>
          <p:cNvPr id="5" name="4 İçerik Yer Tutucusu"/>
          <p:cNvSpPr>
            <a:spLocks noGrp="1"/>
          </p:cNvSpPr>
          <p:nvPr>
            <p:ph idx="1"/>
          </p:nvPr>
        </p:nvSpPr>
        <p:spPr/>
        <p:txBody>
          <a:bodyPr/>
          <a:lstStyle/>
          <a:p>
            <a:pPr>
              <a:buNone/>
            </a:pPr>
            <a:endParaRPr lang="tr-TR" dirty="0" smtClean="0"/>
          </a:p>
          <a:p>
            <a:r>
              <a:rPr lang="en-US" b="1" dirty="0" smtClean="0"/>
              <a:t>4 KISIM VE 111 KALEMDEN OLUŞAN EKMEK,ET SEBZE-MEYVE VE KURU GIDA ÜRÜNLERİ ALIM İHALESİ</a:t>
            </a:r>
            <a:endParaRPr lang="tr-TR" dirty="0" smtClean="0"/>
          </a:p>
          <a:p>
            <a:r>
              <a:rPr lang="en-US" b="1" dirty="0" smtClean="0"/>
              <a:t>27/11/2019</a:t>
            </a:r>
            <a:endParaRPr lang="tr-TR" dirty="0" smtClean="0"/>
          </a:p>
          <a:p>
            <a:r>
              <a:rPr lang="en-US" b="1" dirty="0" smtClean="0"/>
              <a:t>MAL ALIMI</a:t>
            </a:r>
            <a:endParaRPr lang="tr-TR" dirty="0" smtClean="0"/>
          </a:p>
          <a:p>
            <a:r>
              <a:rPr lang="en-US" b="1" dirty="0" smtClean="0"/>
              <a:t>AÇIK İHALE</a:t>
            </a:r>
            <a:endParaRPr lang="tr-TR" dirty="0" smtClean="0"/>
          </a:p>
          <a:p>
            <a:r>
              <a:rPr lang="en-US" b="1" dirty="0" smtClean="0"/>
              <a:t>SÖZLEŞMELER İMZALANMIŞ</a:t>
            </a:r>
            <a:endParaRPr lang="tr-TR" dirty="0" smtClean="0"/>
          </a:p>
          <a:p>
            <a:r>
              <a:rPr lang="en-US" b="1" dirty="0" smtClean="0"/>
              <a:t>2.626.966,50 TL</a:t>
            </a:r>
            <a:endParaRPr lang="tr-TR" dirty="0" smtClean="0"/>
          </a:p>
          <a:p>
            <a:endParaRPr lang="tr-TR" dirty="0"/>
          </a:p>
        </p:txBody>
      </p:sp>
    </p:spTree>
    <p:extLst>
      <p:ext uri="{BB962C8B-B14F-4D97-AF65-F5344CB8AC3E}">
        <p14:creationId xmlns:p14="http://schemas.microsoft.com/office/powerpoint/2010/main" val="2973826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636814"/>
            <a:ext cx="10515600" cy="408216"/>
          </a:xfrm>
        </p:spPr>
        <p:txBody>
          <a:bodyPr>
            <a:normAutofit/>
          </a:bodyPr>
          <a:lstStyle/>
          <a:p>
            <a:r>
              <a:rPr lang="tr-TR" sz="2200" b="1" dirty="0" smtClean="0">
                <a:latin typeface="+mn-lt"/>
              </a:rPr>
              <a:t>             SPORTİF BAŞARILAR</a:t>
            </a:r>
            <a:endParaRPr lang="tr-TR" sz="2200" b="1" dirty="0">
              <a:latin typeface="+mn-lt"/>
            </a:endParaRPr>
          </a:p>
        </p:txBody>
      </p:sp>
      <p:sp>
        <p:nvSpPr>
          <p:cNvPr id="3" name="İçerik Yer Tutucusu 2"/>
          <p:cNvSpPr>
            <a:spLocks noGrp="1"/>
          </p:cNvSpPr>
          <p:nvPr>
            <p:ph idx="1"/>
          </p:nvPr>
        </p:nvSpPr>
        <p:spPr>
          <a:xfrm>
            <a:off x="869496" y="1045030"/>
            <a:ext cx="10453007" cy="5004706"/>
          </a:xfrm>
        </p:spPr>
        <p:txBody>
          <a:bodyPr>
            <a:normAutofit/>
          </a:bodyPr>
          <a:lstStyle/>
          <a:p>
            <a:pPr marL="514350" indent="-514350">
              <a:buFont typeface="+mj-lt"/>
              <a:buAutoNum type="arabicPeriod"/>
            </a:pPr>
            <a:r>
              <a:rPr lang="tr-TR" sz="1200" dirty="0" smtClean="0"/>
              <a:t>Türkiye Üniversite Sporları Federasyonunca düzenlenen Salon Futbolu müsabakalarında Erkek futsal takımımız süper lig’de mücadele etmektedir..</a:t>
            </a:r>
          </a:p>
          <a:p>
            <a:pPr marL="514350" indent="-514350">
              <a:buFont typeface="+mj-lt"/>
              <a:buAutoNum type="arabicPeriod"/>
            </a:pPr>
            <a:r>
              <a:rPr lang="tr-TR" sz="1200" dirty="0" err="1" smtClean="0"/>
              <a:t>Unilig</a:t>
            </a:r>
            <a:r>
              <a:rPr lang="tr-TR" sz="1200" dirty="0" smtClean="0"/>
              <a:t> kapsamında yapılan Salon Futbolu müsabakalarında, Erkek futsal takımımız Türkiye 3.si olma başarısını göstermiştir.</a:t>
            </a:r>
          </a:p>
          <a:p>
            <a:pPr marL="514350" indent="-514350">
              <a:buFont typeface="+mj-lt"/>
              <a:buAutoNum type="arabicPeriod"/>
            </a:pPr>
            <a:r>
              <a:rPr lang="tr-TR" sz="1200" dirty="0" smtClean="0"/>
              <a:t>Türkiye </a:t>
            </a:r>
            <a:r>
              <a:rPr lang="tr-TR" sz="1200" dirty="0"/>
              <a:t>Üniversite Sporları Federasyonunca düzenlenen Salon Futbolu </a:t>
            </a:r>
            <a:r>
              <a:rPr lang="tr-TR" sz="1200" dirty="0" smtClean="0"/>
              <a:t>müsabakalarında, Kadın futsal takımımız Türkiye 3.si olma başarısını göstermiştir</a:t>
            </a:r>
          </a:p>
          <a:p>
            <a:pPr marL="514350" indent="-514350">
              <a:buFont typeface="+mj-lt"/>
              <a:buAutoNum type="arabicPeriod"/>
            </a:pPr>
            <a:r>
              <a:rPr lang="tr-TR" sz="1200" dirty="0" smtClean="0"/>
              <a:t>Türkiye </a:t>
            </a:r>
            <a:r>
              <a:rPr lang="tr-TR" sz="1200" dirty="0"/>
              <a:t>Üniversite Sporları Federasyonunca </a:t>
            </a:r>
            <a:r>
              <a:rPr lang="tr-TR" sz="1200" dirty="0" smtClean="0"/>
              <a:t>düzenlenen Hentbol müsabakalarında, erkek hentbol takımımız süper ligde mücadele etmektedir.</a:t>
            </a:r>
            <a:endParaRPr lang="tr-TR" sz="1200" dirty="0"/>
          </a:p>
          <a:p>
            <a:pPr marL="514350" indent="-514350">
              <a:buFont typeface="+mj-lt"/>
              <a:buAutoNum type="arabicPeriod"/>
            </a:pPr>
            <a:r>
              <a:rPr lang="tr-TR" sz="1200" dirty="0" err="1"/>
              <a:t>Unilig</a:t>
            </a:r>
            <a:r>
              <a:rPr lang="tr-TR" sz="1200" dirty="0"/>
              <a:t> kapsamında </a:t>
            </a:r>
            <a:r>
              <a:rPr lang="tr-TR" sz="1200" dirty="0" smtClean="0"/>
              <a:t>yapılan </a:t>
            </a:r>
            <a:r>
              <a:rPr lang="tr-TR" sz="1200" dirty="0"/>
              <a:t>Hentbol </a:t>
            </a:r>
            <a:r>
              <a:rPr lang="tr-TR" sz="1200" dirty="0" smtClean="0"/>
              <a:t>müsabakalarında, </a:t>
            </a:r>
            <a:r>
              <a:rPr lang="tr-TR" sz="1200" dirty="0"/>
              <a:t>Erkek Hentbol </a:t>
            </a:r>
            <a:r>
              <a:rPr lang="tr-TR" sz="1200" dirty="0" smtClean="0"/>
              <a:t>takımımız, Türkiye 3.si </a:t>
            </a:r>
            <a:r>
              <a:rPr lang="tr-TR" sz="1200" dirty="0"/>
              <a:t>olma başarısını </a:t>
            </a:r>
            <a:r>
              <a:rPr lang="tr-TR" sz="1200" dirty="0" smtClean="0"/>
              <a:t>elde etmiştir.</a:t>
            </a:r>
            <a:endParaRPr lang="tr-TR" sz="1200" dirty="0"/>
          </a:p>
          <a:p>
            <a:pPr marL="514350" indent="-514350">
              <a:buFont typeface="+mj-lt"/>
              <a:buAutoNum type="arabicPeriod"/>
            </a:pPr>
            <a:r>
              <a:rPr lang="tr-TR" sz="1200" dirty="0"/>
              <a:t>Türkiye Üniversite Sporları Federasyonunca düzenlenen Hentbol </a:t>
            </a:r>
            <a:r>
              <a:rPr lang="tr-TR" sz="1200" dirty="0" smtClean="0"/>
              <a:t>müsabakalarında, Kadın Hentbol takımımız 1.ligde mücadele etme başarısı elde etmiştir.</a:t>
            </a:r>
          </a:p>
          <a:p>
            <a:pPr marL="514350" indent="-514350">
              <a:buFont typeface="+mj-lt"/>
              <a:buAutoNum type="arabicPeriod"/>
            </a:pPr>
            <a:r>
              <a:rPr lang="tr-TR" sz="1200" dirty="0" smtClean="0"/>
              <a:t>Türkiye </a:t>
            </a:r>
            <a:r>
              <a:rPr lang="tr-TR" sz="1200" dirty="0"/>
              <a:t>Üniversite Sporları </a:t>
            </a:r>
            <a:r>
              <a:rPr lang="tr-TR" sz="1200" dirty="0" smtClean="0"/>
              <a:t>Federasyonu kapsamında yapılan Halk Oyunları yarışmasında ,Türkiye 3.üncüsü olma </a:t>
            </a:r>
            <a:r>
              <a:rPr lang="tr-TR" sz="1200" dirty="0"/>
              <a:t>başarısı elde etmiştir.</a:t>
            </a:r>
          </a:p>
          <a:p>
            <a:pPr marL="514350" indent="-514350">
              <a:buFont typeface="+mj-lt"/>
              <a:buAutoNum type="arabicPeriod"/>
            </a:pPr>
            <a:r>
              <a:rPr lang="tr-TR" sz="1200" dirty="0" smtClean="0"/>
              <a:t>Türkiye </a:t>
            </a:r>
            <a:r>
              <a:rPr lang="tr-TR" sz="1200" dirty="0"/>
              <a:t>Üniversite Sporları Federasyonunca </a:t>
            </a:r>
            <a:r>
              <a:rPr lang="tr-TR" sz="1200" dirty="0" smtClean="0"/>
              <a:t>düzenlenen Voleybol müsabakalarında, Erkek Voleybol takımımız 1.ligde mücadele etmiştir.</a:t>
            </a:r>
          </a:p>
          <a:p>
            <a:pPr marL="514350" indent="-514350">
              <a:buFont typeface="+mj-lt"/>
              <a:buAutoNum type="arabicPeriod"/>
            </a:pPr>
            <a:r>
              <a:rPr lang="tr-TR" sz="1200" dirty="0"/>
              <a:t>Türkiye Üniversite Sporları Federasyonunca düzenlenen </a:t>
            </a:r>
            <a:r>
              <a:rPr lang="tr-TR" sz="1200" dirty="0" smtClean="0"/>
              <a:t>Basketbol müsabakalarında, </a:t>
            </a:r>
            <a:r>
              <a:rPr lang="tr-TR" sz="1200" dirty="0"/>
              <a:t>Erkek Basketbol</a:t>
            </a:r>
            <a:r>
              <a:rPr lang="tr-TR" sz="1200" dirty="0" smtClean="0"/>
              <a:t> </a:t>
            </a:r>
            <a:r>
              <a:rPr lang="tr-TR" sz="1200" dirty="0"/>
              <a:t>takımımız 1.ligde mücadele etmiştir.</a:t>
            </a:r>
          </a:p>
          <a:p>
            <a:pPr marL="514350" indent="-514350">
              <a:buFont typeface="+mj-lt"/>
              <a:buAutoNum type="arabicPeriod"/>
            </a:pPr>
            <a:r>
              <a:rPr lang="tr-TR" sz="1200" dirty="0" smtClean="0"/>
              <a:t>Türkiye Üniversite Sporları Federasyonunca düzenlenen Güreş şampiyonasında, Mehmet Ali YILMAZ  adlı öğrencimiz Türkiye 2.si olma, Osman ECE Türkiye 3.üncüsü başarısını elde etmiştir.</a:t>
            </a:r>
          </a:p>
          <a:p>
            <a:pPr marL="514350" indent="-514350">
              <a:buFont typeface="+mj-lt"/>
              <a:buAutoNum type="arabicPeriod"/>
            </a:pPr>
            <a:endParaRPr lang="tr-TR" sz="1200" dirty="0" smtClean="0"/>
          </a:p>
          <a:p>
            <a:pPr marL="514350" indent="-514350">
              <a:buFont typeface="+mj-lt"/>
              <a:buAutoNum type="arabicPeriod"/>
            </a:pPr>
            <a:endParaRPr lang="tr-TR" sz="1200" dirty="0"/>
          </a:p>
          <a:p>
            <a:pPr marL="514350" indent="-514350">
              <a:buFont typeface="+mj-lt"/>
              <a:buAutoNum type="arabicPeriod"/>
            </a:pPr>
            <a:endParaRPr lang="tr-TR" sz="1200" dirty="0"/>
          </a:p>
        </p:txBody>
      </p:sp>
    </p:spTree>
    <p:extLst>
      <p:ext uri="{BB962C8B-B14F-4D97-AF65-F5344CB8AC3E}">
        <p14:creationId xmlns:p14="http://schemas.microsoft.com/office/powerpoint/2010/main" val="23056466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838200" y="2865664"/>
            <a:ext cx="10363200" cy="2065566"/>
          </a:xfrm>
        </p:spPr>
        <p:txBody>
          <a:bodyPr>
            <a:normAutofit/>
          </a:bodyPr>
          <a:lstStyle/>
          <a:p>
            <a:pPr marL="0" indent="0" algn="ctr">
              <a:buNone/>
            </a:pPr>
            <a:r>
              <a:rPr lang="tr-TR" sz="8000" b="1" dirty="0" smtClean="0">
                <a:latin typeface="Arial Black" panose="020B0A04020102020204" pitchFamily="34" charset="0"/>
              </a:rPr>
              <a:t>TEŞEKKÜRLER</a:t>
            </a:r>
            <a:endParaRPr lang="tr-TR" sz="8000" b="1" dirty="0">
              <a:latin typeface="Arial Black" panose="020B0A04020102020204" pitchFamily="34" charset="0"/>
            </a:endParaRPr>
          </a:p>
        </p:txBody>
      </p:sp>
    </p:spTree>
    <p:extLst>
      <p:ext uri="{BB962C8B-B14F-4D97-AF65-F5344CB8AC3E}">
        <p14:creationId xmlns:p14="http://schemas.microsoft.com/office/powerpoint/2010/main" val="209336046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4085</TotalTime>
  <Words>4019</Words>
  <Application>Microsoft Office PowerPoint</Application>
  <PresentationFormat>Geniş ekran</PresentationFormat>
  <Paragraphs>1241</Paragraphs>
  <Slides>44</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44</vt:i4>
      </vt:variant>
    </vt:vector>
  </HeadingPairs>
  <TitlesOfParts>
    <vt:vector size="50" baseType="lpstr">
      <vt:lpstr>Arial</vt:lpstr>
      <vt:lpstr>Arial Black</vt:lpstr>
      <vt:lpstr>Calibri</vt:lpstr>
      <vt:lpstr>Calibri Light</vt:lpstr>
      <vt:lpstr>Times New Roman</vt:lpstr>
      <vt:lpstr>Office Teması</vt:lpstr>
      <vt:lpstr>PowerPoint Sunusu</vt:lpstr>
      <vt:lpstr>PowerPoint Sunusu</vt:lpstr>
      <vt:lpstr>PowerPoint Sunusu</vt:lpstr>
      <vt:lpstr>PowerPoint Sunusu</vt:lpstr>
      <vt:lpstr>        BİRİM FAALİYETLERİ</vt:lpstr>
      <vt:lpstr>PowerPoint Sunusu</vt:lpstr>
      <vt:lpstr>PowerPoint Sunusu</vt:lpstr>
      <vt:lpstr>Personel Bilgileri İdari Personel</vt:lpstr>
      <vt:lpstr>         İdari Personel</vt:lpstr>
      <vt:lpstr>          Sürekli İşçi</vt:lpstr>
      <vt:lpstr>          Sürekli İşçi</vt:lpstr>
      <vt:lpstr>PowerPoint Sunusu</vt:lpstr>
      <vt:lpstr>      Fiziki Yapı</vt:lpstr>
      <vt:lpstr>İdari Bina</vt:lpstr>
      <vt:lpstr>   Turizm ve Spor Eğitim Uygulama Merkezi</vt:lpstr>
      <vt:lpstr>PowerPoint Sunusu</vt:lpstr>
      <vt:lpstr>         TURİZM VE SPOR UYGULAMA EĞİTİM MERKEZİ KONUKEVİ GENEL BİLGİ</vt:lpstr>
      <vt:lpstr>          Turizm ve Spor Eğitim Uygulama Merkezi Genel Bilgi</vt:lpstr>
      <vt:lpstr>    Yemekhane</vt:lpstr>
      <vt:lpstr>      Yemekhane</vt:lpstr>
      <vt:lpstr>      Yemekhaneler Hakkında Genel Bilgi</vt:lpstr>
      <vt:lpstr>           FUTBOL SAHASI</vt:lpstr>
      <vt:lpstr>           SPOR SALONU</vt:lpstr>
      <vt:lpstr>            BASKETBOL,VOLEYBOL,TENİSKORTU VE HALI SAHA</vt:lpstr>
      <vt:lpstr>           BASKETBOL,VOLEYBOL,TENİSKORTU VE HALI SAHA</vt:lpstr>
      <vt:lpstr>            GENÇLİK EVİ</vt:lpstr>
      <vt:lpstr>     Birim Kalite Faaliyetleri </vt:lpstr>
      <vt:lpstr>         Sosyal ve Kültürel Faaliyetler</vt:lpstr>
      <vt:lpstr>                      Sosyal ve Kültürel Etkinlikler</vt:lpstr>
      <vt:lpstr>             Sosyal ve Kültürel Etkinlikler</vt:lpstr>
      <vt:lpstr>        Sosyal ve Kültürel Etkinlikler</vt:lpstr>
      <vt:lpstr>       Sosyal ve Kültürel Etkinlikler</vt:lpstr>
      <vt:lpstr>                    Sosyal ve Kültürel Etkinlikler</vt:lpstr>
      <vt:lpstr>           Sosyal ve Kültürel Etkinlikler</vt:lpstr>
      <vt:lpstr>          Sosyal ve Kültürel Etkinlikler</vt:lpstr>
      <vt:lpstr>       Ekipman</vt:lpstr>
      <vt:lpstr>        Ekipman</vt:lpstr>
      <vt:lpstr>                                    ÖĞRENCİ TOPLULUKLARI            Üniversitemiz öğrenci topluluk sayısı 44’tür.</vt:lpstr>
      <vt:lpstr>      Öğrenci Toplulukları</vt:lpstr>
      <vt:lpstr>             MALİ BİLGİLER (BÜTÇE HARCAMALARI)</vt:lpstr>
      <vt:lpstr>          İHALE HİZMET ALIMLARI</vt:lpstr>
      <vt:lpstr>             SPORTİF BAŞARILAR</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308</cp:revision>
  <dcterms:created xsi:type="dcterms:W3CDTF">2018-02-07T07:43:50Z</dcterms:created>
  <dcterms:modified xsi:type="dcterms:W3CDTF">2023-05-31T07:53:34Z</dcterms:modified>
</cp:coreProperties>
</file>