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83" r:id="rId3"/>
    <p:sldId id="385" r:id="rId4"/>
    <p:sldId id="386" r:id="rId5"/>
    <p:sldId id="391" r:id="rId6"/>
    <p:sldId id="406" r:id="rId7"/>
    <p:sldId id="411" r:id="rId8"/>
    <p:sldId id="392" r:id="rId9"/>
    <p:sldId id="395" r:id="rId10"/>
    <p:sldId id="398" r:id="rId11"/>
    <p:sldId id="399" r:id="rId12"/>
    <p:sldId id="400" r:id="rId13"/>
    <p:sldId id="401" r:id="rId14"/>
    <p:sldId id="402" r:id="rId15"/>
    <p:sldId id="403" r:id="rId16"/>
    <p:sldId id="404" r:id="rId17"/>
    <p:sldId id="405" r:id="rId18"/>
    <p:sldId id="397" r:id="rId19"/>
    <p:sldId id="396" r:id="rId20"/>
    <p:sldId id="407" r:id="rId21"/>
    <p:sldId id="408" r:id="rId22"/>
    <p:sldId id="409" r:id="rId23"/>
    <p:sldId id="410" r:id="rId24"/>
    <p:sldId id="412" r:id="rId25"/>
    <p:sldId id="394" r:id="rId26"/>
  </p:sldIdLst>
  <p:sldSz cx="12192000" cy="6858000"/>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EC416"/>
    <a:srgbClr val="59595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Orta Stil 2 - Vurgu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22838BEF-8BB2-4498-84A7-C5851F593DF1}" styleName="Orta Stil 4 - Vurgu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2D5ABB26-0587-4C30-8999-92F81FD0307C}" styleName="Stil Yok, Kılavuz Yok">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Tema Uygulanmış Stil 1 - Vurgu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84E427A-3D55-4303-BF80-6455036E1DE7}" styleName="Tema Uygulanmış Stil 1 - Vurgu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E269D01E-BC32-4049-B463-5C60D7B0CCD2}" styleName="Tema Uygulanmış Stil 2 - Vurgu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FD0F851-EC5A-4D38-B0AD-8093EC10F338}" styleName="Açık Stil 1 - Vurgu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912C8C85-51F0-491E-9774-3900AFEF0FD7}" styleName="Açık Stil 2 - Vurgu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BDBED569-4797-4DF1-A0F4-6AAB3CD982D8}" styleName="Açık Stil 3 - Vurgu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BC89EF96-8CEA-46FF-86C4-4CE0E7609802}" styleName="Açık Stil 3 - Vurgu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5A111915-BE36-4E01-A7E5-04B1672EAD32}" styleName="Açık Stil 2 - Vurgu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FABFCF23-3B69-468F-B69F-88F6DE6A72F2}" styleName="Orta Stil 1 - Vurgu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AF606853-7671-496A-8E4F-DF71F8EC918B}" styleName="Koyu Stil 1 - Vurgu 6">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6"/>
          </a:solidFill>
        </a:fill>
      </a:tcStyle>
    </a:wholeTbl>
    <a:band1H>
      <a:tcStyle>
        <a:tcBdr/>
        <a:fill>
          <a:solidFill>
            <a:schemeClr val="accent6">
              <a:shade val="60000"/>
            </a:schemeClr>
          </a:solidFill>
        </a:fill>
      </a:tcStyle>
    </a:band1H>
    <a:band1V>
      <a:tcStyle>
        <a:tcBdr/>
        <a:fill>
          <a:solidFill>
            <a:schemeClr val="accent6">
              <a:shade val="60000"/>
            </a:schemeClr>
          </a:solidFill>
        </a:fill>
      </a:tcStyle>
    </a:band1V>
    <a:lastCol>
      <a:tcTxStyle b="on"/>
      <a:tcStyle>
        <a:tcBdr>
          <a:left>
            <a:ln w="25400" cmpd="sng">
              <a:solidFill>
                <a:schemeClr val="lt1"/>
              </a:solidFill>
            </a:ln>
          </a:left>
        </a:tcBdr>
        <a:fill>
          <a:solidFill>
            <a:schemeClr val="accent6">
              <a:shade val="60000"/>
            </a:schemeClr>
          </a:solidFill>
        </a:fill>
      </a:tcStyle>
    </a:lastCol>
    <a:firstCol>
      <a:tcTxStyle b="on"/>
      <a:tcStyle>
        <a:tcBdr>
          <a:right>
            <a:ln w="25400" cmpd="sng">
              <a:solidFill>
                <a:schemeClr val="lt1"/>
              </a:solidFill>
            </a:ln>
          </a:right>
        </a:tcBdr>
        <a:fill>
          <a:solidFill>
            <a:schemeClr val="accent6">
              <a:shade val="60000"/>
            </a:schemeClr>
          </a:solidFill>
        </a:fill>
      </a:tcStyle>
    </a:firstCol>
    <a:lastRow>
      <a:tcTxStyle b="on"/>
      <a:tcStyle>
        <a:tcBdr>
          <a:top>
            <a:ln w="25400" cmpd="sng">
              <a:solidFill>
                <a:schemeClr val="lt1"/>
              </a:solidFill>
            </a:ln>
          </a:top>
        </a:tcBdr>
        <a:fill>
          <a:solidFill>
            <a:schemeClr val="accent6">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46F890A9-2807-4EBB-B81D-B2AA78EC7F39}" styleName="Koyu Stil 2 - Vurgu 5/Vurgu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91EBBBCC-DAD2-459C-BE2E-F6DE35CF9A28}" styleName="Koyu Stil 2 - Vurgu 3/Vurgu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0660B408-B3CF-4A94-85FC-2B1E0A45F4A2}" styleName="Koyu Stil 2 - Vurgu 1/Vurgu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5202B0CA-FC54-4496-8BCA-5EF66A818D29}" styleName="Koyu Stil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85BE263C-DBD7-4A20-BB59-AAB30ACAA65A}" styleName="Orta Stil 3 - Vurgu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6E25E649-3F16-4E02-A733-19D2CDBF48F0}" styleName="Orta Stil 3 - Vurgu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EB9631B5-78F2-41C9-869B-9F39066F8104}" styleName="Orta Stil 3 - Vurgu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74C1A8A3-306A-4EB7-A6B1-4F7E0EB9C5D6}" styleName="Orta Stil 3 - Vurgu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7DF18680-E054-41AD-8BC1-D1AEF772440D}" styleName="Orta Stil 2 - Vurgu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4" autoAdjust="0"/>
    <p:restoredTop sz="94660"/>
  </p:normalViewPr>
  <p:slideViewPr>
    <p:cSldViewPr snapToGrid="0">
      <p:cViewPr varScale="1">
        <p:scale>
          <a:sx n="116" d="100"/>
          <a:sy n="116" d="100"/>
        </p:scale>
        <p:origin x="390" y="10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Unvan 1"/>
          <p:cNvSpPr>
            <a:spLocks noGrp="1"/>
          </p:cNvSpPr>
          <p:nvPr>
            <p:ph type="ctrTitle"/>
          </p:nvPr>
        </p:nvSpPr>
        <p:spPr>
          <a:xfrm>
            <a:off x="1524000" y="1122363"/>
            <a:ext cx="9144000" cy="2387600"/>
          </a:xfrm>
        </p:spPr>
        <p:txBody>
          <a:bodyPr anchor="b"/>
          <a:lstStyle>
            <a:lvl1pPr algn="ctr">
              <a:defRPr sz="6000"/>
            </a:lvl1pPr>
          </a:lstStyle>
          <a:p>
            <a:r>
              <a:rPr lang="tr-TR" smtClean="0"/>
              <a:t>Asıl başlık stili için tıklatın</a:t>
            </a:r>
            <a:endParaRPr lang="tr-TR"/>
          </a:p>
        </p:txBody>
      </p:sp>
      <p:sp>
        <p:nvSpPr>
          <p:cNvPr id="3" name="Alt Başlık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r-TR" smtClean="0"/>
              <a:t>Asıl alt başlık stilini düzenlemek için tıklatın</a:t>
            </a:r>
            <a:endParaRPr lang="tr-TR"/>
          </a:p>
        </p:txBody>
      </p:sp>
      <p:sp>
        <p:nvSpPr>
          <p:cNvPr id="4" name="Veri Yer Tutucusu 3"/>
          <p:cNvSpPr>
            <a:spLocks noGrp="1"/>
          </p:cNvSpPr>
          <p:nvPr>
            <p:ph type="dt" sz="half" idx="10"/>
          </p:nvPr>
        </p:nvSpPr>
        <p:spPr/>
        <p:txBody>
          <a:bodyPr/>
          <a:lstStyle/>
          <a:p>
            <a:fld id="{9C6F7165-3F3F-4AEF-90AD-61FBA5020117}" type="datetimeFigureOut">
              <a:rPr lang="tr-TR" smtClean="0"/>
              <a:pPr/>
              <a:t>5.03.2019</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1574311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9C6F7165-3F3F-4AEF-90AD-61FBA5020117}" type="datetimeFigureOut">
              <a:rPr lang="tr-TR" smtClean="0"/>
              <a:pPr/>
              <a:t>5.03.2019</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3449527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Unvan 1"/>
          <p:cNvSpPr>
            <a:spLocks noGrp="1"/>
          </p:cNvSpPr>
          <p:nvPr>
            <p:ph type="title"/>
          </p:nvPr>
        </p:nvSpPr>
        <p:spPr>
          <a:xfrm>
            <a:off x="831850" y="1709738"/>
            <a:ext cx="10515600" cy="2852737"/>
          </a:xfrm>
        </p:spPr>
        <p:txBody>
          <a:bodyPr anchor="b"/>
          <a:lstStyle>
            <a:lvl1pPr>
              <a:defRPr sz="6000"/>
            </a:lvl1pPr>
          </a:lstStyle>
          <a:p>
            <a:r>
              <a:rPr lang="tr-TR" smtClean="0"/>
              <a:t>Asıl başlık stili için tıklatın</a:t>
            </a:r>
            <a:endParaRPr lang="tr-TR"/>
          </a:p>
        </p:txBody>
      </p:sp>
      <p:sp>
        <p:nvSpPr>
          <p:cNvPr id="3" name="Metin Yer Tutucusu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tr-TR" smtClean="0"/>
              <a:t>Asıl metin stillerini düzenlemek için tıklatın</a:t>
            </a:r>
          </a:p>
        </p:txBody>
      </p:sp>
      <p:sp>
        <p:nvSpPr>
          <p:cNvPr id="4" name="Veri Yer Tutucusu 3"/>
          <p:cNvSpPr>
            <a:spLocks noGrp="1"/>
          </p:cNvSpPr>
          <p:nvPr>
            <p:ph type="dt" sz="half" idx="10"/>
          </p:nvPr>
        </p:nvSpPr>
        <p:spPr/>
        <p:txBody>
          <a:bodyPr/>
          <a:lstStyle/>
          <a:p>
            <a:fld id="{9C6F7165-3F3F-4AEF-90AD-61FBA5020117}" type="datetimeFigureOut">
              <a:rPr lang="tr-TR" smtClean="0"/>
              <a:pPr/>
              <a:t>5.03.2019</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8132601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sz="half" idx="1"/>
          </p:nvPr>
        </p:nvSpPr>
        <p:spPr>
          <a:xfrm>
            <a:off x="838200" y="1825625"/>
            <a:ext cx="5181600" cy="435133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İçerik Yer Tutucusu 3"/>
          <p:cNvSpPr>
            <a:spLocks noGrp="1"/>
          </p:cNvSpPr>
          <p:nvPr>
            <p:ph sz="half" idx="2"/>
          </p:nvPr>
        </p:nvSpPr>
        <p:spPr>
          <a:xfrm>
            <a:off x="6172200" y="1825625"/>
            <a:ext cx="5181600" cy="435133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Veri Yer Tutucusu 4"/>
          <p:cNvSpPr>
            <a:spLocks noGrp="1"/>
          </p:cNvSpPr>
          <p:nvPr>
            <p:ph type="dt" sz="half" idx="10"/>
          </p:nvPr>
        </p:nvSpPr>
        <p:spPr/>
        <p:txBody>
          <a:bodyPr/>
          <a:lstStyle/>
          <a:p>
            <a:fld id="{9C6F7165-3F3F-4AEF-90AD-61FBA5020117}" type="datetimeFigureOut">
              <a:rPr lang="tr-TR" smtClean="0"/>
              <a:pPr/>
              <a:t>5.03.2019</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0902817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Unvan 1"/>
          <p:cNvSpPr>
            <a:spLocks noGrp="1"/>
          </p:cNvSpPr>
          <p:nvPr>
            <p:ph type="title"/>
          </p:nvPr>
        </p:nvSpPr>
        <p:spPr>
          <a:xfrm>
            <a:off x="839788" y="365125"/>
            <a:ext cx="10515600" cy="1325563"/>
          </a:xfrm>
        </p:spPr>
        <p:txBody>
          <a:bodyPr/>
          <a:lstStyle/>
          <a:p>
            <a:r>
              <a:rPr lang="tr-TR" smtClean="0"/>
              <a:t>Asıl başlık stili için tıklatın</a:t>
            </a:r>
            <a:endParaRPr lang="tr-TR"/>
          </a:p>
        </p:txBody>
      </p:sp>
      <p:sp>
        <p:nvSpPr>
          <p:cNvPr id="3" name="Metin Yer Tutucusu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İçerik Yer Tutucusu 3"/>
          <p:cNvSpPr>
            <a:spLocks noGrp="1"/>
          </p:cNvSpPr>
          <p:nvPr>
            <p:ph sz="half" idx="2"/>
          </p:nvPr>
        </p:nvSpPr>
        <p:spPr>
          <a:xfrm>
            <a:off x="839788" y="2505075"/>
            <a:ext cx="5157787" cy="368458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Metin Yer Tutucusu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İçerik Yer Tutucusu 5"/>
          <p:cNvSpPr>
            <a:spLocks noGrp="1"/>
          </p:cNvSpPr>
          <p:nvPr>
            <p:ph sz="quarter" idx="4"/>
          </p:nvPr>
        </p:nvSpPr>
        <p:spPr>
          <a:xfrm>
            <a:off x="6172200" y="2505075"/>
            <a:ext cx="5183188" cy="368458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Veri Yer Tutucusu 6"/>
          <p:cNvSpPr>
            <a:spLocks noGrp="1"/>
          </p:cNvSpPr>
          <p:nvPr>
            <p:ph type="dt" sz="half" idx="10"/>
          </p:nvPr>
        </p:nvSpPr>
        <p:spPr/>
        <p:txBody>
          <a:bodyPr/>
          <a:lstStyle/>
          <a:p>
            <a:fld id="{9C6F7165-3F3F-4AEF-90AD-61FBA5020117}" type="datetimeFigureOut">
              <a:rPr lang="tr-TR" smtClean="0"/>
              <a:pPr/>
              <a:t>5.03.2019</a:t>
            </a:fld>
            <a:endParaRPr lang="tr-TR"/>
          </a:p>
        </p:txBody>
      </p:sp>
      <p:sp>
        <p:nvSpPr>
          <p:cNvPr id="8" name="Altbilgi Yer Tutucusu 7"/>
          <p:cNvSpPr>
            <a:spLocks noGrp="1"/>
          </p:cNvSpPr>
          <p:nvPr>
            <p:ph type="ftr" sz="quarter" idx="11"/>
          </p:nvPr>
        </p:nvSpPr>
        <p:spPr/>
        <p:txBody>
          <a:bodyPr/>
          <a:lstStyle/>
          <a:p>
            <a:endParaRPr lang="tr-TR"/>
          </a:p>
        </p:txBody>
      </p:sp>
      <p:sp>
        <p:nvSpPr>
          <p:cNvPr id="9" name="Slayt Numarası Yer Tutucusu 8"/>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6789775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Veri Yer Tutucusu 2"/>
          <p:cNvSpPr>
            <a:spLocks noGrp="1"/>
          </p:cNvSpPr>
          <p:nvPr>
            <p:ph type="dt" sz="half" idx="10"/>
          </p:nvPr>
        </p:nvSpPr>
        <p:spPr/>
        <p:txBody>
          <a:bodyPr/>
          <a:lstStyle/>
          <a:p>
            <a:fld id="{9C6F7165-3F3F-4AEF-90AD-61FBA5020117}" type="datetimeFigureOut">
              <a:rPr lang="tr-TR" smtClean="0"/>
              <a:pPr/>
              <a:t>5.03.2019</a:t>
            </a:fld>
            <a:endParaRPr lang="tr-TR"/>
          </a:p>
        </p:txBody>
      </p:sp>
      <p:sp>
        <p:nvSpPr>
          <p:cNvPr id="4" name="Altbilgi Yer Tutucusu 3"/>
          <p:cNvSpPr>
            <a:spLocks noGrp="1"/>
          </p:cNvSpPr>
          <p:nvPr>
            <p:ph type="ftr" sz="quarter" idx="11"/>
          </p:nvPr>
        </p:nvSpPr>
        <p:spPr/>
        <p:txBody>
          <a:bodyPr/>
          <a:lstStyle/>
          <a:p>
            <a:endParaRPr lang="tr-TR"/>
          </a:p>
        </p:txBody>
      </p:sp>
      <p:sp>
        <p:nvSpPr>
          <p:cNvPr id="5" name="Slayt Numarası Yer Tutucusu 4"/>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0192882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fld id="{9C6F7165-3F3F-4AEF-90AD-61FBA5020117}" type="datetimeFigureOut">
              <a:rPr lang="tr-TR" smtClean="0"/>
              <a:pPr/>
              <a:t>5.03.2019</a:t>
            </a:fld>
            <a:endParaRPr lang="tr-TR"/>
          </a:p>
        </p:txBody>
      </p:sp>
      <p:sp>
        <p:nvSpPr>
          <p:cNvPr id="3" name="Altbilgi Yer Tutucusu 2"/>
          <p:cNvSpPr>
            <a:spLocks noGrp="1"/>
          </p:cNvSpPr>
          <p:nvPr>
            <p:ph type="ftr" sz="quarter" idx="11"/>
          </p:nvPr>
        </p:nvSpPr>
        <p:spPr/>
        <p:txBody>
          <a:bodyPr/>
          <a:lstStyle/>
          <a:p>
            <a:endParaRPr lang="tr-TR"/>
          </a:p>
        </p:txBody>
      </p:sp>
      <p:sp>
        <p:nvSpPr>
          <p:cNvPr id="4" name="Slayt Numarası Yer Tutucusu 3"/>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6803159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smtClean="0"/>
              <a:t>Asıl başlık stili için tıklatın</a:t>
            </a:r>
            <a:endParaRPr lang="tr-TR"/>
          </a:p>
        </p:txBody>
      </p:sp>
      <p:sp>
        <p:nvSpPr>
          <p:cNvPr id="3" name="İçerik Yer Tutucus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smtClean="0"/>
              <a:t>Asıl metin stillerini düzenlemek için tıklatın</a:t>
            </a:r>
          </a:p>
        </p:txBody>
      </p:sp>
      <p:sp>
        <p:nvSpPr>
          <p:cNvPr id="5" name="Veri Yer Tutucusu 4"/>
          <p:cNvSpPr>
            <a:spLocks noGrp="1"/>
          </p:cNvSpPr>
          <p:nvPr>
            <p:ph type="dt" sz="half" idx="10"/>
          </p:nvPr>
        </p:nvSpPr>
        <p:spPr/>
        <p:txBody>
          <a:bodyPr/>
          <a:lstStyle/>
          <a:p>
            <a:fld id="{9C6F7165-3F3F-4AEF-90AD-61FBA5020117}" type="datetimeFigureOut">
              <a:rPr lang="tr-TR" smtClean="0"/>
              <a:pPr/>
              <a:t>5.03.2019</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928361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smtClean="0"/>
              <a:t>Asıl başlık stili için tıklatın</a:t>
            </a:r>
            <a:endParaRPr lang="tr-TR"/>
          </a:p>
        </p:txBody>
      </p:sp>
      <p:sp>
        <p:nvSpPr>
          <p:cNvPr id="3" name="Resim Yer Tutucusu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smtClean="0"/>
              <a:t>Asıl metin stillerini düzenlemek için tıklatın</a:t>
            </a:r>
          </a:p>
        </p:txBody>
      </p:sp>
      <p:sp>
        <p:nvSpPr>
          <p:cNvPr id="5" name="Veri Yer Tutucusu 4"/>
          <p:cNvSpPr>
            <a:spLocks noGrp="1"/>
          </p:cNvSpPr>
          <p:nvPr>
            <p:ph type="dt" sz="half" idx="10"/>
          </p:nvPr>
        </p:nvSpPr>
        <p:spPr/>
        <p:txBody>
          <a:bodyPr/>
          <a:lstStyle/>
          <a:p>
            <a:fld id="{9C6F7165-3F3F-4AEF-90AD-61FBA5020117}" type="datetimeFigureOut">
              <a:rPr lang="tr-TR" smtClean="0"/>
              <a:pPr/>
              <a:t>5.03.2019</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1740360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Dikey Metin Yer Tutucusu 2"/>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9C6F7165-3F3F-4AEF-90AD-61FBA5020117}" type="datetimeFigureOut">
              <a:rPr lang="tr-TR" smtClean="0"/>
              <a:pPr/>
              <a:t>5.03.2019</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5922263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p:cNvSpPr>
            <a:spLocks noGrp="1"/>
          </p:cNvSpPr>
          <p:nvPr>
            <p:ph type="title" orient="vert"/>
          </p:nvPr>
        </p:nvSpPr>
        <p:spPr>
          <a:xfrm>
            <a:off x="8724900" y="365125"/>
            <a:ext cx="2628900" cy="5811838"/>
          </a:xfrm>
        </p:spPr>
        <p:txBody>
          <a:bodyPr vert="eaVert"/>
          <a:lstStyle/>
          <a:p>
            <a:r>
              <a:rPr lang="tr-TR" smtClean="0"/>
              <a:t>Asıl başlık stili için tıklatın</a:t>
            </a:r>
            <a:endParaRPr lang="tr-TR"/>
          </a:p>
        </p:txBody>
      </p:sp>
      <p:sp>
        <p:nvSpPr>
          <p:cNvPr id="3" name="Dikey Metin Yer Tutucusu 2"/>
          <p:cNvSpPr>
            <a:spLocks noGrp="1"/>
          </p:cNvSpPr>
          <p:nvPr>
            <p:ph type="body" orient="vert" idx="1"/>
          </p:nvPr>
        </p:nvSpPr>
        <p:spPr>
          <a:xfrm>
            <a:off x="838200" y="365125"/>
            <a:ext cx="7734300" cy="5811838"/>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9C6F7165-3F3F-4AEF-90AD-61FBA5020117}" type="datetimeFigureOut">
              <a:rPr lang="tr-TR" smtClean="0"/>
              <a:pPr/>
              <a:t>5.03.2019</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4939323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Başlık Yer Tutucusu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tr-TR" smtClean="0"/>
              <a:t>Asıl başlık stili için tıklatın</a:t>
            </a:r>
            <a:endParaRPr lang="tr-TR"/>
          </a:p>
        </p:txBody>
      </p:sp>
      <p:sp>
        <p:nvSpPr>
          <p:cNvPr id="3" name="Metin Yer Tutucusu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6F7165-3F3F-4AEF-90AD-61FBA5020117}" type="datetimeFigureOut">
              <a:rPr lang="tr-TR" smtClean="0"/>
              <a:pPr/>
              <a:t>5.03.2019</a:t>
            </a:fld>
            <a:endParaRPr lang="tr-TR"/>
          </a:p>
        </p:txBody>
      </p:sp>
      <p:sp>
        <p:nvSpPr>
          <p:cNvPr id="5" name="Altbilgi Yer Tutucusu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Slayt Numarası Yer Tutucusu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3BF8EA4-8A69-4270-8123-1D095C65A064}" type="slidenum">
              <a:rPr lang="tr-TR" smtClean="0"/>
              <a:pPr/>
              <a:t>‹#›</a:t>
            </a:fld>
            <a:endParaRPr lang="tr-TR"/>
          </a:p>
        </p:txBody>
      </p:sp>
    </p:spTree>
    <p:extLst>
      <p:ext uri="{BB962C8B-B14F-4D97-AF65-F5344CB8AC3E}">
        <p14:creationId xmlns:p14="http://schemas.microsoft.com/office/powerpoint/2010/main" val="64718059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p:cNvSpPr/>
          <p:nvPr/>
        </p:nvSpPr>
        <p:spPr>
          <a:xfrm>
            <a:off x="1" y="4844008"/>
            <a:ext cx="12191999" cy="1200329"/>
          </a:xfrm>
          <a:prstGeom prst="rect">
            <a:avLst/>
          </a:prstGeom>
        </p:spPr>
        <p:txBody>
          <a:bodyPr wrap="square">
            <a:spAutoFit/>
          </a:bodyPr>
          <a:lstStyle/>
          <a:p>
            <a:pPr algn="ctr"/>
            <a:r>
              <a:rPr lang="tr-TR" sz="3600" b="1" dirty="0" smtClean="0">
                <a:solidFill>
                  <a:schemeClr val="tx1">
                    <a:lumMod val="85000"/>
                    <a:lumOff val="15000"/>
                  </a:schemeClr>
                </a:solidFill>
              </a:rPr>
              <a:t>SAĞLIK KÜLTÜR VE SPOR DAİRE BAŞKANLIĞI</a:t>
            </a:r>
          </a:p>
          <a:p>
            <a:pPr algn="ctr"/>
            <a:r>
              <a:rPr lang="tr-TR" sz="3600" b="1" dirty="0" smtClean="0">
                <a:solidFill>
                  <a:schemeClr val="tx1">
                    <a:lumMod val="85000"/>
                    <a:lumOff val="15000"/>
                  </a:schemeClr>
                </a:solidFill>
              </a:rPr>
              <a:t>2018 YILI BİRİM FAALİYET BRİFİNGİ</a:t>
            </a:r>
            <a:endParaRPr lang="tr-TR" sz="3600" b="1" dirty="0">
              <a:solidFill>
                <a:schemeClr val="tx1">
                  <a:lumMod val="85000"/>
                  <a:lumOff val="15000"/>
                </a:schemeClr>
              </a:solidFill>
            </a:endParaRPr>
          </a:p>
        </p:txBody>
      </p:sp>
    </p:spTree>
    <p:extLst>
      <p:ext uri="{BB962C8B-B14F-4D97-AF65-F5344CB8AC3E}">
        <p14:creationId xmlns:p14="http://schemas.microsoft.com/office/powerpoint/2010/main" val="28654601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330779" y="1053193"/>
            <a:ext cx="7576457" cy="5262979"/>
          </a:xfrm>
          <a:prstGeom prst="rect">
            <a:avLst/>
          </a:prstGeom>
          <a:noFill/>
        </p:spPr>
        <p:txBody>
          <a:bodyPr wrap="square" rtlCol="0">
            <a:spAutoFit/>
          </a:bodyPr>
          <a:lstStyle/>
          <a:p>
            <a:pPr lvl="0" indent="449263" algn="just" fontAlgn="base">
              <a:spcBef>
                <a:spcPct val="0"/>
              </a:spcBef>
              <a:spcAft>
                <a:spcPct val="0"/>
              </a:spcAft>
              <a:tabLst>
                <a:tab pos="449263" algn="l"/>
              </a:tabLst>
            </a:pPr>
            <a:r>
              <a:rPr lang="tr-TR" sz="1200" dirty="0" smtClean="0">
                <a:latin typeface="Arial" pitchFamily="34" charset="0"/>
                <a:ea typeface="Times New Roman" pitchFamily="18" charset="0"/>
                <a:cs typeface="Arial" pitchFamily="34" charset="0"/>
              </a:rPr>
              <a:t>Başkanlığımız </a:t>
            </a:r>
            <a:r>
              <a:rPr lang="tr-TR" sz="1200" dirty="0">
                <a:latin typeface="Arial" pitchFamily="34" charset="0"/>
                <a:ea typeface="Times New Roman" pitchFamily="18" charset="0"/>
                <a:cs typeface="Arial" pitchFamily="34" charset="0"/>
              </a:rPr>
              <a:t>2547 sayılı Kanun’un 2880 sayılı Kanun’la değişik 46 ve 47’nci maddeleri uyarınca kurulmuş ve teşkilatlanması, yönetimi, çalışmaları, görevlilerin yetki ve sorumluluklarına ilişkin genel hükümler ilgili yönetmelikle belirlenmiştir.</a:t>
            </a:r>
          </a:p>
          <a:p>
            <a:pPr lvl="0" indent="449263" algn="just" eaLnBrk="0" fontAlgn="base" hangingPunct="0">
              <a:spcBef>
                <a:spcPct val="0"/>
              </a:spcBef>
              <a:spcAft>
                <a:spcPct val="0"/>
              </a:spcAft>
              <a:tabLst>
                <a:tab pos="449263" algn="l"/>
              </a:tabLst>
            </a:pPr>
            <a:r>
              <a:rPr lang="tr-TR" sz="1200" b="1" dirty="0">
                <a:latin typeface="Arial" pitchFamily="34" charset="0"/>
                <a:ea typeface="Times New Roman" pitchFamily="18" charset="0"/>
                <a:cs typeface="Arial" pitchFamily="34" charset="0"/>
              </a:rPr>
              <a:t>Yükseköğretim Kurumları </a:t>
            </a:r>
            <a:r>
              <a:rPr lang="tr-TR" sz="1200" b="1" dirty="0" err="1">
                <a:latin typeface="Arial" pitchFamily="34" charset="0"/>
                <a:ea typeface="Times New Roman" pitchFamily="18" charset="0"/>
                <a:cs typeface="Arial" pitchFamily="34" charset="0"/>
              </a:rPr>
              <a:t>Mediko</a:t>
            </a:r>
            <a:r>
              <a:rPr lang="tr-TR" sz="1200" b="1" dirty="0">
                <a:latin typeface="Arial" pitchFamily="34" charset="0"/>
                <a:ea typeface="Times New Roman" pitchFamily="18" charset="0"/>
                <a:cs typeface="Arial" pitchFamily="34" charset="0"/>
              </a:rPr>
              <a:t>-Sosyal Sağlık, Kültür ve Spor İşleri Dairesi Uygulama Yönetmeliği; 03.02.1984 tarih ve 18301 sayılı Resmi Gazetede yayınlanarak yürürlüğe girmiştir.</a:t>
            </a:r>
            <a:endParaRPr lang="tr-TR" sz="1200" dirty="0">
              <a:latin typeface="Arial" pitchFamily="34" charset="0"/>
              <a:ea typeface="Times New Roman" pitchFamily="18" charset="0"/>
              <a:cs typeface="Arial" pitchFamily="34" charset="0"/>
            </a:endParaRPr>
          </a:p>
          <a:p>
            <a:pPr lvl="0" indent="449263" algn="just" eaLnBrk="0" fontAlgn="base" hangingPunct="0">
              <a:spcBef>
                <a:spcPct val="0"/>
              </a:spcBef>
              <a:spcAft>
                <a:spcPct val="0"/>
              </a:spcAft>
              <a:tabLst>
                <a:tab pos="449263" algn="l"/>
              </a:tabLst>
            </a:pPr>
            <a:r>
              <a:rPr lang="tr-TR" sz="1200" dirty="0" err="1">
                <a:latin typeface="Arial" pitchFamily="34" charset="0"/>
                <a:ea typeface="Times New Roman" pitchFamily="18" charset="0"/>
                <a:cs typeface="Arial" pitchFamily="34" charset="0"/>
              </a:rPr>
              <a:t>Mediko</a:t>
            </a:r>
            <a:r>
              <a:rPr lang="tr-TR" sz="1200" dirty="0">
                <a:latin typeface="Arial" pitchFamily="34" charset="0"/>
                <a:ea typeface="Times New Roman" pitchFamily="18" charset="0"/>
                <a:cs typeface="Arial" pitchFamily="34" charset="0"/>
              </a:rPr>
              <a:t>-Sosyal Kültür ve Spor İşleri Dairesi; Üniversitelerde hizmet verdiği kesimin bütünü için bir sağlık kuruluşu, öğrencilerin sosyal, kültürel danışma ve rehberlik ile spor ihtiyaçlarını karşılayan bir hizmet birimi ve aynı zamanda eğitim-öğretimin desteklenmesi amacıyla bu alanda uygulama ve araştırmaların yapıldığı bir uygulama dairesidir.  Öğrencilerimizin beslenme, barınma, sağlık, kültür ve spor faaliyetleri giderleri ile diğer giderler dediğimiz harcama kalemlerine ilişkin harcama yılı bütçesinin hazırlanması ve yıl içerisinde uygulaması işlemlerini takip eder. Sanatsal sergiler açar, konser, konferans, tiyatro ve benzeri sanat ve kültür alanlarında faaliyetler düzenler ve bu maksatla faaliyetlerde bulunan kuruluşlarla işbirliği yaparak, öğrencilerin daha geniş ölçüde sanat ve kültür faaliyetlerinden yararlanmalarını sağlar.  Öğrencilerin boş zamanlarında ilgi ve yeteneklerine göre sanat ve kültür çalışmaları yapmaları için resim, fotoğraf, el sanatları, halk oyunları, müzik ve benzeri faaliyet alanlarında kurslar açar, çalışma grupları oluşturur</a:t>
            </a:r>
            <a:r>
              <a:rPr lang="tr-TR" sz="1200" dirty="0" smtClean="0">
                <a:latin typeface="Arial" pitchFamily="34" charset="0"/>
                <a:ea typeface="Times New Roman" pitchFamily="18" charset="0"/>
                <a:cs typeface="Arial" pitchFamily="34" charset="0"/>
              </a:rPr>
              <a:t>. Bu </a:t>
            </a:r>
            <a:r>
              <a:rPr lang="tr-TR" sz="1200" dirty="0">
                <a:latin typeface="Arial" pitchFamily="34" charset="0"/>
                <a:ea typeface="Times New Roman" pitchFamily="18" charset="0"/>
                <a:cs typeface="Arial" pitchFamily="34" charset="0"/>
              </a:rPr>
              <a:t>grupların üniversite içinde ve dışında konser, gösteri, sergi ve müsabaka gibi faaliyetlerde bulunmalarını veya bu tür etkinliklerde rol almalarını sağlar.</a:t>
            </a:r>
          </a:p>
          <a:p>
            <a:pPr lvl="0" indent="449263" algn="just" eaLnBrk="0" fontAlgn="base" hangingPunct="0">
              <a:spcBef>
                <a:spcPct val="0"/>
              </a:spcBef>
              <a:spcAft>
                <a:spcPct val="0"/>
              </a:spcAft>
              <a:tabLst>
                <a:tab pos="449263" algn="l"/>
              </a:tabLst>
            </a:pPr>
            <a:r>
              <a:rPr lang="tr-TR" sz="1200" dirty="0">
                <a:latin typeface="Arial" pitchFamily="34" charset="0"/>
                <a:ea typeface="Times New Roman" pitchFamily="18" charset="0"/>
                <a:cs typeface="Arial" pitchFamily="34" charset="0"/>
              </a:rPr>
              <a:t>5018 sayılı Kamu Mali Yönetimi ve Kontrol Kanununun 41’inci maddesi gereği hazırladığımız bu rapor Sağlık Kültür ve Spor Daire Başkanlığının faaliyet alanlarını kapsayan konularda planlama ve uygulamalar neticesinde elde edilen verilerin değerlendirilmesidir. İlerleyen süreçlerde daha iyi hizmet verebilmek adına yapabileceklerimizin neler olduğunu görmeyi ve daha sonrası için yapılacak plan ve uygulamaların bizi bir adım daha ileriye götürmesini amaçlamaktayız.</a:t>
            </a:r>
          </a:p>
          <a:p>
            <a:pPr lvl="0" indent="449263" algn="just" eaLnBrk="0" fontAlgn="base" hangingPunct="0">
              <a:spcBef>
                <a:spcPct val="0"/>
              </a:spcBef>
              <a:spcAft>
                <a:spcPct val="0"/>
              </a:spcAft>
              <a:tabLst>
                <a:tab pos="449263" algn="l"/>
              </a:tabLst>
            </a:pPr>
            <a:r>
              <a:rPr lang="tr-TR" sz="1200" dirty="0">
                <a:latin typeface="Arial" pitchFamily="34" charset="0"/>
                <a:ea typeface="Times New Roman" pitchFamily="18" charset="0"/>
                <a:cs typeface="Arial" pitchFamily="34" charset="0"/>
              </a:rPr>
              <a:t>Saygılarımla…</a:t>
            </a:r>
          </a:p>
          <a:p>
            <a:pPr lvl="0" indent="449263" algn="just" eaLnBrk="0" fontAlgn="base" hangingPunct="0">
              <a:spcBef>
                <a:spcPct val="0"/>
              </a:spcBef>
              <a:spcAft>
                <a:spcPct val="0"/>
              </a:spcAft>
              <a:tabLst>
                <a:tab pos="449263" algn="l"/>
              </a:tabLst>
            </a:pPr>
            <a:r>
              <a:rPr lang="tr-TR" sz="1200" dirty="0">
                <a:latin typeface="Arial" pitchFamily="34" charset="0"/>
                <a:ea typeface="Times New Roman" pitchFamily="18" charset="0"/>
                <a:cs typeface="Arial" pitchFamily="34" charset="0"/>
              </a:rPr>
              <a:t>	</a:t>
            </a:r>
          </a:p>
          <a:p>
            <a:pPr lvl="0" indent="449263" algn="just" eaLnBrk="0" fontAlgn="base" hangingPunct="0">
              <a:spcBef>
                <a:spcPct val="0"/>
              </a:spcBef>
              <a:spcAft>
                <a:spcPct val="0"/>
              </a:spcAft>
              <a:tabLst>
                <a:tab pos="449263" algn="l"/>
              </a:tabLst>
            </a:pPr>
            <a:r>
              <a:rPr lang="tr-TR" sz="1200" b="1" dirty="0">
                <a:latin typeface="Arial" pitchFamily="34" charset="0"/>
                <a:ea typeface="Times New Roman" pitchFamily="18" charset="0"/>
                <a:cs typeface="Arial" pitchFamily="34" charset="0"/>
              </a:rPr>
              <a:t>   </a:t>
            </a:r>
            <a:r>
              <a:rPr lang="tr-TR" sz="1200" b="1" dirty="0" smtClean="0">
                <a:latin typeface="Arial" pitchFamily="34" charset="0"/>
                <a:ea typeface="Times New Roman" pitchFamily="18" charset="0"/>
                <a:cs typeface="Arial" pitchFamily="34" charset="0"/>
              </a:rPr>
              <a:t>						  Selim </a:t>
            </a:r>
            <a:r>
              <a:rPr lang="tr-TR" sz="1200" b="1" dirty="0">
                <a:latin typeface="Arial" pitchFamily="34" charset="0"/>
                <a:ea typeface="Times New Roman" pitchFamily="18" charset="0"/>
                <a:cs typeface="Arial" pitchFamily="34" charset="0"/>
              </a:rPr>
              <a:t>KELEŞ</a:t>
            </a:r>
          </a:p>
          <a:p>
            <a:pPr lvl="0" indent="449263" algn="just" eaLnBrk="0" fontAlgn="base" hangingPunct="0">
              <a:spcBef>
                <a:spcPct val="0"/>
              </a:spcBef>
              <a:spcAft>
                <a:spcPct val="0"/>
              </a:spcAft>
              <a:tabLst>
                <a:tab pos="449263" algn="l"/>
              </a:tabLst>
            </a:pPr>
            <a:r>
              <a:rPr lang="tr-TR" sz="1200" b="1" dirty="0">
                <a:latin typeface="Arial" pitchFamily="34" charset="0"/>
                <a:cs typeface="Arial" pitchFamily="34" charset="0"/>
              </a:rPr>
              <a:t> </a:t>
            </a:r>
            <a:r>
              <a:rPr lang="tr-TR" sz="1200" b="1" dirty="0" smtClean="0">
                <a:latin typeface="Arial" pitchFamily="34" charset="0"/>
                <a:cs typeface="Arial" pitchFamily="34" charset="0"/>
              </a:rPr>
              <a:t>						  </a:t>
            </a:r>
            <a:r>
              <a:rPr lang="tr-TR" sz="1200" b="1" dirty="0">
                <a:latin typeface="Arial" pitchFamily="34" charset="0"/>
                <a:cs typeface="Arial" pitchFamily="34" charset="0"/>
              </a:rPr>
              <a:t>Daire Başkanı</a:t>
            </a:r>
            <a:endParaRPr lang="tr-TR" sz="1200" dirty="0">
              <a:latin typeface="Arial" pitchFamily="34" charset="0"/>
              <a:cs typeface="Arial" pitchFamily="34" charset="0"/>
            </a:endParaRPr>
          </a:p>
          <a:p>
            <a:endParaRPr lang="tr-TR" sz="2400" b="1" dirty="0"/>
          </a:p>
        </p:txBody>
      </p:sp>
    </p:spTree>
    <p:extLst>
      <p:ext uri="{BB962C8B-B14F-4D97-AF65-F5344CB8AC3E}">
        <p14:creationId xmlns:p14="http://schemas.microsoft.com/office/powerpoint/2010/main" val="1860997063"/>
      </p:ext>
    </p:extLst>
  </p:cSld>
  <p:clrMapOvr>
    <a:masterClrMapping/>
  </p:clrMapOvr>
  <p:transition spd="slow">
    <p:push dir="u"/>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5" y="623454"/>
            <a:ext cx="7367155" cy="5139869"/>
          </a:xfrm>
          <a:prstGeom prst="rect">
            <a:avLst/>
          </a:prstGeom>
          <a:noFill/>
        </p:spPr>
        <p:txBody>
          <a:bodyPr wrap="square" rtlCol="0">
            <a:spAutoFit/>
          </a:bodyPr>
          <a:lstStyle/>
          <a:p>
            <a:r>
              <a:rPr lang="tr-TR" sz="2400" b="1" dirty="0" smtClean="0"/>
              <a:t>BAŞKANLIK TEŞKİLAT YAPISI</a:t>
            </a:r>
          </a:p>
          <a:p>
            <a:pPr lvl="0" eaLnBrk="0" fontAlgn="base" hangingPunct="0">
              <a:spcBef>
                <a:spcPct val="0"/>
              </a:spcBef>
              <a:spcAft>
                <a:spcPct val="0"/>
              </a:spcAft>
              <a:tabLst>
                <a:tab pos="449263" algn="l"/>
              </a:tabLst>
            </a:pPr>
            <a:r>
              <a:rPr lang="tr-TR" sz="2800" b="1" i="1" dirty="0" smtClean="0">
                <a:latin typeface="Arial" pitchFamily="34" charset="0"/>
                <a:cs typeface="Arial" pitchFamily="34" charset="0"/>
              </a:rPr>
              <a:t>Başkanlığımız</a:t>
            </a:r>
            <a:r>
              <a:rPr lang="tr-TR" sz="2800" b="1" i="1" dirty="0">
                <a:latin typeface="Arial" pitchFamily="34" charset="0"/>
                <a:cs typeface="Arial" pitchFamily="34" charset="0"/>
              </a:rPr>
              <a:t>;</a:t>
            </a:r>
            <a:endParaRPr lang="tr-TR" sz="2800" dirty="0">
              <a:latin typeface="Arial" pitchFamily="34" charset="0"/>
              <a:cs typeface="Arial" pitchFamily="34" charset="0"/>
            </a:endParaRPr>
          </a:p>
          <a:p>
            <a:pPr lvl="0" eaLnBrk="0" fontAlgn="base" hangingPunct="0">
              <a:spcBef>
                <a:spcPct val="0"/>
              </a:spcBef>
              <a:spcAft>
                <a:spcPct val="0"/>
              </a:spcAft>
              <a:tabLst>
                <a:tab pos="449263" algn="l"/>
              </a:tabLst>
            </a:pPr>
            <a:r>
              <a:rPr lang="tr-TR" sz="2800" b="1" dirty="0">
                <a:solidFill>
                  <a:srgbClr val="000000"/>
                </a:solidFill>
                <a:latin typeface="Arial" pitchFamily="34" charset="0"/>
                <a:cs typeface="Arial" pitchFamily="34" charset="0"/>
              </a:rPr>
              <a:t>1</a:t>
            </a:r>
            <a:r>
              <a:rPr lang="tr-TR" sz="2800" dirty="0">
                <a:solidFill>
                  <a:srgbClr val="000000"/>
                </a:solidFill>
                <a:latin typeface="Arial" pitchFamily="34" charset="0"/>
                <a:cs typeface="Arial" pitchFamily="34" charset="0"/>
              </a:rPr>
              <a:t>- Beslenme Hizmetleri Birimi </a:t>
            </a:r>
            <a:endParaRPr lang="tr-TR" sz="2800" dirty="0">
              <a:latin typeface="Arial" pitchFamily="34" charset="0"/>
              <a:cs typeface="Arial" pitchFamily="34" charset="0"/>
            </a:endParaRPr>
          </a:p>
          <a:p>
            <a:pPr lvl="0" eaLnBrk="0" fontAlgn="base" hangingPunct="0">
              <a:spcBef>
                <a:spcPct val="0"/>
              </a:spcBef>
              <a:spcAft>
                <a:spcPct val="0"/>
              </a:spcAft>
              <a:tabLst>
                <a:tab pos="449263" algn="l"/>
              </a:tabLst>
            </a:pPr>
            <a:r>
              <a:rPr lang="tr-TR" sz="2800" b="1" dirty="0">
                <a:latin typeface="Arial" pitchFamily="34" charset="0"/>
                <a:cs typeface="Arial" pitchFamily="34" charset="0"/>
              </a:rPr>
              <a:t>2- </a:t>
            </a:r>
            <a:r>
              <a:rPr lang="tr-TR" sz="2800" dirty="0">
                <a:latin typeface="Arial" pitchFamily="34" charset="0"/>
                <a:cs typeface="Arial" pitchFamily="34" charset="0"/>
              </a:rPr>
              <a:t>Kültür – Sanat ve Sosyal Hizmetler </a:t>
            </a:r>
            <a:r>
              <a:rPr lang="tr-TR" sz="2800" dirty="0" smtClean="0">
                <a:latin typeface="Arial" pitchFamily="34" charset="0"/>
                <a:cs typeface="Arial" pitchFamily="34" charset="0"/>
              </a:rPr>
              <a:t>Birimi</a:t>
            </a:r>
            <a:endParaRPr lang="tr-TR" sz="2800" dirty="0">
              <a:latin typeface="Arial" pitchFamily="34" charset="0"/>
              <a:cs typeface="Arial" pitchFamily="34" charset="0"/>
            </a:endParaRPr>
          </a:p>
          <a:p>
            <a:pPr lvl="0" eaLnBrk="0" fontAlgn="base" hangingPunct="0">
              <a:spcBef>
                <a:spcPct val="0"/>
              </a:spcBef>
              <a:spcAft>
                <a:spcPct val="0"/>
              </a:spcAft>
              <a:tabLst>
                <a:tab pos="449263" algn="l"/>
              </a:tabLst>
            </a:pPr>
            <a:r>
              <a:rPr lang="tr-TR" sz="2800" b="1" dirty="0">
                <a:solidFill>
                  <a:srgbClr val="000000"/>
                </a:solidFill>
                <a:latin typeface="Arial" pitchFamily="34" charset="0"/>
                <a:cs typeface="Arial" pitchFamily="34" charset="0"/>
              </a:rPr>
              <a:t>3</a:t>
            </a:r>
            <a:r>
              <a:rPr lang="tr-TR" sz="2800" dirty="0">
                <a:solidFill>
                  <a:srgbClr val="000000"/>
                </a:solidFill>
                <a:latin typeface="Arial" pitchFamily="34" charset="0"/>
                <a:cs typeface="Arial" pitchFamily="34" charset="0"/>
              </a:rPr>
              <a:t>- Spor Hizmetleri Birimi</a:t>
            </a:r>
            <a:br>
              <a:rPr lang="tr-TR" sz="2800" dirty="0">
                <a:solidFill>
                  <a:srgbClr val="000000"/>
                </a:solidFill>
                <a:latin typeface="Arial" pitchFamily="34" charset="0"/>
                <a:cs typeface="Arial" pitchFamily="34" charset="0"/>
              </a:rPr>
            </a:br>
            <a:r>
              <a:rPr lang="tr-TR" sz="2800" b="1" dirty="0">
                <a:solidFill>
                  <a:srgbClr val="000000"/>
                </a:solidFill>
                <a:latin typeface="Arial" pitchFamily="34" charset="0"/>
                <a:cs typeface="Arial" pitchFamily="34" charset="0"/>
              </a:rPr>
              <a:t>4- </a:t>
            </a:r>
            <a:r>
              <a:rPr lang="tr-TR" sz="2800" dirty="0">
                <a:solidFill>
                  <a:srgbClr val="000000"/>
                </a:solidFill>
                <a:latin typeface="Arial" pitchFamily="34" charset="0"/>
                <a:cs typeface="Arial" pitchFamily="34" charset="0"/>
              </a:rPr>
              <a:t>Sağlık Hizmetleri Birimi</a:t>
            </a:r>
            <a:br>
              <a:rPr lang="tr-TR" sz="2800" dirty="0">
                <a:solidFill>
                  <a:srgbClr val="000000"/>
                </a:solidFill>
                <a:latin typeface="Arial" pitchFamily="34" charset="0"/>
                <a:cs typeface="Arial" pitchFamily="34" charset="0"/>
              </a:rPr>
            </a:br>
            <a:r>
              <a:rPr lang="tr-TR" sz="2800" b="1" dirty="0">
                <a:solidFill>
                  <a:srgbClr val="000000"/>
                </a:solidFill>
                <a:latin typeface="Arial" pitchFamily="34" charset="0"/>
                <a:cs typeface="Arial" pitchFamily="34" charset="0"/>
              </a:rPr>
              <a:t>5- </a:t>
            </a:r>
            <a:r>
              <a:rPr lang="tr-TR" sz="2800" dirty="0">
                <a:solidFill>
                  <a:srgbClr val="000000"/>
                </a:solidFill>
                <a:latin typeface="Arial" pitchFamily="34" charset="0"/>
                <a:cs typeface="Arial" pitchFamily="34" charset="0"/>
              </a:rPr>
              <a:t>Satın alma, Tahakkuk ve Ayniyat Birimi</a:t>
            </a:r>
            <a:br>
              <a:rPr lang="tr-TR" sz="2800" dirty="0">
                <a:solidFill>
                  <a:srgbClr val="000000"/>
                </a:solidFill>
                <a:latin typeface="Arial" pitchFamily="34" charset="0"/>
                <a:cs typeface="Arial" pitchFamily="34" charset="0"/>
              </a:rPr>
            </a:br>
            <a:r>
              <a:rPr lang="tr-TR" sz="2800" b="1" dirty="0">
                <a:solidFill>
                  <a:srgbClr val="000000"/>
                </a:solidFill>
                <a:latin typeface="Arial" pitchFamily="34" charset="0"/>
                <a:cs typeface="Arial" pitchFamily="34" charset="0"/>
              </a:rPr>
              <a:t>6-</a:t>
            </a:r>
            <a:r>
              <a:rPr lang="tr-TR" sz="2800" dirty="0">
                <a:solidFill>
                  <a:srgbClr val="000000"/>
                </a:solidFill>
                <a:latin typeface="Arial" pitchFamily="34" charset="0"/>
                <a:cs typeface="Arial" pitchFamily="34" charset="0"/>
              </a:rPr>
              <a:t> Öğrenci</a:t>
            </a:r>
            <a:r>
              <a:rPr lang="tr-TR" sz="2800" b="1" dirty="0">
                <a:solidFill>
                  <a:srgbClr val="000000"/>
                </a:solidFill>
                <a:latin typeface="Arial" pitchFamily="34" charset="0"/>
                <a:cs typeface="Arial" pitchFamily="34" charset="0"/>
              </a:rPr>
              <a:t> </a:t>
            </a:r>
            <a:r>
              <a:rPr lang="tr-TR" sz="2800" dirty="0">
                <a:solidFill>
                  <a:srgbClr val="000000"/>
                </a:solidFill>
                <a:latin typeface="Arial" pitchFamily="34" charset="0"/>
                <a:cs typeface="Arial" pitchFamily="34" charset="0"/>
              </a:rPr>
              <a:t>Yurtları Birimi</a:t>
            </a:r>
            <a:endParaRPr lang="tr-TR" sz="2800" dirty="0">
              <a:latin typeface="Arial" pitchFamily="34" charset="0"/>
              <a:cs typeface="Arial" pitchFamily="34" charset="0"/>
            </a:endParaRPr>
          </a:p>
          <a:p>
            <a:pPr lvl="0" eaLnBrk="0" fontAlgn="base" hangingPunct="0">
              <a:spcBef>
                <a:spcPct val="0"/>
              </a:spcBef>
              <a:spcAft>
                <a:spcPct val="0"/>
              </a:spcAft>
              <a:tabLst>
                <a:tab pos="449263" algn="l"/>
              </a:tabLst>
            </a:pPr>
            <a:r>
              <a:rPr lang="tr-TR" sz="2800" dirty="0">
                <a:solidFill>
                  <a:srgbClr val="000000"/>
                </a:solidFill>
                <a:latin typeface="Arial" pitchFamily="34" charset="0"/>
                <a:cs typeface="Arial" pitchFamily="34" charset="0"/>
              </a:rPr>
              <a:t>7- Sosyal Tesisler</a:t>
            </a:r>
            <a:endParaRPr lang="tr-TR" sz="2800" dirty="0">
              <a:latin typeface="Arial" pitchFamily="34" charset="0"/>
              <a:cs typeface="Arial" pitchFamily="34" charset="0"/>
            </a:endParaRPr>
          </a:p>
          <a:p>
            <a:pPr lvl="0" eaLnBrk="0" fontAlgn="base" hangingPunct="0">
              <a:spcBef>
                <a:spcPct val="0"/>
              </a:spcBef>
              <a:spcAft>
                <a:spcPct val="0"/>
              </a:spcAft>
              <a:tabLst>
                <a:tab pos="449263" algn="l"/>
              </a:tabLst>
            </a:pPr>
            <a:r>
              <a:rPr lang="tr-TR" sz="2800" dirty="0">
                <a:solidFill>
                  <a:srgbClr val="000000"/>
                </a:solidFill>
                <a:latin typeface="Arial" pitchFamily="34" charset="0"/>
                <a:ea typeface="Calibri" pitchFamily="34" charset="0"/>
                <a:cs typeface="Arial" pitchFamily="34" charset="0"/>
              </a:rPr>
              <a:t>olmak üzere 7 birimden oluşmuştur</a:t>
            </a:r>
            <a:r>
              <a:rPr lang="tr-TR" sz="2800" dirty="0" smtClean="0">
                <a:solidFill>
                  <a:srgbClr val="000000"/>
                </a:solidFill>
                <a:latin typeface="Arial" pitchFamily="34" charset="0"/>
                <a:ea typeface="Calibri" pitchFamily="34" charset="0"/>
                <a:cs typeface="Arial" pitchFamily="34" charset="0"/>
              </a:rPr>
              <a:t>.</a:t>
            </a:r>
          </a:p>
          <a:p>
            <a:pPr lvl="0" eaLnBrk="0" fontAlgn="base" hangingPunct="0">
              <a:spcBef>
                <a:spcPct val="0"/>
              </a:spcBef>
              <a:spcAft>
                <a:spcPct val="0"/>
              </a:spcAft>
              <a:tabLst>
                <a:tab pos="449263" algn="l"/>
              </a:tabLst>
            </a:pPr>
            <a:endParaRPr lang="tr-TR" sz="2800" dirty="0">
              <a:latin typeface="Arial" pitchFamily="34" charset="0"/>
              <a:cs typeface="Arial" pitchFamily="34" charset="0"/>
            </a:endParaRPr>
          </a:p>
          <a:p>
            <a:endParaRPr lang="tr-TR" sz="2400" b="1" dirty="0"/>
          </a:p>
        </p:txBody>
      </p:sp>
    </p:spTree>
    <p:extLst>
      <p:ext uri="{BB962C8B-B14F-4D97-AF65-F5344CB8AC3E}">
        <p14:creationId xmlns:p14="http://schemas.microsoft.com/office/powerpoint/2010/main" val="3382332849"/>
      </p:ext>
    </p:extLst>
  </p:cSld>
  <p:clrMapOvr>
    <a:masterClrMapping/>
  </p:clrMapOvr>
  <p:transition spd="slow">
    <p:wip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smtClean="0"/>
              <a:t>BAŞKANLIK TEŞKİLAT YAPSI</a:t>
            </a:r>
            <a:endParaRPr lang="tr-TR" sz="2400" b="1" dirty="0"/>
          </a:p>
        </p:txBody>
      </p:sp>
      <p:sp>
        <p:nvSpPr>
          <p:cNvPr id="3" name="Yuvarlatılmış Dikdörtgen 4"/>
          <p:cNvSpPr>
            <a:spLocks noChangeArrowheads="1"/>
          </p:cNvSpPr>
          <p:nvPr/>
        </p:nvSpPr>
        <p:spPr bwMode="auto">
          <a:xfrm>
            <a:off x="4825093" y="1059530"/>
            <a:ext cx="1420586" cy="400781"/>
          </a:xfrm>
          <a:prstGeom prst="roundRect">
            <a:avLst>
              <a:gd name="adj" fmla="val 16667"/>
            </a:avLst>
          </a:prstGeom>
          <a:gradFill rotWithShape="1">
            <a:gsLst>
              <a:gs pos="0">
                <a:srgbClr val="9B2D2A"/>
              </a:gs>
              <a:gs pos="80000">
                <a:srgbClr val="CB3D3A"/>
              </a:gs>
              <a:gs pos="100000">
                <a:srgbClr val="CE3B37"/>
              </a:gs>
            </a:gsLst>
            <a:lin ang="16200000"/>
          </a:gradFill>
          <a:ln w="9525">
            <a:noFill/>
            <a:round/>
            <a:headEnd/>
            <a:tailEnd/>
          </a:ln>
          <a:effectLst>
            <a:outerShdw dist="23000" dir="5400000" rotWithShape="0">
              <a:srgbClr val="000000">
                <a:alpha val="34999"/>
              </a:srgbClr>
            </a:outerShdw>
          </a:effectLst>
        </p:spPr>
        <p:txBody>
          <a:bodyPr vert="horz" wrap="squar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8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Prof. Dr. </a:t>
            </a:r>
            <a:r>
              <a:rPr lang="tr-TR" sz="800" dirty="0" smtClean="0">
                <a:latin typeface="Arial" pitchFamily="34" charset="0"/>
                <a:ea typeface="Calibri" pitchFamily="34" charset="0"/>
                <a:cs typeface="Times New Roman" pitchFamily="18" charset="0"/>
              </a:rPr>
              <a:t>Ömer ŞAHİN</a:t>
            </a:r>
            <a:endParaRPr kumimoji="0" lang="tr-TR" sz="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tr-TR" sz="8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S.K.S. YÖNETİM KURULU BAŞKANI</a:t>
            </a:r>
            <a:endParaRPr kumimoji="0" lang="tr-TR" sz="800" b="0" i="0" u="none" strike="noStrike" cap="none" normalizeH="0" baseline="0" dirty="0" smtClean="0">
              <a:ln>
                <a:noFill/>
              </a:ln>
              <a:solidFill>
                <a:schemeClr val="tx1"/>
              </a:solidFill>
              <a:effectLst/>
              <a:latin typeface="Arial" pitchFamily="34" charset="0"/>
              <a:cs typeface="Arial" pitchFamily="34" charset="0"/>
            </a:endParaRPr>
          </a:p>
        </p:txBody>
      </p:sp>
      <p:sp>
        <p:nvSpPr>
          <p:cNvPr id="4" name="Yuvarlatılmış Dikdörtgen 5"/>
          <p:cNvSpPr>
            <a:spLocks noChangeArrowheads="1"/>
          </p:cNvSpPr>
          <p:nvPr/>
        </p:nvSpPr>
        <p:spPr bwMode="auto">
          <a:xfrm>
            <a:off x="2237014" y="1527805"/>
            <a:ext cx="1796143" cy="371858"/>
          </a:xfrm>
          <a:prstGeom prst="roundRect">
            <a:avLst>
              <a:gd name="adj" fmla="val 16667"/>
            </a:avLst>
          </a:prstGeom>
          <a:gradFill rotWithShape="1">
            <a:gsLst>
              <a:gs pos="0">
                <a:srgbClr val="9B2D2A"/>
              </a:gs>
              <a:gs pos="80000">
                <a:srgbClr val="CB3D3A"/>
              </a:gs>
              <a:gs pos="100000">
                <a:srgbClr val="CE3B37"/>
              </a:gs>
            </a:gsLst>
            <a:lin ang="16200000"/>
          </a:gradFill>
          <a:ln w="9525">
            <a:noFill/>
            <a:round/>
            <a:headEnd/>
            <a:tailEnd/>
          </a:ln>
          <a:effectLst>
            <a:outerShdw dist="23000" dir="5400000" rotWithShape="0">
              <a:srgbClr val="000000">
                <a:alpha val="34999"/>
              </a:srgbClr>
            </a:outerShdw>
          </a:effectLst>
        </p:spPr>
        <p:txBody>
          <a:bodyPr vert="horz" wrap="squar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lang="tr-TR" sz="800" dirty="0" smtClean="0">
                <a:latin typeface="Arial" pitchFamily="34" charset="0"/>
                <a:ea typeface="Calibri" pitchFamily="34" charset="0"/>
                <a:cs typeface="Times New Roman" pitchFamily="18" charset="0"/>
              </a:rPr>
              <a:t>D</a:t>
            </a:r>
            <a:r>
              <a:rPr kumimoji="0" lang="tr-TR" sz="8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oç. Dr. Adnan MEMDUHOĞLU</a:t>
            </a:r>
            <a:endParaRPr kumimoji="0" lang="tr-TR" sz="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tr-TR" sz="8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S.K.S. YÖNETİM KURULU ÜYESİ</a:t>
            </a:r>
            <a:endParaRPr kumimoji="0" lang="tr-TR" sz="800" b="0" i="0" u="none" strike="noStrike" cap="none" normalizeH="0" baseline="0" dirty="0" smtClean="0">
              <a:ln>
                <a:noFill/>
              </a:ln>
              <a:solidFill>
                <a:schemeClr val="tx1"/>
              </a:solidFill>
              <a:effectLst/>
              <a:latin typeface="Arial" pitchFamily="34" charset="0"/>
              <a:cs typeface="Arial" pitchFamily="34" charset="0"/>
            </a:endParaRPr>
          </a:p>
        </p:txBody>
      </p:sp>
      <p:sp>
        <p:nvSpPr>
          <p:cNvPr id="5" name="Yuvarlatılmış Dikdörtgen 6"/>
          <p:cNvSpPr>
            <a:spLocks noChangeArrowheads="1"/>
          </p:cNvSpPr>
          <p:nvPr/>
        </p:nvSpPr>
        <p:spPr bwMode="auto">
          <a:xfrm>
            <a:off x="7258051" y="1514092"/>
            <a:ext cx="1861457" cy="385571"/>
          </a:xfrm>
          <a:prstGeom prst="roundRect">
            <a:avLst>
              <a:gd name="adj" fmla="val 16667"/>
            </a:avLst>
          </a:prstGeom>
          <a:gradFill rotWithShape="1">
            <a:gsLst>
              <a:gs pos="0">
                <a:srgbClr val="9B2D2A"/>
              </a:gs>
              <a:gs pos="80000">
                <a:srgbClr val="CB3D3A"/>
              </a:gs>
              <a:gs pos="100000">
                <a:srgbClr val="CE3B37"/>
              </a:gs>
            </a:gsLst>
            <a:lin ang="16200000"/>
          </a:gradFill>
          <a:ln w="9525">
            <a:noFill/>
            <a:round/>
            <a:headEnd/>
            <a:tailEnd/>
          </a:ln>
          <a:effectLst>
            <a:outerShdw dist="23000" dir="5400000" rotWithShape="0">
              <a:srgbClr val="000000">
                <a:alpha val="34999"/>
              </a:srgbClr>
            </a:outerShdw>
          </a:effectLst>
        </p:spPr>
        <p:txBody>
          <a:bodyPr vert="horz" wrap="squar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8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Selim KELEŞ</a:t>
            </a:r>
            <a:endParaRPr kumimoji="0" lang="tr-TR" sz="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tr-TR" sz="8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S.K.S. YÖNETİM KURULU ÜYESİ</a:t>
            </a:r>
            <a:endParaRPr kumimoji="0" lang="tr-TR" sz="800" b="0" i="0" u="none" strike="noStrike" cap="none" normalizeH="0" baseline="0" dirty="0" smtClean="0">
              <a:ln>
                <a:noFill/>
              </a:ln>
              <a:solidFill>
                <a:schemeClr val="tx1"/>
              </a:solidFill>
              <a:effectLst/>
              <a:latin typeface="Arial" pitchFamily="34" charset="0"/>
              <a:cs typeface="Arial" pitchFamily="34" charset="0"/>
            </a:endParaRPr>
          </a:p>
        </p:txBody>
      </p:sp>
      <p:sp>
        <p:nvSpPr>
          <p:cNvPr id="6" name="Yuvarlatılmış Dikdörtgen 7"/>
          <p:cNvSpPr>
            <a:spLocks noChangeArrowheads="1"/>
          </p:cNvSpPr>
          <p:nvPr/>
        </p:nvSpPr>
        <p:spPr bwMode="auto">
          <a:xfrm>
            <a:off x="4825093" y="2246543"/>
            <a:ext cx="1420586" cy="457200"/>
          </a:xfrm>
          <a:prstGeom prst="roundRect">
            <a:avLst>
              <a:gd name="adj" fmla="val 16667"/>
            </a:avLst>
          </a:prstGeom>
          <a:gradFill rotWithShape="1">
            <a:gsLst>
              <a:gs pos="0">
                <a:srgbClr val="2787A0"/>
              </a:gs>
              <a:gs pos="80000">
                <a:srgbClr val="36B1D2"/>
              </a:gs>
              <a:gs pos="100000">
                <a:srgbClr val="34B3D6"/>
              </a:gs>
            </a:gsLst>
            <a:lin ang="16200000"/>
          </a:gradFill>
          <a:ln w="9525">
            <a:noFill/>
            <a:round/>
            <a:headEnd/>
            <a:tailEnd/>
          </a:ln>
          <a:effectLst>
            <a:outerShdw dist="23000" dir="5400000" rotWithShape="0">
              <a:srgbClr val="000000">
                <a:alpha val="34999"/>
              </a:srgbClr>
            </a:outerShdw>
          </a:effectLst>
        </p:spPr>
        <p:txBody>
          <a:bodyPr vert="horz" wrap="squar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tr-TR" sz="11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lang="tr-TR" sz="1100" dirty="0" smtClean="0">
              <a:latin typeface="Arial" pitchFamily="34" charset="0"/>
              <a:ea typeface="Calibri" pitchFamily="34"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tr-TR" sz="8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Selim KELEŞ</a:t>
            </a:r>
            <a:endParaRPr kumimoji="0" lang="tr-TR" sz="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tr-TR" sz="8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S.K.S. DAİRE BAŞKANI</a:t>
            </a:r>
            <a:endParaRPr kumimoji="0" lang="tr-TR" sz="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tr-TR"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7" name="AutoShape 13"/>
          <p:cNvSpPr>
            <a:spLocks noChangeArrowheads="1"/>
          </p:cNvSpPr>
          <p:nvPr/>
        </p:nvSpPr>
        <p:spPr bwMode="auto">
          <a:xfrm>
            <a:off x="602798" y="2876551"/>
            <a:ext cx="1447799" cy="429988"/>
          </a:xfrm>
          <a:prstGeom prst="roundRect">
            <a:avLst>
              <a:gd name="adj" fmla="val 16667"/>
            </a:avLst>
          </a:prstGeom>
          <a:gradFill rotWithShape="1">
            <a:gsLst>
              <a:gs pos="0">
                <a:srgbClr val="2787A0"/>
              </a:gs>
              <a:gs pos="80000">
                <a:srgbClr val="36B1D2"/>
              </a:gs>
              <a:gs pos="100000">
                <a:srgbClr val="34B3D6"/>
              </a:gs>
            </a:gsLst>
            <a:lin ang="16200000"/>
          </a:gradFill>
          <a:ln w="9525">
            <a:noFill/>
            <a:round/>
            <a:headEnd/>
            <a:tailEnd/>
          </a:ln>
          <a:effectLst>
            <a:outerShdw dist="23000" dir="5400000" rotWithShape="0">
              <a:srgbClr val="000000">
                <a:alpha val="34999"/>
              </a:srgbClr>
            </a:outerShdw>
          </a:effectLst>
        </p:spPr>
        <p:txBody>
          <a:bodyPr vert="horz" wrap="squar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800" b="0" i="0" u="none" strike="noStrike" cap="none" normalizeH="0" baseline="0" dirty="0" err="1" smtClean="0">
                <a:ln>
                  <a:noFill/>
                </a:ln>
                <a:solidFill>
                  <a:schemeClr val="tx1"/>
                </a:solidFill>
                <a:effectLst/>
                <a:latin typeface="Arial" pitchFamily="34" charset="0"/>
                <a:ea typeface="Calibri" pitchFamily="34" charset="0"/>
                <a:cs typeface="Times New Roman" pitchFamily="18" charset="0"/>
              </a:rPr>
              <a:t>Burhanettin</a:t>
            </a:r>
            <a:r>
              <a:rPr kumimoji="0" lang="tr-TR" sz="8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 TAPİNÇ</a:t>
            </a:r>
            <a:endParaRPr kumimoji="0" lang="tr-TR" sz="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tr-TR" sz="8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Şube Müdürü</a:t>
            </a:r>
            <a:endParaRPr kumimoji="0" lang="tr-TR" sz="800" b="0" i="0" u="none" strike="noStrike" cap="none" normalizeH="0" baseline="0" dirty="0" smtClean="0">
              <a:ln>
                <a:noFill/>
              </a:ln>
              <a:solidFill>
                <a:schemeClr val="tx1"/>
              </a:solidFill>
              <a:effectLst/>
              <a:latin typeface="Arial" pitchFamily="34" charset="0"/>
              <a:cs typeface="Arial" pitchFamily="34" charset="0"/>
            </a:endParaRPr>
          </a:p>
        </p:txBody>
      </p:sp>
      <p:sp>
        <p:nvSpPr>
          <p:cNvPr id="8" name="Yuvarlatılmış Dikdörtgen 10"/>
          <p:cNvSpPr>
            <a:spLocks noChangeArrowheads="1"/>
          </p:cNvSpPr>
          <p:nvPr/>
        </p:nvSpPr>
        <p:spPr bwMode="auto">
          <a:xfrm>
            <a:off x="2798989" y="2849339"/>
            <a:ext cx="1600199" cy="457199"/>
          </a:xfrm>
          <a:prstGeom prst="roundRect">
            <a:avLst>
              <a:gd name="adj" fmla="val 16667"/>
            </a:avLst>
          </a:prstGeom>
          <a:gradFill rotWithShape="1">
            <a:gsLst>
              <a:gs pos="0">
                <a:srgbClr val="2787A0"/>
              </a:gs>
              <a:gs pos="80000">
                <a:srgbClr val="36B1D2"/>
              </a:gs>
              <a:gs pos="100000">
                <a:srgbClr val="34B3D6"/>
              </a:gs>
            </a:gsLst>
            <a:lin ang="16200000"/>
          </a:gradFill>
          <a:ln w="9525">
            <a:noFill/>
            <a:round/>
            <a:headEnd/>
            <a:tailEnd/>
          </a:ln>
          <a:effectLst>
            <a:outerShdw dist="23000" dir="5400000" rotWithShape="0">
              <a:srgbClr val="000000">
                <a:alpha val="34999"/>
              </a:srgbClr>
            </a:outerShdw>
          </a:effectLst>
        </p:spPr>
        <p:txBody>
          <a:bodyPr vert="horz" wrap="squar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8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Emin ŞEN</a:t>
            </a:r>
            <a:endParaRPr kumimoji="0" lang="tr-TR" sz="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tr-TR" sz="8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Şube Müdürü</a:t>
            </a:r>
            <a:endParaRPr kumimoji="0" lang="tr-TR" sz="800" b="0" i="0" u="none" strike="noStrike" cap="none" normalizeH="0" baseline="0" dirty="0" smtClean="0">
              <a:ln>
                <a:noFill/>
              </a:ln>
              <a:solidFill>
                <a:schemeClr val="tx1"/>
              </a:solidFill>
              <a:effectLst/>
              <a:latin typeface="Arial" pitchFamily="34" charset="0"/>
              <a:cs typeface="Arial" pitchFamily="34" charset="0"/>
            </a:endParaRPr>
          </a:p>
        </p:txBody>
      </p:sp>
      <p:sp>
        <p:nvSpPr>
          <p:cNvPr id="9" name="Yuvarlatılmış Dikdörtgen 8"/>
          <p:cNvSpPr>
            <a:spLocks noChangeArrowheads="1"/>
          </p:cNvSpPr>
          <p:nvPr/>
        </p:nvSpPr>
        <p:spPr bwMode="auto">
          <a:xfrm>
            <a:off x="6245679" y="2865665"/>
            <a:ext cx="1485899" cy="424544"/>
          </a:xfrm>
          <a:prstGeom prst="roundRect">
            <a:avLst>
              <a:gd name="adj" fmla="val 16667"/>
            </a:avLst>
          </a:prstGeom>
          <a:gradFill rotWithShape="1">
            <a:gsLst>
              <a:gs pos="0">
                <a:srgbClr val="2787A0"/>
              </a:gs>
              <a:gs pos="80000">
                <a:srgbClr val="36B1D2"/>
              </a:gs>
              <a:gs pos="100000">
                <a:srgbClr val="34B3D6"/>
              </a:gs>
            </a:gsLst>
            <a:lin ang="16200000"/>
          </a:gradFill>
          <a:ln w="9525">
            <a:noFill/>
            <a:round/>
            <a:headEnd/>
            <a:tailEnd/>
          </a:ln>
          <a:effectLst>
            <a:outerShdw dist="23000" dir="5400000" rotWithShape="0">
              <a:srgbClr val="000000">
                <a:alpha val="34999"/>
              </a:srgbClr>
            </a:outerShdw>
          </a:effectLst>
        </p:spPr>
        <p:txBody>
          <a:bodyPr vert="horz" wrap="squar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8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Özer Fethi ÇELEPÇIKAY</a:t>
            </a:r>
            <a:endParaRPr kumimoji="0" lang="tr-TR" sz="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tr-TR" sz="8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Şube Müdürü</a:t>
            </a:r>
            <a:endParaRPr kumimoji="0" lang="tr-TR" sz="800" b="0" i="0" u="none" strike="noStrike" cap="none" normalizeH="0" baseline="0" dirty="0" smtClean="0">
              <a:ln>
                <a:noFill/>
              </a:ln>
              <a:solidFill>
                <a:schemeClr val="tx1"/>
              </a:solidFill>
              <a:effectLst/>
              <a:latin typeface="Arial" pitchFamily="34" charset="0"/>
              <a:cs typeface="Arial" pitchFamily="34" charset="0"/>
            </a:endParaRPr>
          </a:p>
        </p:txBody>
      </p:sp>
      <p:sp>
        <p:nvSpPr>
          <p:cNvPr id="10" name="AutoShape 6"/>
          <p:cNvSpPr>
            <a:spLocks noChangeArrowheads="1"/>
          </p:cNvSpPr>
          <p:nvPr/>
        </p:nvSpPr>
        <p:spPr bwMode="auto">
          <a:xfrm>
            <a:off x="8383361" y="2911928"/>
            <a:ext cx="1472293" cy="386445"/>
          </a:xfrm>
          <a:prstGeom prst="roundRect">
            <a:avLst>
              <a:gd name="adj" fmla="val 16667"/>
            </a:avLst>
          </a:prstGeom>
          <a:gradFill rotWithShape="1">
            <a:gsLst>
              <a:gs pos="0">
                <a:srgbClr val="2787A0"/>
              </a:gs>
              <a:gs pos="80000">
                <a:srgbClr val="36B1D2"/>
              </a:gs>
              <a:gs pos="100000">
                <a:srgbClr val="34B3D6"/>
              </a:gs>
            </a:gsLst>
            <a:lin ang="16200000"/>
          </a:gradFill>
          <a:ln w="9525">
            <a:noFill/>
            <a:round/>
            <a:headEnd/>
            <a:tailEnd/>
          </a:ln>
          <a:effectLst>
            <a:outerShdw dist="23000" dir="5400000" rotWithShape="0">
              <a:srgbClr val="000000">
                <a:alpha val="34999"/>
              </a:srgbClr>
            </a:outerShdw>
          </a:effectLst>
        </p:spPr>
        <p:txBody>
          <a:bodyPr vert="horz" wrap="squar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900" b="0" i="0" u="none" strike="noStrike" cap="none" normalizeH="0" baseline="0" dirty="0" err="1" smtClean="0">
                <a:ln>
                  <a:noFill/>
                </a:ln>
                <a:solidFill>
                  <a:schemeClr val="tx1"/>
                </a:solidFill>
                <a:effectLst/>
                <a:latin typeface="Calibri" pitchFamily="34" charset="0"/>
                <a:cs typeface="Arial" pitchFamily="34" charset="0"/>
              </a:rPr>
              <a:t>M.Abdulkadir</a:t>
            </a:r>
            <a:r>
              <a:rPr kumimoji="0" lang="tr-TR" sz="900" b="0" i="0" u="none" strike="noStrike" cap="none" normalizeH="0" baseline="0" dirty="0" smtClean="0">
                <a:ln>
                  <a:noFill/>
                </a:ln>
                <a:solidFill>
                  <a:schemeClr val="tx1"/>
                </a:solidFill>
                <a:effectLst/>
                <a:latin typeface="Calibri" pitchFamily="34" charset="0"/>
                <a:cs typeface="Arial" pitchFamily="34" charset="0"/>
              </a:rPr>
              <a:t> GÜLTEKİN</a:t>
            </a:r>
            <a:endParaRPr kumimoji="0" lang="tr-TR" sz="900" b="0" i="0" u="none" strike="noStrike" cap="none" normalizeH="0" baseline="0" dirty="0" smtClean="0">
              <a:ln>
                <a:noFill/>
              </a:ln>
              <a:solidFill>
                <a:schemeClr val="tx1"/>
              </a:solidFill>
              <a:effectLst/>
              <a:latin typeface="Times New Roman" pitchFamily="18" charset="0"/>
              <a:cs typeface="Arial"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tr-TR" sz="900" b="0" i="0" u="none" strike="noStrike" cap="none" normalizeH="0" baseline="0" dirty="0" smtClean="0">
                <a:ln>
                  <a:noFill/>
                </a:ln>
                <a:solidFill>
                  <a:schemeClr val="tx1"/>
                </a:solidFill>
                <a:effectLst/>
                <a:latin typeface="Calibri" pitchFamily="34" charset="0"/>
                <a:cs typeface="Arial" pitchFamily="34" charset="0"/>
              </a:rPr>
              <a:t>Şube Müdürü V.</a:t>
            </a:r>
            <a:endParaRPr kumimoji="0" lang="tr-TR"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11" name="Yuvarlatılmış Dikdörtgen 11"/>
          <p:cNvSpPr>
            <a:spLocks noChangeArrowheads="1"/>
          </p:cNvSpPr>
          <p:nvPr/>
        </p:nvSpPr>
        <p:spPr bwMode="auto">
          <a:xfrm>
            <a:off x="8383361" y="3614057"/>
            <a:ext cx="1472293" cy="304800"/>
          </a:xfrm>
          <a:prstGeom prst="roundRect">
            <a:avLst>
              <a:gd name="adj" fmla="val 16667"/>
            </a:avLst>
          </a:prstGeom>
          <a:gradFill rotWithShape="1">
            <a:gsLst>
              <a:gs pos="0">
                <a:srgbClr val="769535"/>
              </a:gs>
              <a:gs pos="80000">
                <a:srgbClr val="9BC348"/>
              </a:gs>
              <a:gs pos="100000">
                <a:srgbClr val="9CC746"/>
              </a:gs>
            </a:gsLst>
            <a:lin ang="16200000"/>
          </a:gradFill>
          <a:ln w="9525">
            <a:noFill/>
            <a:round/>
            <a:headEnd/>
            <a:tailEnd/>
          </a:ln>
          <a:effectLst>
            <a:outerShdw dist="23000" dir="5400000" rotWithShape="0">
              <a:srgbClr val="000000">
                <a:alpha val="34999"/>
              </a:srgbClr>
            </a:outerShdw>
          </a:effectLst>
        </p:spPr>
        <p:txBody>
          <a:bodyPr vert="horz" wrap="squar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tr-TR" sz="11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tr-TR" sz="8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Beslenme Hizmetleri Birimi</a:t>
            </a:r>
            <a:endParaRPr kumimoji="0" lang="tr-TR" sz="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tr-TR" sz="800" b="0" i="0" u="none" strike="noStrike" cap="none" normalizeH="0" baseline="0" dirty="0" smtClean="0">
              <a:ln>
                <a:noFill/>
              </a:ln>
              <a:solidFill>
                <a:schemeClr val="tx1"/>
              </a:solidFill>
              <a:effectLst/>
              <a:latin typeface="Arial" pitchFamily="34" charset="0"/>
              <a:cs typeface="Arial" pitchFamily="34" charset="0"/>
            </a:endParaRPr>
          </a:p>
        </p:txBody>
      </p:sp>
      <p:sp>
        <p:nvSpPr>
          <p:cNvPr id="12" name="Yuvarlatılmış Dikdörtgen 15"/>
          <p:cNvSpPr>
            <a:spLocks noChangeArrowheads="1"/>
          </p:cNvSpPr>
          <p:nvPr/>
        </p:nvSpPr>
        <p:spPr bwMode="auto">
          <a:xfrm>
            <a:off x="6245678" y="3595007"/>
            <a:ext cx="1485899" cy="304800"/>
          </a:xfrm>
          <a:prstGeom prst="roundRect">
            <a:avLst>
              <a:gd name="adj" fmla="val 16667"/>
            </a:avLst>
          </a:prstGeom>
          <a:gradFill rotWithShape="1">
            <a:gsLst>
              <a:gs pos="0">
                <a:srgbClr val="769535"/>
              </a:gs>
              <a:gs pos="80000">
                <a:srgbClr val="9BC348"/>
              </a:gs>
              <a:gs pos="100000">
                <a:srgbClr val="9CC746"/>
              </a:gs>
            </a:gsLst>
            <a:lin ang="16200000"/>
          </a:gradFill>
          <a:ln w="9525">
            <a:noFill/>
            <a:round/>
            <a:headEnd/>
            <a:tailEnd/>
          </a:ln>
          <a:effectLst>
            <a:outerShdw dist="23000" dir="5400000" rotWithShape="0">
              <a:srgbClr val="000000">
                <a:alpha val="34999"/>
              </a:srgbClr>
            </a:outerShdw>
          </a:effectLst>
        </p:spPr>
        <p:txBody>
          <a:bodyPr vert="horz" wrap="square" lIns="91440" tIns="45720" rIns="91440" bIns="45720" numCol="1" anchor="ctr" anchorCtr="0" compatLnSpc="1">
            <a:prstTxWarp prst="textNoShape">
              <a:avLst/>
            </a:prstTxWarp>
          </a:bodyPr>
          <a:lstStyle/>
          <a:p>
            <a:pPr algn="ctr"/>
            <a:r>
              <a:rPr lang="tr-TR" sz="800" dirty="0" smtClean="0"/>
              <a:t>Turizm ve Spor Eğitim Uygulama Merkezi </a:t>
            </a:r>
            <a:endParaRPr lang="tr-TR" sz="800" dirty="0"/>
          </a:p>
        </p:txBody>
      </p:sp>
      <p:sp>
        <p:nvSpPr>
          <p:cNvPr id="13" name="Yuvarlatılmış Dikdörtgen 14"/>
          <p:cNvSpPr>
            <a:spLocks noChangeArrowheads="1"/>
          </p:cNvSpPr>
          <p:nvPr/>
        </p:nvSpPr>
        <p:spPr bwMode="auto">
          <a:xfrm>
            <a:off x="2819401" y="3614057"/>
            <a:ext cx="1600199" cy="304800"/>
          </a:xfrm>
          <a:prstGeom prst="roundRect">
            <a:avLst>
              <a:gd name="adj" fmla="val 16667"/>
            </a:avLst>
          </a:prstGeom>
          <a:gradFill rotWithShape="1">
            <a:gsLst>
              <a:gs pos="0">
                <a:srgbClr val="769535"/>
              </a:gs>
              <a:gs pos="80000">
                <a:srgbClr val="9BC348"/>
              </a:gs>
              <a:gs pos="100000">
                <a:srgbClr val="9CC746"/>
              </a:gs>
            </a:gsLst>
            <a:lin ang="16200000"/>
          </a:gradFill>
          <a:ln w="9525">
            <a:noFill/>
            <a:round/>
            <a:headEnd/>
            <a:tailEnd/>
          </a:ln>
          <a:effectLst>
            <a:outerShdw dist="23000" dir="5400000" rotWithShape="0">
              <a:srgbClr val="000000">
                <a:alpha val="34999"/>
              </a:srgbClr>
            </a:outerShdw>
          </a:effectLst>
        </p:spPr>
        <p:txBody>
          <a:bodyPr vert="horz" wrap="squar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8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Spor Tesisleri ve Spor Hizmetleri Birimi</a:t>
            </a:r>
            <a:endParaRPr kumimoji="0" lang="tr-TR" sz="800" b="0" i="0" u="none" strike="noStrike" cap="none" normalizeH="0" baseline="0" dirty="0" smtClean="0">
              <a:ln>
                <a:noFill/>
              </a:ln>
              <a:solidFill>
                <a:schemeClr val="tx1"/>
              </a:solidFill>
              <a:effectLst/>
              <a:latin typeface="Arial" pitchFamily="34" charset="0"/>
              <a:cs typeface="Arial" pitchFamily="34" charset="0"/>
            </a:endParaRPr>
          </a:p>
        </p:txBody>
      </p:sp>
      <p:sp>
        <p:nvSpPr>
          <p:cNvPr id="14" name="Yuvarlatılmış Dikdörtgen 17"/>
          <p:cNvSpPr>
            <a:spLocks noChangeArrowheads="1"/>
          </p:cNvSpPr>
          <p:nvPr/>
        </p:nvSpPr>
        <p:spPr bwMode="auto">
          <a:xfrm>
            <a:off x="2819401" y="4131128"/>
            <a:ext cx="1600199" cy="305335"/>
          </a:xfrm>
          <a:prstGeom prst="roundRect">
            <a:avLst>
              <a:gd name="adj" fmla="val 16667"/>
            </a:avLst>
          </a:prstGeom>
          <a:gradFill rotWithShape="1">
            <a:gsLst>
              <a:gs pos="0">
                <a:srgbClr val="769535"/>
              </a:gs>
              <a:gs pos="80000">
                <a:srgbClr val="9BC348"/>
              </a:gs>
              <a:gs pos="100000">
                <a:srgbClr val="9CC746"/>
              </a:gs>
            </a:gsLst>
            <a:lin ang="16200000"/>
          </a:gradFill>
          <a:ln w="9525">
            <a:noFill/>
            <a:round/>
            <a:headEnd/>
            <a:tailEnd/>
          </a:ln>
          <a:effectLst>
            <a:outerShdw dist="23000" dir="5400000" rotWithShape="0">
              <a:srgbClr val="000000">
                <a:alpha val="34999"/>
              </a:srgbClr>
            </a:outerShdw>
          </a:effectLst>
        </p:spPr>
        <p:txBody>
          <a:bodyPr vert="horz" wrap="squar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8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Engelli Öğrenci ve Kültür Hizmetleri Birimi</a:t>
            </a:r>
            <a:endParaRPr kumimoji="0" lang="tr-TR" sz="800" b="0" i="0" u="none" strike="noStrike" cap="none" normalizeH="0" baseline="0" dirty="0" smtClean="0">
              <a:ln>
                <a:noFill/>
              </a:ln>
              <a:solidFill>
                <a:schemeClr val="tx1"/>
              </a:solidFill>
              <a:effectLst/>
              <a:latin typeface="Arial" pitchFamily="34" charset="0"/>
              <a:cs typeface="Arial" pitchFamily="34" charset="0"/>
            </a:endParaRPr>
          </a:p>
        </p:txBody>
      </p:sp>
      <p:sp>
        <p:nvSpPr>
          <p:cNvPr id="15" name="Yuvarlatılmış Dikdörtgen 16"/>
          <p:cNvSpPr>
            <a:spLocks noChangeArrowheads="1"/>
          </p:cNvSpPr>
          <p:nvPr/>
        </p:nvSpPr>
        <p:spPr bwMode="auto">
          <a:xfrm>
            <a:off x="2819402" y="4648734"/>
            <a:ext cx="1600198" cy="266166"/>
          </a:xfrm>
          <a:prstGeom prst="roundRect">
            <a:avLst>
              <a:gd name="adj" fmla="val 16667"/>
            </a:avLst>
          </a:prstGeom>
          <a:gradFill rotWithShape="1">
            <a:gsLst>
              <a:gs pos="0">
                <a:srgbClr val="769535"/>
              </a:gs>
              <a:gs pos="80000">
                <a:srgbClr val="9BC348"/>
              </a:gs>
              <a:gs pos="100000">
                <a:srgbClr val="9CC746"/>
              </a:gs>
            </a:gsLst>
            <a:lin ang="16200000"/>
          </a:gradFill>
          <a:ln w="9525">
            <a:noFill/>
            <a:round/>
            <a:headEnd/>
            <a:tailEnd/>
          </a:ln>
          <a:effectLst>
            <a:outerShdw dist="23000" dir="5400000" rotWithShape="0">
              <a:srgbClr val="000000">
                <a:alpha val="34999"/>
              </a:srgbClr>
            </a:outerShdw>
          </a:effectLst>
        </p:spPr>
        <p:txBody>
          <a:bodyPr vert="horz" wrap="squar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8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Sağlık Hizmetleri Birimi</a:t>
            </a:r>
            <a:endParaRPr kumimoji="0" lang="tr-TR" sz="800" b="0" i="0" u="none" strike="noStrike" cap="none" normalizeH="0" baseline="0" dirty="0" smtClean="0">
              <a:ln>
                <a:noFill/>
              </a:ln>
              <a:solidFill>
                <a:schemeClr val="tx1"/>
              </a:solidFill>
              <a:effectLst/>
              <a:latin typeface="Arial" pitchFamily="34" charset="0"/>
              <a:cs typeface="Arial" pitchFamily="34" charset="0"/>
            </a:endParaRPr>
          </a:p>
        </p:txBody>
      </p:sp>
      <p:sp>
        <p:nvSpPr>
          <p:cNvPr id="16" name="Yuvarlatılmış Dikdörtgen 13"/>
          <p:cNvSpPr>
            <a:spLocks noChangeArrowheads="1"/>
          </p:cNvSpPr>
          <p:nvPr/>
        </p:nvSpPr>
        <p:spPr bwMode="auto">
          <a:xfrm>
            <a:off x="642258" y="3614057"/>
            <a:ext cx="1447799" cy="304800"/>
          </a:xfrm>
          <a:prstGeom prst="roundRect">
            <a:avLst>
              <a:gd name="adj" fmla="val 16667"/>
            </a:avLst>
          </a:prstGeom>
          <a:gradFill rotWithShape="1">
            <a:gsLst>
              <a:gs pos="0">
                <a:srgbClr val="769535"/>
              </a:gs>
              <a:gs pos="80000">
                <a:srgbClr val="9BC348"/>
              </a:gs>
              <a:gs pos="100000">
                <a:srgbClr val="9CC746"/>
              </a:gs>
            </a:gsLst>
            <a:lin ang="16200000"/>
          </a:gradFill>
          <a:ln w="9525">
            <a:noFill/>
            <a:round/>
            <a:headEnd/>
            <a:tailEnd/>
          </a:ln>
          <a:effectLst>
            <a:outerShdw dist="23000" dir="5400000" rotWithShape="0">
              <a:srgbClr val="000000">
                <a:alpha val="34999"/>
              </a:srgbClr>
            </a:outerShdw>
          </a:effectLst>
        </p:spPr>
        <p:txBody>
          <a:bodyPr vert="horz" wrap="squar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8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Tahakkuk-Satın Alma-Ayniyat Birimi</a:t>
            </a:r>
            <a:endParaRPr kumimoji="0" lang="tr-TR" sz="800" b="0" i="0" u="none" strike="noStrike" cap="none" normalizeH="0" baseline="0" dirty="0" smtClean="0">
              <a:ln>
                <a:noFill/>
              </a:ln>
              <a:solidFill>
                <a:schemeClr val="tx1"/>
              </a:solidFill>
              <a:effectLst/>
              <a:latin typeface="Arial" pitchFamily="34" charset="0"/>
              <a:cs typeface="Arial" pitchFamily="34" charset="0"/>
            </a:endParaRPr>
          </a:p>
        </p:txBody>
      </p:sp>
      <p:sp>
        <p:nvSpPr>
          <p:cNvPr id="17" name="Yuvarlatılmış Dikdörtgen 12"/>
          <p:cNvSpPr>
            <a:spLocks noChangeArrowheads="1"/>
          </p:cNvSpPr>
          <p:nvPr/>
        </p:nvSpPr>
        <p:spPr bwMode="auto">
          <a:xfrm>
            <a:off x="642258" y="4131128"/>
            <a:ext cx="1447799" cy="305335"/>
          </a:xfrm>
          <a:prstGeom prst="roundRect">
            <a:avLst>
              <a:gd name="adj" fmla="val 16667"/>
            </a:avLst>
          </a:prstGeom>
          <a:gradFill rotWithShape="1">
            <a:gsLst>
              <a:gs pos="0">
                <a:srgbClr val="769535"/>
              </a:gs>
              <a:gs pos="80000">
                <a:srgbClr val="9BC348"/>
              </a:gs>
              <a:gs pos="100000">
                <a:srgbClr val="9CC746"/>
              </a:gs>
            </a:gsLst>
            <a:lin ang="16200000"/>
          </a:gradFill>
          <a:ln w="9525">
            <a:noFill/>
            <a:round/>
            <a:headEnd/>
            <a:tailEnd/>
          </a:ln>
          <a:effectLst>
            <a:outerShdw dist="23000" dir="5400000" rotWithShape="0">
              <a:srgbClr val="000000">
                <a:alpha val="34999"/>
              </a:srgbClr>
            </a:outerShdw>
          </a:effectLst>
        </p:spPr>
        <p:txBody>
          <a:bodyPr vert="horz" wrap="squar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80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Öğrenci Yurtları</a:t>
            </a:r>
            <a:endParaRPr kumimoji="0" lang="tr-TR" sz="800" i="0" u="none" strike="noStrike" cap="none" normalizeH="0" baseline="0" dirty="0" smtClean="0">
              <a:ln>
                <a:noFill/>
              </a:ln>
              <a:solidFill>
                <a:schemeClr val="tx1"/>
              </a:solidFill>
              <a:effectLst/>
              <a:latin typeface="Arial" pitchFamily="34" charset="0"/>
              <a:cs typeface="Arial" pitchFamily="34" charset="0"/>
            </a:endParaRPr>
          </a:p>
        </p:txBody>
      </p:sp>
      <p:sp>
        <p:nvSpPr>
          <p:cNvPr id="29" name="Eksi 28"/>
          <p:cNvSpPr/>
          <p:nvPr/>
        </p:nvSpPr>
        <p:spPr>
          <a:xfrm>
            <a:off x="1887309" y="3102429"/>
            <a:ext cx="1059997" cy="45719"/>
          </a:xfrm>
          <a:prstGeom prst="mathMin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0" name="Eksi 29"/>
          <p:cNvSpPr/>
          <p:nvPr/>
        </p:nvSpPr>
        <p:spPr>
          <a:xfrm flipV="1">
            <a:off x="4033157" y="3102429"/>
            <a:ext cx="2547257" cy="45719"/>
          </a:xfrm>
          <a:prstGeom prst="mathMin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1" name="Eksi 30"/>
          <p:cNvSpPr/>
          <p:nvPr/>
        </p:nvSpPr>
        <p:spPr>
          <a:xfrm>
            <a:off x="7584621" y="3102429"/>
            <a:ext cx="956707" cy="45719"/>
          </a:xfrm>
          <a:prstGeom prst="mathMin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2" name="Eksi 31"/>
          <p:cNvSpPr/>
          <p:nvPr/>
        </p:nvSpPr>
        <p:spPr>
          <a:xfrm rot="16200000" flipV="1">
            <a:off x="5116938" y="2856792"/>
            <a:ext cx="639888" cy="96313"/>
          </a:xfrm>
          <a:prstGeom prst="mathMin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3" name="Eksi 32"/>
          <p:cNvSpPr/>
          <p:nvPr/>
        </p:nvSpPr>
        <p:spPr>
          <a:xfrm rot="5400000">
            <a:off x="6778807" y="3429271"/>
            <a:ext cx="367389" cy="45719"/>
          </a:xfrm>
          <a:prstGeom prst="mathMin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4" name="Eksi 33"/>
          <p:cNvSpPr/>
          <p:nvPr/>
        </p:nvSpPr>
        <p:spPr>
          <a:xfrm rot="5400000" flipV="1">
            <a:off x="1177698" y="3439205"/>
            <a:ext cx="351062" cy="85728"/>
          </a:xfrm>
          <a:prstGeom prst="mathMin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5" name="Eksi 34"/>
          <p:cNvSpPr/>
          <p:nvPr/>
        </p:nvSpPr>
        <p:spPr>
          <a:xfrm rot="5400000">
            <a:off x="8935812" y="3451044"/>
            <a:ext cx="367389" cy="45719"/>
          </a:xfrm>
          <a:prstGeom prst="mathMin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6" name="Eksi 35"/>
          <p:cNvSpPr/>
          <p:nvPr/>
        </p:nvSpPr>
        <p:spPr>
          <a:xfrm rot="5400000" flipV="1">
            <a:off x="3435805" y="3402871"/>
            <a:ext cx="367389" cy="120290"/>
          </a:xfrm>
          <a:prstGeom prst="mathMin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7" name="Eksi 36"/>
          <p:cNvSpPr/>
          <p:nvPr/>
        </p:nvSpPr>
        <p:spPr>
          <a:xfrm rot="5400000">
            <a:off x="3497033" y="3948518"/>
            <a:ext cx="244930" cy="120291"/>
          </a:xfrm>
          <a:prstGeom prst="mathMin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8" name="Eksi 37"/>
          <p:cNvSpPr/>
          <p:nvPr/>
        </p:nvSpPr>
        <p:spPr>
          <a:xfrm rot="5400000">
            <a:off x="3449410" y="4482453"/>
            <a:ext cx="340177" cy="120291"/>
          </a:xfrm>
          <a:prstGeom prst="mathMin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9" name="Eksi 38"/>
          <p:cNvSpPr/>
          <p:nvPr/>
        </p:nvSpPr>
        <p:spPr>
          <a:xfrm rot="5400000">
            <a:off x="1230764" y="3965800"/>
            <a:ext cx="244929" cy="85728"/>
          </a:xfrm>
          <a:prstGeom prst="mathMin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279472959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smtClean="0"/>
              <a:t>BAŞKANLIĞIMIZDA ÇALIŞAN PERSONEL LİSTESİ</a:t>
            </a:r>
            <a:endParaRPr lang="tr-TR" sz="2400" b="1" dirty="0"/>
          </a:p>
        </p:txBody>
      </p:sp>
      <p:graphicFrame>
        <p:nvGraphicFramePr>
          <p:cNvPr id="10" name="Tablo 9"/>
          <p:cNvGraphicFramePr>
            <a:graphicFrameLocks noGrp="1"/>
          </p:cNvGraphicFramePr>
          <p:nvPr>
            <p:extLst>
              <p:ext uri="{D42A27DB-BD31-4B8C-83A1-F6EECF244321}">
                <p14:modId xmlns:p14="http://schemas.microsoft.com/office/powerpoint/2010/main" val="764823526"/>
              </p:ext>
            </p:extLst>
          </p:nvPr>
        </p:nvGraphicFramePr>
        <p:xfrm>
          <a:off x="685800" y="1085119"/>
          <a:ext cx="10858500" cy="4853338"/>
        </p:xfrm>
        <a:graphic>
          <a:graphicData uri="http://schemas.openxmlformats.org/drawingml/2006/table">
            <a:tbl>
              <a:tblPr firstRow="1" bandRow="1">
                <a:tableStyleId>{5C22544A-7EE6-4342-B048-85BDC9FD1C3A}</a:tableStyleId>
              </a:tblPr>
              <a:tblGrid>
                <a:gridCol w="473529">
                  <a:extLst>
                    <a:ext uri="{9D8B030D-6E8A-4147-A177-3AD203B41FA5}">
                      <a16:colId xmlns:a16="http://schemas.microsoft.com/office/drawing/2014/main" xmlns="" val="3604828185"/>
                    </a:ext>
                  </a:extLst>
                </a:gridCol>
                <a:gridCol w="1336221">
                  <a:extLst>
                    <a:ext uri="{9D8B030D-6E8A-4147-A177-3AD203B41FA5}">
                      <a16:colId xmlns:a16="http://schemas.microsoft.com/office/drawing/2014/main" xmlns="" val="3990801381"/>
                    </a:ext>
                  </a:extLst>
                </a:gridCol>
                <a:gridCol w="904875">
                  <a:extLst>
                    <a:ext uri="{9D8B030D-6E8A-4147-A177-3AD203B41FA5}">
                      <a16:colId xmlns:a16="http://schemas.microsoft.com/office/drawing/2014/main" xmlns="" val="3894134733"/>
                    </a:ext>
                  </a:extLst>
                </a:gridCol>
                <a:gridCol w="453118">
                  <a:extLst>
                    <a:ext uri="{9D8B030D-6E8A-4147-A177-3AD203B41FA5}">
                      <a16:colId xmlns:a16="http://schemas.microsoft.com/office/drawing/2014/main" xmlns="" val="34808936"/>
                    </a:ext>
                  </a:extLst>
                </a:gridCol>
                <a:gridCol w="1356632">
                  <a:extLst>
                    <a:ext uri="{9D8B030D-6E8A-4147-A177-3AD203B41FA5}">
                      <a16:colId xmlns:a16="http://schemas.microsoft.com/office/drawing/2014/main" xmlns="" val="3931806398"/>
                    </a:ext>
                  </a:extLst>
                </a:gridCol>
                <a:gridCol w="904875">
                  <a:extLst>
                    <a:ext uri="{9D8B030D-6E8A-4147-A177-3AD203B41FA5}">
                      <a16:colId xmlns:a16="http://schemas.microsoft.com/office/drawing/2014/main" xmlns="" val="3029259562"/>
                    </a:ext>
                  </a:extLst>
                </a:gridCol>
                <a:gridCol w="432707">
                  <a:extLst>
                    <a:ext uri="{9D8B030D-6E8A-4147-A177-3AD203B41FA5}">
                      <a16:colId xmlns:a16="http://schemas.microsoft.com/office/drawing/2014/main" xmlns="" val="1004597445"/>
                    </a:ext>
                  </a:extLst>
                </a:gridCol>
                <a:gridCol w="1377043">
                  <a:extLst>
                    <a:ext uri="{9D8B030D-6E8A-4147-A177-3AD203B41FA5}">
                      <a16:colId xmlns:a16="http://schemas.microsoft.com/office/drawing/2014/main" xmlns="" val="1984118036"/>
                    </a:ext>
                  </a:extLst>
                </a:gridCol>
                <a:gridCol w="904875">
                  <a:extLst>
                    <a:ext uri="{9D8B030D-6E8A-4147-A177-3AD203B41FA5}">
                      <a16:colId xmlns:a16="http://schemas.microsoft.com/office/drawing/2014/main" xmlns="" val="2402466294"/>
                    </a:ext>
                  </a:extLst>
                </a:gridCol>
                <a:gridCol w="469446">
                  <a:extLst>
                    <a:ext uri="{9D8B030D-6E8A-4147-A177-3AD203B41FA5}">
                      <a16:colId xmlns:a16="http://schemas.microsoft.com/office/drawing/2014/main" xmlns="" val="321419238"/>
                    </a:ext>
                  </a:extLst>
                </a:gridCol>
                <a:gridCol w="1340304">
                  <a:extLst>
                    <a:ext uri="{9D8B030D-6E8A-4147-A177-3AD203B41FA5}">
                      <a16:colId xmlns:a16="http://schemas.microsoft.com/office/drawing/2014/main" xmlns="" val="3777992467"/>
                    </a:ext>
                  </a:extLst>
                </a:gridCol>
                <a:gridCol w="904875">
                  <a:extLst>
                    <a:ext uri="{9D8B030D-6E8A-4147-A177-3AD203B41FA5}">
                      <a16:colId xmlns:a16="http://schemas.microsoft.com/office/drawing/2014/main" xmlns="" val="734030038"/>
                    </a:ext>
                  </a:extLst>
                </a:gridCol>
              </a:tblGrid>
              <a:tr h="269354">
                <a:tc>
                  <a:txBody>
                    <a:bodyPr/>
                    <a:lstStyle/>
                    <a:p>
                      <a:pPr algn="l"/>
                      <a:r>
                        <a:rPr lang="tr-TR" sz="800" dirty="0" smtClean="0">
                          <a:latin typeface="+mj-lt"/>
                        </a:rPr>
                        <a:t>SIRA</a:t>
                      </a:r>
                      <a:endParaRPr lang="tr-TR" sz="800" dirty="0">
                        <a:latin typeface="+mj-lt"/>
                      </a:endParaRPr>
                    </a:p>
                  </a:txBody>
                  <a:tcPr anchor="ctr"/>
                </a:tc>
                <a:tc>
                  <a:txBody>
                    <a:bodyPr/>
                    <a:lstStyle/>
                    <a:p>
                      <a:pPr algn="l"/>
                      <a:r>
                        <a:rPr lang="tr-TR" sz="800" dirty="0" smtClean="0">
                          <a:latin typeface="+mj-lt"/>
                        </a:rPr>
                        <a:t>ADI SOYADI</a:t>
                      </a:r>
                      <a:endParaRPr lang="tr-TR" sz="800" dirty="0">
                        <a:latin typeface="+mj-lt"/>
                      </a:endParaRPr>
                    </a:p>
                  </a:txBody>
                  <a:tcPr anchor="ctr"/>
                </a:tc>
                <a:tc>
                  <a:txBody>
                    <a:bodyPr/>
                    <a:lstStyle/>
                    <a:p>
                      <a:pPr algn="l"/>
                      <a:r>
                        <a:rPr lang="tr-TR" sz="800" dirty="0" smtClean="0">
                          <a:latin typeface="+mj-lt"/>
                        </a:rPr>
                        <a:t>GÖREVİ</a:t>
                      </a:r>
                      <a:endParaRPr lang="tr-TR" sz="800" dirty="0">
                        <a:latin typeface="+mj-lt"/>
                      </a:endParaRPr>
                    </a:p>
                  </a:txBody>
                  <a:tcPr anchor="ctr"/>
                </a:tc>
                <a:tc>
                  <a:txBody>
                    <a:bodyPr/>
                    <a:lstStyle/>
                    <a:p>
                      <a:pPr algn="l"/>
                      <a:r>
                        <a:rPr lang="tr-TR" sz="800" dirty="0" smtClean="0">
                          <a:latin typeface="+mj-lt"/>
                        </a:rPr>
                        <a:t>SIRA</a:t>
                      </a:r>
                      <a:endParaRPr lang="tr-TR" sz="800" dirty="0">
                        <a:latin typeface="+mj-lt"/>
                      </a:endParaRPr>
                    </a:p>
                  </a:txBody>
                  <a:tcPr anchor="ctr"/>
                </a:tc>
                <a:tc>
                  <a:txBody>
                    <a:bodyPr/>
                    <a:lstStyle/>
                    <a:p>
                      <a:pPr algn="l"/>
                      <a:r>
                        <a:rPr lang="tr-TR" sz="800" dirty="0" smtClean="0">
                          <a:latin typeface="+mj-lt"/>
                        </a:rPr>
                        <a:t>ADI SOYADI</a:t>
                      </a:r>
                      <a:endParaRPr lang="tr-TR" sz="800" dirty="0">
                        <a:latin typeface="+mj-lt"/>
                      </a:endParaRPr>
                    </a:p>
                  </a:txBody>
                  <a:tcPr anchor="ctr"/>
                </a:tc>
                <a:tc>
                  <a:txBody>
                    <a:bodyPr/>
                    <a:lstStyle/>
                    <a:p>
                      <a:pPr algn="l"/>
                      <a:r>
                        <a:rPr lang="tr-TR" sz="800" dirty="0" smtClean="0">
                          <a:latin typeface="+mj-lt"/>
                        </a:rPr>
                        <a:t>GÖREVİ</a:t>
                      </a:r>
                      <a:endParaRPr lang="tr-TR" sz="800" dirty="0">
                        <a:latin typeface="+mj-lt"/>
                      </a:endParaRPr>
                    </a:p>
                  </a:txBody>
                  <a:tcPr anchor="ctr"/>
                </a:tc>
                <a:tc>
                  <a:txBody>
                    <a:bodyPr/>
                    <a:lstStyle/>
                    <a:p>
                      <a:pPr algn="l"/>
                      <a:r>
                        <a:rPr lang="tr-TR" sz="800" dirty="0" smtClean="0">
                          <a:latin typeface="+mj-lt"/>
                        </a:rPr>
                        <a:t>SIRA</a:t>
                      </a:r>
                      <a:endParaRPr lang="tr-TR" sz="800" dirty="0">
                        <a:latin typeface="+mj-lt"/>
                      </a:endParaRPr>
                    </a:p>
                  </a:txBody>
                  <a:tcPr anchor="ctr"/>
                </a:tc>
                <a:tc>
                  <a:txBody>
                    <a:bodyPr/>
                    <a:lstStyle/>
                    <a:p>
                      <a:pPr algn="l"/>
                      <a:r>
                        <a:rPr lang="tr-TR" sz="800" dirty="0" smtClean="0">
                          <a:latin typeface="+mj-lt"/>
                        </a:rPr>
                        <a:t>ADI SOYADI</a:t>
                      </a:r>
                      <a:endParaRPr lang="tr-TR" sz="800" dirty="0">
                        <a:latin typeface="+mj-lt"/>
                      </a:endParaRPr>
                    </a:p>
                  </a:txBody>
                  <a:tcPr anchor="ctr"/>
                </a:tc>
                <a:tc>
                  <a:txBody>
                    <a:bodyPr/>
                    <a:lstStyle/>
                    <a:p>
                      <a:pPr algn="l"/>
                      <a:r>
                        <a:rPr lang="tr-TR" sz="800" dirty="0" smtClean="0">
                          <a:latin typeface="+mj-lt"/>
                        </a:rPr>
                        <a:t>GÖREVİ</a:t>
                      </a:r>
                      <a:endParaRPr lang="tr-TR" sz="800" dirty="0">
                        <a:latin typeface="+mj-lt"/>
                      </a:endParaRPr>
                    </a:p>
                  </a:txBody>
                  <a:tcPr anchor="ctr"/>
                </a:tc>
                <a:tc>
                  <a:txBody>
                    <a:bodyPr/>
                    <a:lstStyle/>
                    <a:p>
                      <a:pPr algn="l"/>
                      <a:r>
                        <a:rPr lang="tr-TR" sz="800" dirty="0" smtClean="0">
                          <a:latin typeface="+mj-lt"/>
                        </a:rPr>
                        <a:t>SIRA</a:t>
                      </a:r>
                      <a:endParaRPr lang="tr-TR" sz="800" dirty="0">
                        <a:latin typeface="+mj-lt"/>
                      </a:endParaRPr>
                    </a:p>
                  </a:txBody>
                  <a:tcPr anchor="ctr"/>
                </a:tc>
                <a:tc>
                  <a:txBody>
                    <a:bodyPr/>
                    <a:lstStyle/>
                    <a:p>
                      <a:pPr algn="l"/>
                      <a:r>
                        <a:rPr lang="tr-TR" sz="800" dirty="0" smtClean="0">
                          <a:latin typeface="+mj-lt"/>
                        </a:rPr>
                        <a:t>ADI SOYADI</a:t>
                      </a:r>
                      <a:endParaRPr lang="tr-TR" sz="800" dirty="0">
                        <a:latin typeface="+mj-lt"/>
                      </a:endParaRPr>
                    </a:p>
                  </a:txBody>
                  <a:tcPr anchor="ctr"/>
                </a:tc>
                <a:tc>
                  <a:txBody>
                    <a:bodyPr/>
                    <a:lstStyle/>
                    <a:p>
                      <a:pPr algn="l"/>
                      <a:r>
                        <a:rPr lang="tr-TR" sz="800" dirty="0" smtClean="0">
                          <a:latin typeface="+mj-lt"/>
                        </a:rPr>
                        <a:t>GÖREVİ</a:t>
                      </a:r>
                      <a:endParaRPr lang="tr-TR" sz="800" dirty="0">
                        <a:latin typeface="+mj-lt"/>
                      </a:endParaRPr>
                    </a:p>
                  </a:txBody>
                  <a:tcPr anchor="ctr"/>
                </a:tc>
                <a:extLst>
                  <a:ext uri="{0D108BD9-81ED-4DB2-BD59-A6C34878D82A}">
                    <a16:rowId xmlns:a16="http://schemas.microsoft.com/office/drawing/2014/main" xmlns="" val="3299376468"/>
                  </a:ext>
                </a:extLst>
              </a:tr>
              <a:tr h="269354">
                <a:tc>
                  <a:txBody>
                    <a:bodyPr/>
                    <a:lstStyle/>
                    <a:p>
                      <a:pPr algn="l"/>
                      <a:r>
                        <a:rPr lang="tr-TR" sz="800" b="1" dirty="0" smtClean="0">
                          <a:latin typeface="+mj-lt"/>
                        </a:rPr>
                        <a:t>1</a:t>
                      </a:r>
                      <a:endParaRPr lang="tr-TR" sz="800" b="1" dirty="0">
                        <a:latin typeface="+mj-lt"/>
                      </a:endParaRPr>
                    </a:p>
                  </a:txBody>
                  <a:tcPr anchor="ctr"/>
                </a:tc>
                <a:tc>
                  <a:txBody>
                    <a:bodyPr/>
                    <a:lstStyle/>
                    <a:p>
                      <a:pPr algn="l"/>
                      <a:r>
                        <a:rPr lang="tr-TR" sz="800" dirty="0" smtClean="0">
                          <a:latin typeface="+mj-lt"/>
                        </a:rPr>
                        <a:t>SELİM KELEŞ</a:t>
                      </a:r>
                      <a:endParaRPr lang="tr-TR" sz="800" dirty="0">
                        <a:latin typeface="+mj-lt"/>
                      </a:endParaRPr>
                    </a:p>
                  </a:txBody>
                  <a:tcPr anchor="ctr"/>
                </a:tc>
                <a:tc>
                  <a:txBody>
                    <a:bodyPr/>
                    <a:lstStyle/>
                    <a:p>
                      <a:pPr algn="l"/>
                      <a:r>
                        <a:rPr lang="tr-TR" sz="800" dirty="0" smtClean="0">
                          <a:latin typeface="+mj-lt"/>
                        </a:rPr>
                        <a:t>DAİRE BAŞKANI</a:t>
                      </a:r>
                      <a:endParaRPr lang="tr-TR" sz="800" dirty="0">
                        <a:latin typeface="+mj-lt"/>
                      </a:endParaRPr>
                    </a:p>
                  </a:txBody>
                  <a:tcPr anchor="ctr"/>
                </a:tc>
                <a:tc>
                  <a:txBody>
                    <a:bodyPr/>
                    <a:lstStyle/>
                    <a:p>
                      <a:pPr algn="l"/>
                      <a:r>
                        <a:rPr lang="tr-TR" sz="800" b="1" dirty="0" smtClean="0">
                          <a:latin typeface="+mj-lt"/>
                        </a:rPr>
                        <a:t>2</a:t>
                      </a:r>
                      <a:endParaRPr lang="tr-TR" sz="800" b="1" dirty="0">
                        <a:latin typeface="+mj-lt"/>
                      </a:endParaRPr>
                    </a:p>
                  </a:txBody>
                  <a:tcPr anchor="ctr"/>
                </a:tc>
                <a:tc>
                  <a:txBody>
                    <a:bodyPr/>
                    <a:lstStyle/>
                    <a:p>
                      <a:pPr algn="l"/>
                      <a:r>
                        <a:rPr lang="tr-TR" sz="800" dirty="0" smtClean="0">
                          <a:latin typeface="+mj-lt"/>
                        </a:rPr>
                        <a:t>BURHANETTİN TAPİNÇ</a:t>
                      </a:r>
                      <a:endParaRPr lang="tr-TR" sz="800" dirty="0">
                        <a:latin typeface="+mj-lt"/>
                      </a:endParaRPr>
                    </a:p>
                  </a:txBody>
                  <a:tcPr anchor="ctr"/>
                </a:tc>
                <a:tc>
                  <a:txBody>
                    <a:bodyPr/>
                    <a:lstStyle/>
                    <a:p>
                      <a:pPr algn="l"/>
                      <a:r>
                        <a:rPr lang="tr-TR" sz="800" dirty="0" smtClean="0">
                          <a:latin typeface="+mj-lt"/>
                        </a:rPr>
                        <a:t>ŞUBE MÜDÜRÜ</a:t>
                      </a:r>
                      <a:endParaRPr lang="tr-TR" sz="800" dirty="0">
                        <a:latin typeface="+mj-lt"/>
                      </a:endParaRPr>
                    </a:p>
                  </a:txBody>
                  <a:tcPr anchor="ctr"/>
                </a:tc>
                <a:tc>
                  <a:txBody>
                    <a:bodyPr/>
                    <a:lstStyle/>
                    <a:p>
                      <a:pPr algn="l"/>
                      <a:r>
                        <a:rPr lang="tr-TR" sz="800" b="1" dirty="0" smtClean="0">
                          <a:latin typeface="+mj-lt"/>
                        </a:rPr>
                        <a:t>3</a:t>
                      </a:r>
                      <a:endParaRPr lang="tr-TR" sz="800" b="1" dirty="0">
                        <a:latin typeface="+mj-lt"/>
                      </a:endParaRPr>
                    </a:p>
                  </a:txBody>
                  <a:tcPr anchor="ctr"/>
                </a:tc>
                <a:tc>
                  <a:txBody>
                    <a:bodyPr/>
                    <a:lstStyle/>
                    <a:p>
                      <a:pPr algn="l"/>
                      <a:r>
                        <a:rPr lang="tr-TR" sz="800" dirty="0" smtClean="0">
                          <a:latin typeface="+mj-lt"/>
                        </a:rPr>
                        <a:t>EMİN ŞEN</a:t>
                      </a:r>
                      <a:endParaRPr lang="tr-TR" sz="800" dirty="0">
                        <a:latin typeface="+mj-lt"/>
                      </a:endParaRPr>
                    </a:p>
                  </a:txBody>
                  <a:tcPr anchor="ctr"/>
                </a:tc>
                <a:tc>
                  <a:txBody>
                    <a:bodyPr/>
                    <a:lstStyle/>
                    <a:p>
                      <a:pPr algn="l"/>
                      <a:r>
                        <a:rPr lang="tr-TR" sz="800" dirty="0" smtClean="0">
                          <a:latin typeface="+mj-lt"/>
                        </a:rPr>
                        <a:t>ŞUBE MÜDÜRÜ</a:t>
                      </a:r>
                      <a:endParaRPr lang="tr-TR" sz="800" dirty="0">
                        <a:latin typeface="+mj-lt"/>
                      </a:endParaRPr>
                    </a:p>
                  </a:txBody>
                  <a:tcPr anchor="ctr"/>
                </a:tc>
                <a:tc>
                  <a:txBody>
                    <a:bodyPr/>
                    <a:lstStyle/>
                    <a:p>
                      <a:pPr algn="l"/>
                      <a:r>
                        <a:rPr lang="tr-TR" sz="800" b="1" dirty="0" smtClean="0">
                          <a:latin typeface="+mj-lt"/>
                        </a:rPr>
                        <a:t>4</a:t>
                      </a:r>
                      <a:endParaRPr lang="tr-TR" sz="800" b="1" dirty="0">
                        <a:latin typeface="+mj-lt"/>
                      </a:endParaRPr>
                    </a:p>
                  </a:txBody>
                  <a:tcPr anchor="ctr"/>
                </a:tc>
                <a:tc>
                  <a:txBody>
                    <a:bodyPr/>
                    <a:lstStyle/>
                    <a:p>
                      <a:pPr algn="l"/>
                      <a:r>
                        <a:rPr lang="tr-TR" sz="800" dirty="0" smtClean="0">
                          <a:latin typeface="+mj-lt"/>
                        </a:rPr>
                        <a:t>Ö.FETHİ ÇELEPÇIKAY</a:t>
                      </a:r>
                      <a:endParaRPr lang="tr-TR" sz="800" dirty="0">
                        <a:latin typeface="+mj-lt"/>
                      </a:endParaRPr>
                    </a:p>
                  </a:txBody>
                  <a:tcPr anchor="ctr"/>
                </a:tc>
                <a:tc>
                  <a:txBody>
                    <a:bodyPr/>
                    <a:lstStyle/>
                    <a:p>
                      <a:pPr algn="l"/>
                      <a:r>
                        <a:rPr lang="tr-TR" sz="800" dirty="0" smtClean="0">
                          <a:latin typeface="+mj-lt"/>
                        </a:rPr>
                        <a:t>ŞUBE MÜDÜRÜ</a:t>
                      </a:r>
                      <a:endParaRPr lang="tr-TR" sz="800" dirty="0">
                        <a:latin typeface="+mj-lt"/>
                      </a:endParaRPr>
                    </a:p>
                  </a:txBody>
                  <a:tcPr anchor="ctr"/>
                </a:tc>
                <a:extLst>
                  <a:ext uri="{0D108BD9-81ED-4DB2-BD59-A6C34878D82A}">
                    <a16:rowId xmlns:a16="http://schemas.microsoft.com/office/drawing/2014/main" xmlns="" val="1769321203"/>
                  </a:ext>
                </a:extLst>
              </a:tr>
              <a:tr h="269354">
                <a:tc>
                  <a:txBody>
                    <a:bodyPr/>
                    <a:lstStyle/>
                    <a:p>
                      <a:pPr algn="l"/>
                      <a:r>
                        <a:rPr lang="tr-TR" sz="800" b="1" dirty="0" smtClean="0">
                          <a:latin typeface="+mj-lt"/>
                        </a:rPr>
                        <a:t>5</a:t>
                      </a:r>
                      <a:endParaRPr lang="tr-TR" sz="800" b="1" dirty="0">
                        <a:latin typeface="+mj-lt"/>
                      </a:endParaRPr>
                    </a:p>
                  </a:txBody>
                  <a:tcPr anchor="ctr"/>
                </a:tc>
                <a:tc>
                  <a:txBody>
                    <a:bodyPr/>
                    <a:lstStyle/>
                    <a:p>
                      <a:pPr algn="l"/>
                      <a:r>
                        <a:rPr lang="tr-TR" sz="800" dirty="0" smtClean="0">
                          <a:latin typeface="+mj-lt"/>
                        </a:rPr>
                        <a:t>M.ABDULKADİR GÜLTEKİN</a:t>
                      </a:r>
                      <a:endParaRPr lang="tr-TR" sz="800" dirty="0">
                        <a:latin typeface="+mj-lt"/>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800" dirty="0" smtClean="0">
                          <a:latin typeface="+mj-lt"/>
                        </a:rPr>
                        <a:t>ŞUBE MÜDÜRÜ</a:t>
                      </a:r>
                    </a:p>
                  </a:txBody>
                  <a:tcPr anchor="ctr"/>
                </a:tc>
                <a:tc>
                  <a:txBody>
                    <a:bodyPr/>
                    <a:lstStyle/>
                    <a:p>
                      <a:pPr algn="l"/>
                      <a:r>
                        <a:rPr lang="tr-TR" sz="800" b="1" dirty="0" smtClean="0">
                          <a:latin typeface="+mj-lt"/>
                        </a:rPr>
                        <a:t>6</a:t>
                      </a:r>
                      <a:endParaRPr lang="tr-TR" sz="800" b="1" dirty="0">
                        <a:latin typeface="+mj-lt"/>
                      </a:endParaRPr>
                    </a:p>
                  </a:txBody>
                  <a:tcPr anchor="ctr"/>
                </a:tc>
                <a:tc>
                  <a:txBody>
                    <a:bodyPr/>
                    <a:lstStyle/>
                    <a:p>
                      <a:pPr algn="l"/>
                      <a:r>
                        <a:rPr lang="tr-TR" sz="800" dirty="0" smtClean="0">
                          <a:latin typeface="+mj-lt"/>
                        </a:rPr>
                        <a:t>FADIL ÜRE</a:t>
                      </a:r>
                      <a:endParaRPr lang="tr-TR" sz="800" dirty="0">
                        <a:latin typeface="+mj-lt"/>
                      </a:endParaRPr>
                    </a:p>
                  </a:txBody>
                  <a:tcPr anchor="ctr"/>
                </a:tc>
                <a:tc>
                  <a:txBody>
                    <a:bodyPr/>
                    <a:lstStyle/>
                    <a:p>
                      <a:pPr algn="l"/>
                      <a:r>
                        <a:rPr lang="tr-TR" sz="800" dirty="0" smtClean="0">
                          <a:latin typeface="+mj-lt"/>
                        </a:rPr>
                        <a:t>ŞEF</a:t>
                      </a:r>
                      <a:endParaRPr lang="tr-TR" sz="800" dirty="0">
                        <a:latin typeface="+mj-lt"/>
                      </a:endParaRPr>
                    </a:p>
                  </a:txBody>
                  <a:tcPr anchor="ctr"/>
                </a:tc>
                <a:tc>
                  <a:txBody>
                    <a:bodyPr/>
                    <a:lstStyle/>
                    <a:p>
                      <a:pPr algn="l"/>
                      <a:r>
                        <a:rPr lang="tr-TR" sz="800" b="1" dirty="0" smtClean="0">
                          <a:latin typeface="+mj-lt"/>
                        </a:rPr>
                        <a:t>7</a:t>
                      </a:r>
                      <a:endParaRPr lang="tr-TR" sz="800" b="1" dirty="0">
                        <a:latin typeface="+mj-lt"/>
                      </a:endParaRPr>
                    </a:p>
                  </a:txBody>
                  <a:tcPr anchor="ctr"/>
                </a:tc>
                <a:tc>
                  <a:txBody>
                    <a:bodyPr/>
                    <a:lstStyle/>
                    <a:p>
                      <a:pPr algn="l"/>
                      <a:r>
                        <a:rPr lang="tr-TR" sz="800" dirty="0" smtClean="0">
                          <a:latin typeface="+mj-lt"/>
                        </a:rPr>
                        <a:t>MUHAMMED SANCAR</a:t>
                      </a:r>
                      <a:endParaRPr lang="tr-TR" sz="800" dirty="0">
                        <a:latin typeface="+mj-lt"/>
                      </a:endParaRPr>
                    </a:p>
                  </a:txBody>
                  <a:tcPr anchor="ctr"/>
                </a:tc>
                <a:tc>
                  <a:txBody>
                    <a:bodyPr/>
                    <a:lstStyle/>
                    <a:p>
                      <a:pPr algn="l"/>
                      <a:r>
                        <a:rPr lang="tr-TR" sz="800" dirty="0" smtClean="0">
                          <a:latin typeface="+mj-lt"/>
                        </a:rPr>
                        <a:t>BİLG.</a:t>
                      </a:r>
                      <a:r>
                        <a:rPr lang="tr-TR" sz="800" baseline="0" dirty="0" smtClean="0">
                          <a:latin typeface="+mj-lt"/>
                        </a:rPr>
                        <a:t>İŞLETMENİ</a:t>
                      </a:r>
                      <a:endParaRPr lang="tr-TR" sz="800" dirty="0">
                        <a:latin typeface="+mj-lt"/>
                      </a:endParaRPr>
                    </a:p>
                  </a:txBody>
                  <a:tcPr anchor="ctr"/>
                </a:tc>
                <a:tc>
                  <a:txBody>
                    <a:bodyPr/>
                    <a:lstStyle/>
                    <a:p>
                      <a:pPr algn="l"/>
                      <a:r>
                        <a:rPr lang="tr-TR" sz="800" b="1" dirty="0" smtClean="0">
                          <a:latin typeface="+mj-lt"/>
                        </a:rPr>
                        <a:t>8</a:t>
                      </a:r>
                      <a:endParaRPr lang="tr-TR" sz="800" b="1" dirty="0">
                        <a:latin typeface="+mj-lt"/>
                      </a:endParaRPr>
                    </a:p>
                  </a:txBody>
                  <a:tcPr anchor="ctr"/>
                </a:tc>
                <a:tc>
                  <a:txBody>
                    <a:bodyPr/>
                    <a:lstStyle/>
                    <a:p>
                      <a:pPr algn="l"/>
                      <a:r>
                        <a:rPr lang="tr-TR" sz="800" dirty="0" smtClean="0">
                          <a:latin typeface="+mj-lt"/>
                        </a:rPr>
                        <a:t>ÖZLEM ALTIN</a:t>
                      </a:r>
                      <a:endParaRPr lang="tr-TR" sz="800" dirty="0">
                        <a:latin typeface="+mj-lt"/>
                      </a:endParaRPr>
                    </a:p>
                  </a:txBody>
                  <a:tcPr anchor="ctr"/>
                </a:tc>
                <a:tc>
                  <a:txBody>
                    <a:bodyPr/>
                    <a:lstStyle/>
                    <a:p>
                      <a:pPr algn="l"/>
                      <a:r>
                        <a:rPr lang="tr-TR" sz="800" dirty="0" smtClean="0">
                          <a:latin typeface="+mj-lt"/>
                        </a:rPr>
                        <a:t>BİLG.</a:t>
                      </a:r>
                      <a:r>
                        <a:rPr lang="tr-TR" sz="800" baseline="0" dirty="0" smtClean="0">
                          <a:latin typeface="+mj-lt"/>
                        </a:rPr>
                        <a:t>İŞLETMENİ</a:t>
                      </a:r>
                      <a:endParaRPr lang="tr-TR" sz="800" dirty="0">
                        <a:latin typeface="+mj-lt"/>
                      </a:endParaRPr>
                    </a:p>
                  </a:txBody>
                  <a:tcPr anchor="ctr"/>
                </a:tc>
                <a:extLst>
                  <a:ext uri="{0D108BD9-81ED-4DB2-BD59-A6C34878D82A}">
                    <a16:rowId xmlns:a16="http://schemas.microsoft.com/office/drawing/2014/main" xmlns="" val="2226078995"/>
                  </a:ext>
                </a:extLst>
              </a:tr>
              <a:tr h="269354">
                <a:tc>
                  <a:txBody>
                    <a:bodyPr/>
                    <a:lstStyle/>
                    <a:p>
                      <a:pPr algn="l"/>
                      <a:r>
                        <a:rPr lang="tr-TR" sz="800" b="1" dirty="0" smtClean="0">
                          <a:latin typeface="+mj-lt"/>
                        </a:rPr>
                        <a:t>9</a:t>
                      </a:r>
                      <a:endParaRPr lang="tr-TR" sz="800" b="1" dirty="0">
                        <a:latin typeface="+mj-lt"/>
                      </a:endParaRPr>
                    </a:p>
                  </a:txBody>
                  <a:tcPr anchor="ctr"/>
                </a:tc>
                <a:tc>
                  <a:txBody>
                    <a:bodyPr/>
                    <a:lstStyle/>
                    <a:p>
                      <a:pPr algn="l"/>
                      <a:r>
                        <a:rPr lang="tr-TR" sz="800" dirty="0" smtClean="0">
                          <a:latin typeface="+mj-lt"/>
                        </a:rPr>
                        <a:t>İLHAMİ YİĞİT</a:t>
                      </a:r>
                      <a:endParaRPr lang="tr-TR" sz="800" dirty="0">
                        <a:latin typeface="+mj-lt"/>
                      </a:endParaRPr>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800" b="0" i="0" u="none" strike="noStrike" kern="1200" cap="none" spc="0" normalizeH="0" baseline="0" noProof="0" dirty="0" smtClean="0">
                          <a:ln>
                            <a:noFill/>
                          </a:ln>
                          <a:solidFill>
                            <a:prstClr val="black"/>
                          </a:solidFill>
                          <a:effectLst/>
                          <a:uLnTx/>
                          <a:uFillTx/>
                          <a:latin typeface="+mj-lt"/>
                          <a:ea typeface="+mn-ea"/>
                          <a:cs typeface="+mn-cs"/>
                        </a:rPr>
                        <a:t>BİLG.İŞLETMENİ</a:t>
                      </a:r>
                      <a:endParaRPr kumimoji="0" lang="tr-TR" sz="800" b="0" i="0" u="none" strike="noStrike" kern="1200" cap="none" spc="0" normalizeH="0" baseline="0" noProof="0" dirty="0">
                        <a:ln>
                          <a:noFill/>
                        </a:ln>
                        <a:solidFill>
                          <a:prstClr val="black"/>
                        </a:solidFill>
                        <a:effectLst/>
                        <a:uLnTx/>
                        <a:uFillTx/>
                        <a:latin typeface="+mj-lt"/>
                        <a:ea typeface="+mn-ea"/>
                        <a:cs typeface="+mn-cs"/>
                      </a:endParaRPr>
                    </a:p>
                  </a:txBody>
                  <a:tcPr anchor="ctr"/>
                </a:tc>
                <a:tc>
                  <a:txBody>
                    <a:bodyPr/>
                    <a:lstStyle/>
                    <a:p>
                      <a:pPr algn="l"/>
                      <a:r>
                        <a:rPr lang="tr-TR" sz="800" b="1" dirty="0" smtClean="0">
                          <a:latin typeface="+mj-lt"/>
                        </a:rPr>
                        <a:t>10</a:t>
                      </a:r>
                      <a:endParaRPr lang="tr-TR" sz="800" b="1" dirty="0">
                        <a:latin typeface="+mj-lt"/>
                      </a:endParaRPr>
                    </a:p>
                  </a:txBody>
                  <a:tcPr anchor="ctr"/>
                </a:tc>
                <a:tc>
                  <a:txBody>
                    <a:bodyPr/>
                    <a:lstStyle/>
                    <a:p>
                      <a:pPr algn="l"/>
                      <a:r>
                        <a:rPr lang="tr-TR" sz="800" dirty="0" smtClean="0">
                          <a:latin typeface="+mj-lt"/>
                        </a:rPr>
                        <a:t>EMİN BAĞAÇ</a:t>
                      </a:r>
                      <a:endParaRPr lang="tr-TR" sz="800" dirty="0">
                        <a:latin typeface="+mj-lt"/>
                      </a:endParaRPr>
                    </a:p>
                  </a:txBody>
                  <a:tcPr anchor="ctr"/>
                </a:tc>
                <a:tc>
                  <a:txBody>
                    <a:bodyPr/>
                    <a:lstStyle/>
                    <a:p>
                      <a:pPr algn="l"/>
                      <a:r>
                        <a:rPr lang="tr-TR" sz="800" dirty="0" smtClean="0">
                          <a:latin typeface="+mj-lt"/>
                        </a:rPr>
                        <a:t>BİLG.</a:t>
                      </a:r>
                      <a:r>
                        <a:rPr lang="tr-TR" sz="800" baseline="0" dirty="0" smtClean="0">
                          <a:latin typeface="+mj-lt"/>
                        </a:rPr>
                        <a:t>İŞLETMENİ</a:t>
                      </a:r>
                      <a:endParaRPr lang="tr-TR" sz="800" dirty="0">
                        <a:latin typeface="+mj-lt"/>
                      </a:endParaRPr>
                    </a:p>
                  </a:txBody>
                  <a:tcPr anchor="ctr"/>
                </a:tc>
                <a:tc>
                  <a:txBody>
                    <a:bodyPr/>
                    <a:lstStyle/>
                    <a:p>
                      <a:pPr algn="l"/>
                      <a:r>
                        <a:rPr lang="tr-TR" sz="800" b="1" dirty="0" smtClean="0">
                          <a:latin typeface="+mj-lt"/>
                        </a:rPr>
                        <a:t>11</a:t>
                      </a:r>
                      <a:endParaRPr lang="tr-TR" sz="800" b="1" dirty="0">
                        <a:latin typeface="+mj-lt"/>
                      </a:endParaRPr>
                    </a:p>
                  </a:txBody>
                  <a:tcPr anchor="ctr"/>
                </a:tc>
                <a:tc>
                  <a:txBody>
                    <a:bodyPr/>
                    <a:lstStyle/>
                    <a:p>
                      <a:pPr algn="l"/>
                      <a:r>
                        <a:rPr lang="tr-TR" sz="800" dirty="0" smtClean="0">
                          <a:latin typeface="+mj-lt"/>
                        </a:rPr>
                        <a:t>VAHİDE BAŞKAN</a:t>
                      </a:r>
                      <a:endParaRPr lang="tr-TR" sz="800" dirty="0">
                        <a:latin typeface="+mj-lt"/>
                      </a:endParaRPr>
                    </a:p>
                  </a:txBody>
                  <a:tcPr anchor="ctr"/>
                </a:tc>
                <a:tc>
                  <a:txBody>
                    <a:bodyPr/>
                    <a:lstStyle/>
                    <a:p>
                      <a:pPr algn="l"/>
                      <a:r>
                        <a:rPr lang="tr-TR" sz="800" dirty="0" smtClean="0">
                          <a:latin typeface="+mj-lt"/>
                        </a:rPr>
                        <a:t>BİLG.</a:t>
                      </a:r>
                      <a:r>
                        <a:rPr lang="tr-TR" sz="800" baseline="0" dirty="0" smtClean="0">
                          <a:latin typeface="+mj-lt"/>
                        </a:rPr>
                        <a:t>İŞLETMENİ</a:t>
                      </a:r>
                      <a:endParaRPr lang="tr-TR" sz="800" dirty="0">
                        <a:latin typeface="+mj-lt"/>
                      </a:endParaRPr>
                    </a:p>
                  </a:txBody>
                  <a:tcPr anchor="ctr"/>
                </a:tc>
                <a:tc>
                  <a:txBody>
                    <a:bodyPr/>
                    <a:lstStyle/>
                    <a:p>
                      <a:pPr algn="l"/>
                      <a:r>
                        <a:rPr lang="tr-TR" sz="800" b="1" dirty="0" smtClean="0">
                          <a:latin typeface="+mj-lt"/>
                        </a:rPr>
                        <a:t>12</a:t>
                      </a:r>
                      <a:endParaRPr lang="tr-TR" sz="800" b="1" dirty="0">
                        <a:latin typeface="+mj-lt"/>
                      </a:endParaRPr>
                    </a:p>
                  </a:txBody>
                  <a:tcPr anchor="ctr"/>
                </a:tc>
                <a:tc>
                  <a:txBody>
                    <a:bodyPr/>
                    <a:lstStyle/>
                    <a:p>
                      <a:pPr algn="l"/>
                      <a:r>
                        <a:rPr lang="tr-TR" sz="800" dirty="0" smtClean="0">
                          <a:latin typeface="+mj-lt"/>
                        </a:rPr>
                        <a:t>HÜSEYİN TEKİNER</a:t>
                      </a:r>
                      <a:endParaRPr lang="tr-TR" sz="800" dirty="0">
                        <a:latin typeface="+mj-lt"/>
                      </a:endParaRPr>
                    </a:p>
                  </a:txBody>
                  <a:tcPr anchor="ctr"/>
                </a:tc>
                <a:tc>
                  <a:txBody>
                    <a:bodyPr/>
                    <a:lstStyle/>
                    <a:p>
                      <a:pPr algn="l"/>
                      <a:r>
                        <a:rPr lang="tr-TR" sz="800" dirty="0" smtClean="0">
                          <a:latin typeface="+mj-lt"/>
                        </a:rPr>
                        <a:t>BİLG.</a:t>
                      </a:r>
                      <a:r>
                        <a:rPr lang="tr-TR" sz="800" baseline="0" dirty="0" smtClean="0">
                          <a:latin typeface="+mj-lt"/>
                        </a:rPr>
                        <a:t>İŞLETMENİ</a:t>
                      </a:r>
                      <a:endParaRPr lang="tr-TR" sz="800" dirty="0">
                        <a:latin typeface="+mj-lt"/>
                      </a:endParaRPr>
                    </a:p>
                  </a:txBody>
                  <a:tcPr anchor="ctr"/>
                </a:tc>
                <a:extLst>
                  <a:ext uri="{0D108BD9-81ED-4DB2-BD59-A6C34878D82A}">
                    <a16:rowId xmlns:a16="http://schemas.microsoft.com/office/drawing/2014/main" xmlns="" val="797462433"/>
                  </a:ext>
                </a:extLst>
              </a:tr>
              <a:tr h="269354">
                <a:tc>
                  <a:txBody>
                    <a:bodyPr/>
                    <a:lstStyle/>
                    <a:p>
                      <a:pPr algn="l"/>
                      <a:r>
                        <a:rPr lang="tr-TR" sz="800" b="1" dirty="0" smtClean="0">
                          <a:latin typeface="+mj-lt"/>
                        </a:rPr>
                        <a:t>13</a:t>
                      </a:r>
                      <a:endParaRPr lang="tr-TR" sz="800" b="1" dirty="0">
                        <a:latin typeface="+mj-lt"/>
                      </a:endParaRPr>
                    </a:p>
                  </a:txBody>
                  <a:tcPr anchor="ctr"/>
                </a:tc>
                <a:tc>
                  <a:txBody>
                    <a:bodyPr/>
                    <a:lstStyle/>
                    <a:p>
                      <a:pPr algn="l"/>
                      <a:r>
                        <a:rPr lang="tr-TR" sz="800" dirty="0" smtClean="0">
                          <a:latin typeface="+mj-lt"/>
                        </a:rPr>
                        <a:t>İBRAHİM YILDIZ</a:t>
                      </a:r>
                      <a:endParaRPr lang="tr-TR" sz="800" dirty="0">
                        <a:latin typeface="+mj-lt"/>
                      </a:endParaRPr>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800" b="0" i="0" u="none" strike="noStrike" kern="1200" cap="none" spc="0" normalizeH="0" baseline="0" noProof="0" dirty="0" smtClean="0">
                          <a:ln>
                            <a:noFill/>
                          </a:ln>
                          <a:solidFill>
                            <a:prstClr val="black"/>
                          </a:solidFill>
                          <a:effectLst/>
                          <a:uLnTx/>
                          <a:uFillTx/>
                          <a:latin typeface="+mj-lt"/>
                          <a:ea typeface="+mn-ea"/>
                          <a:cs typeface="+mn-cs"/>
                        </a:rPr>
                        <a:t>BİLG.İŞLETMENİ</a:t>
                      </a:r>
                      <a:endParaRPr kumimoji="0" lang="tr-TR" sz="800" b="0" i="0" u="none" strike="noStrike" kern="1200" cap="none" spc="0" normalizeH="0" baseline="0" noProof="0" dirty="0">
                        <a:ln>
                          <a:noFill/>
                        </a:ln>
                        <a:solidFill>
                          <a:prstClr val="black"/>
                        </a:solidFill>
                        <a:effectLst/>
                        <a:uLnTx/>
                        <a:uFillTx/>
                        <a:latin typeface="+mj-lt"/>
                        <a:ea typeface="+mn-ea"/>
                        <a:cs typeface="+mn-cs"/>
                      </a:endParaRPr>
                    </a:p>
                  </a:txBody>
                  <a:tcPr anchor="ctr"/>
                </a:tc>
                <a:tc>
                  <a:txBody>
                    <a:bodyPr/>
                    <a:lstStyle/>
                    <a:p>
                      <a:pPr algn="l"/>
                      <a:r>
                        <a:rPr lang="tr-TR" sz="800" b="1" dirty="0" smtClean="0">
                          <a:latin typeface="+mj-lt"/>
                        </a:rPr>
                        <a:t>14</a:t>
                      </a:r>
                      <a:endParaRPr lang="tr-TR" sz="800" b="1" dirty="0">
                        <a:latin typeface="+mj-lt"/>
                      </a:endParaRPr>
                    </a:p>
                  </a:txBody>
                  <a:tcPr anchor="ctr"/>
                </a:tc>
                <a:tc>
                  <a:txBody>
                    <a:bodyPr/>
                    <a:lstStyle/>
                    <a:p>
                      <a:pPr algn="l"/>
                      <a:r>
                        <a:rPr lang="tr-TR" sz="800" dirty="0" smtClean="0">
                          <a:latin typeface="+mj-lt"/>
                        </a:rPr>
                        <a:t>NAZLI KAYA</a:t>
                      </a:r>
                      <a:endParaRPr lang="tr-TR" sz="800" dirty="0">
                        <a:latin typeface="+mj-lt"/>
                      </a:endParaRPr>
                    </a:p>
                  </a:txBody>
                  <a:tcPr anchor="ctr"/>
                </a:tc>
                <a:tc>
                  <a:txBody>
                    <a:bodyPr/>
                    <a:lstStyle/>
                    <a:p>
                      <a:pPr algn="l"/>
                      <a:r>
                        <a:rPr lang="tr-TR" sz="800" dirty="0" smtClean="0">
                          <a:latin typeface="+mj-lt"/>
                        </a:rPr>
                        <a:t>HEMŞİRE</a:t>
                      </a:r>
                      <a:endParaRPr lang="tr-TR" sz="800" dirty="0">
                        <a:latin typeface="+mj-lt"/>
                      </a:endParaRPr>
                    </a:p>
                  </a:txBody>
                  <a:tcPr anchor="ctr"/>
                </a:tc>
                <a:tc>
                  <a:txBody>
                    <a:bodyPr/>
                    <a:lstStyle/>
                    <a:p>
                      <a:pPr algn="l"/>
                      <a:r>
                        <a:rPr lang="tr-TR" sz="800" b="1" dirty="0" smtClean="0">
                          <a:latin typeface="+mj-lt"/>
                        </a:rPr>
                        <a:t>15</a:t>
                      </a:r>
                      <a:endParaRPr lang="tr-TR" sz="800" b="1" dirty="0">
                        <a:latin typeface="+mj-lt"/>
                      </a:endParaRPr>
                    </a:p>
                  </a:txBody>
                  <a:tcPr anchor="ctr"/>
                </a:tc>
                <a:tc>
                  <a:txBody>
                    <a:bodyPr/>
                    <a:lstStyle/>
                    <a:p>
                      <a:pPr algn="l"/>
                      <a:r>
                        <a:rPr lang="tr-TR" sz="800" dirty="0" smtClean="0">
                          <a:latin typeface="+mj-lt"/>
                        </a:rPr>
                        <a:t>ZEYNEP BERBER</a:t>
                      </a:r>
                      <a:endParaRPr lang="tr-TR" sz="800" dirty="0">
                        <a:latin typeface="+mj-lt"/>
                      </a:endParaRPr>
                    </a:p>
                  </a:txBody>
                  <a:tcPr anchor="ctr"/>
                </a:tc>
                <a:tc>
                  <a:txBody>
                    <a:bodyPr/>
                    <a:lstStyle/>
                    <a:p>
                      <a:pPr algn="l"/>
                      <a:r>
                        <a:rPr lang="tr-TR" sz="800" dirty="0" smtClean="0">
                          <a:latin typeface="+mj-lt"/>
                        </a:rPr>
                        <a:t>HEMŞİRE</a:t>
                      </a:r>
                      <a:endParaRPr lang="tr-TR" sz="800" dirty="0">
                        <a:latin typeface="+mj-lt"/>
                      </a:endParaRPr>
                    </a:p>
                  </a:txBody>
                  <a:tcPr anchor="ctr"/>
                </a:tc>
                <a:tc>
                  <a:txBody>
                    <a:bodyPr/>
                    <a:lstStyle/>
                    <a:p>
                      <a:pPr algn="l"/>
                      <a:r>
                        <a:rPr lang="tr-TR" sz="800" b="1" dirty="0" smtClean="0">
                          <a:latin typeface="+mj-lt"/>
                        </a:rPr>
                        <a:t>16</a:t>
                      </a:r>
                      <a:endParaRPr lang="tr-TR" sz="800" b="1" dirty="0">
                        <a:latin typeface="+mj-lt"/>
                      </a:endParaRPr>
                    </a:p>
                  </a:txBody>
                  <a:tcPr anchor="ctr"/>
                </a:tc>
                <a:tc>
                  <a:txBody>
                    <a:bodyPr/>
                    <a:lstStyle/>
                    <a:p>
                      <a:pPr algn="l"/>
                      <a:r>
                        <a:rPr lang="tr-TR" sz="800" dirty="0" smtClean="0">
                          <a:latin typeface="+mj-lt"/>
                        </a:rPr>
                        <a:t>IŞIK YILMAZ</a:t>
                      </a:r>
                      <a:r>
                        <a:rPr lang="tr-TR" sz="800" baseline="0" dirty="0" smtClean="0">
                          <a:latin typeface="+mj-lt"/>
                        </a:rPr>
                        <a:t> ALTINOK</a:t>
                      </a:r>
                      <a:endParaRPr lang="tr-TR" sz="800" dirty="0">
                        <a:latin typeface="+mj-lt"/>
                      </a:endParaRPr>
                    </a:p>
                  </a:txBody>
                  <a:tcPr anchor="ctr"/>
                </a:tc>
                <a:tc>
                  <a:txBody>
                    <a:bodyPr/>
                    <a:lstStyle/>
                    <a:p>
                      <a:pPr algn="l"/>
                      <a:r>
                        <a:rPr lang="tr-TR" sz="800" dirty="0" smtClean="0">
                          <a:latin typeface="+mj-lt"/>
                        </a:rPr>
                        <a:t>HEMŞİRE</a:t>
                      </a:r>
                      <a:endParaRPr lang="tr-TR" sz="800" dirty="0">
                        <a:latin typeface="+mj-lt"/>
                      </a:endParaRPr>
                    </a:p>
                  </a:txBody>
                  <a:tcPr anchor="ctr"/>
                </a:tc>
                <a:extLst>
                  <a:ext uri="{0D108BD9-81ED-4DB2-BD59-A6C34878D82A}">
                    <a16:rowId xmlns:a16="http://schemas.microsoft.com/office/drawing/2014/main" xmlns="" val="2227075942"/>
                  </a:ext>
                </a:extLst>
              </a:tr>
              <a:tr h="269354">
                <a:tc>
                  <a:txBody>
                    <a:bodyPr/>
                    <a:lstStyle/>
                    <a:p>
                      <a:pPr algn="l"/>
                      <a:r>
                        <a:rPr lang="tr-TR" sz="800" b="1" dirty="0" smtClean="0">
                          <a:latin typeface="+mj-lt"/>
                        </a:rPr>
                        <a:t>17</a:t>
                      </a:r>
                      <a:endParaRPr lang="tr-TR" sz="800" b="1" dirty="0">
                        <a:latin typeface="+mj-lt"/>
                      </a:endParaRPr>
                    </a:p>
                  </a:txBody>
                  <a:tcPr anchor="ctr"/>
                </a:tc>
                <a:tc>
                  <a:txBody>
                    <a:bodyPr/>
                    <a:lstStyle/>
                    <a:p>
                      <a:pPr algn="l"/>
                      <a:r>
                        <a:rPr lang="tr-TR" sz="800" dirty="0" smtClean="0">
                          <a:latin typeface="+mj-lt"/>
                        </a:rPr>
                        <a:t>MELEK YILMAZ</a:t>
                      </a:r>
                      <a:endParaRPr lang="tr-TR" sz="800" dirty="0">
                        <a:latin typeface="+mj-lt"/>
                      </a:endParaRPr>
                    </a:p>
                  </a:txBody>
                  <a:tcPr anchor="ctr"/>
                </a:tc>
                <a:tc>
                  <a:txBody>
                    <a:bodyPr/>
                    <a:lstStyle/>
                    <a:p>
                      <a:pPr algn="l"/>
                      <a:r>
                        <a:rPr lang="tr-TR" sz="800" dirty="0" smtClean="0">
                          <a:latin typeface="+mj-lt"/>
                        </a:rPr>
                        <a:t>SAĞ.TEKNİSYENİ</a:t>
                      </a:r>
                      <a:endParaRPr lang="tr-TR" sz="800" dirty="0">
                        <a:latin typeface="+mj-lt"/>
                      </a:endParaRPr>
                    </a:p>
                  </a:txBody>
                  <a:tcPr anchor="ctr"/>
                </a:tc>
                <a:tc>
                  <a:txBody>
                    <a:bodyPr/>
                    <a:lstStyle/>
                    <a:p>
                      <a:pPr algn="l"/>
                      <a:r>
                        <a:rPr lang="tr-TR" sz="800" b="1" dirty="0" smtClean="0">
                          <a:latin typeface="+mj-lt"/>
                        </a:rPr>
                        <a:t>18</a:t>
                      </a:r>
                      <a:endParaRPr lang="tr-TR" sz="800" b="1" dirty="0">
                        <a:latin typeface="+mj-lt"/>
                      </a:endParaRPr>
                    </a:p>
                  </a:txBody>
                  <a:tcPr anchor="ctr"/>
                </a:tc>
                <a:tc>
                  <a:txBody>
                    <a:bodyPr/>
                    <a:lstStyle/>
                    <a:p>
                      <a:pPr algn="l"/>
                      <a:r>
                        <a:rPr lang="tr-TR" sz="800" dirty="0" smtClean="0">
                          <a:latin typeface="+mj-lt"/>
                        </a:rPr>
                        <a:t>SELDA TAŞAN AKSU</a:t>
                      </a:r>
                      <a:endParaRPr lang="tr-TR" sz="800" dirty="0">
                        <a:latin typeface="+mj-lt"/>
                      </a:endParaRPr>
                    </a:p>
                  </a:txBody>
                  <a:tcPr anchor="ctr"/>
                </a:tc>
                <a:tc>
                  <a:txBody>
                    <a:bodyPr/>
                    <a:lstStyle/>
                    <a:p>
                      <a:pPr algn="l"/>
                      <a:r>
                        <a:rPr lang="tr-TR" sz="800" dirty="0" smtClean="0">
                          <a:latin typeface="+mj-lt"/>
                        </a:rPr>
                        <a:t>HEMŞİRE</a:t>
                      </a:r>
                      <a:endParaRPr lang="tr-TR" sz="800" dirty="0">
                        <a:latin typeface="+mj-lt"/>
                      </a:endParaRPr>
                    </a:p>
                  </a:txBody>
                  <a:tcPr anchor="ctr"/>
                </a:tc>
                <a:tc>
                  <a:txBody>
                    <a:bodyPr/>
                    <a:lstStyle/>
                    <a:p>
                      <a:pPr algn="l"/>
                      <a:r>
                        <a:rPr lang="tr-TR" sz="800" b="1" dirty="0" smtClean="0">
                          <a:latin typeface="+mj-lt"/>
                        </a:rPr>
                        <a:t>19</a:t>
                      </a:r>
                      <a:endParaRPr lang="tr-TR" sz="800" b="1" dirty="0">
                        <a:latin typeface="+mj-lt"/>
                      </a:endParaRPr>
                    </a:p>
                  </a:txBody>
                  <a:tcPr anchor="ctr"/>
                </a:tc>
                <a:tc>
                  <a:txBody>
                    <a:bodyPr/>
                    <a:lstStyle/>
                    <a:p>
                      <a:pPr algn="l"/>
                      <a:r>
                        <a:rPr lang="tr-TR" sz="800" dirty="0" smtClean="0">
                          <a:latin typeface="+mj-lt"/>
                        </a:rPr>
                        <a:t>AHMET KARAKUZU</a:t>
                      </a:r>
                      <a:endParaRPr lang="tr-TR" sz="800" dirty="0">
                        <a:latin typeface="+mj-lt"/>
                      </a:endParaRPr>
                    </a:p>
                  </a:txBody>
                  <a:tcPr anchor="ctr"/>
                </a:tc>
                <a:tc>
                  <a:txBody>
                    <a:bodyPr/>
                    <a:lstStyle/>
                    <a:p>
                      <a:pPr algn="l"/>
                      <a:r>
                        <a:rPr lang="tr-TR" sz="800" dirty="0" smtClean="0">
                          <a:latin typeface="+mj-lt"/>
                        </a:rPr>
                        <a:t>PSİKOLOG</a:t>
                      </a:r>
                      <a:endParaRPr lang="tr-TR" sz="800" dirty="0">
                        <a:latin typeface="+mj-lt"/>
                      </a:endParaRPr>
                    </a:p>
                  </a:txBody>
                  <a:tcPr anchor="ctr"/>
                </a:tc>
                <a:tc>
                  <a:txBody>
                    <a:bodyPr/>
                    <a:lstStyle/>
                    <a:p>
                      <a:pPr algn="l"/>
                      <a:r>
                        <a:rPr lang="tr-TR" sz="800" b="1" dirty="0" smtClean="0">
                          <a:latin typeface="+mj-lt"/>
                        </a:rPr>
                        <a:t>20</a:t>
                      </a:r>
                      <a:endParaRPr lang="tr-TR" sz="800" b="1" dirty="0">
                        <a:latin typeface="+mj-lt"/>
                      </a:endParaRPr>
                    </a:p>
                  </a:txBody>
                  <a:tcPr anchor="ctr"/>
                </a:tc>
                <a:tc>
                  <a:txBody>
                    <a:bodyPr/>
                    <a:lstStyle/>
                    <a:p>
                      <a:pPr algn="l"/>
                      <a:r>
                        <a:rPr lang="tr-TR" sz="800" dirty="0" smtClean="0">
                          <a:latin typeface="+mj-lt"/>
                        </a:rPr>
                        <a:t>RUKEN</a:t>
                      </a:r>
                      <a:r>
                        <a:rPr lang="tr-TR" sz="800" baseline="0" dirty="0" smtClean="0">
                          <a:latin typeface="+mj-lt"/>
                        </a:rPr>
                        <a:t> ZEYNEP AYDIN</a:t>
                      </a:r>
                      <a:endParaRPr lang="tr-TR" sz="800" dirty="0">
                        <a:latin typeface="+mj-lt"/>
                      </a:endParaRPr>
                    </a:p>
                  </a:txBody>
                  <a:tcPr anchor="ctr"/>
                </a:tc>
                <a:tc>
                  <a:txBody>
                    <a:bodyPr/>
                    <a:lstStyle/>
                    <a:p>
                      <a:pPr algn="l"/>
                      <a:r>
                        <a:rPr lang="tr-TR" sz="800" dirty="0" smtClean="0">
                          <a:latin typeface="+mj-lt"/>
                        </a:rPr>
                        <a:t>DİYETİSYEN</a:t>
                      </a:r>
                      <a:endParaRPr lang="tr-TR" sz="800" dirty="0">
                        <a:latin typeface="+mj-lt"/>
                      </a:endParaRPr>
                    </a:p>
                  </a:txBody>
                  <a:tcPr anchor="ctr"/>
                </a:tc>
                <a:extLst>
                  <a:ext uri="{0D108BD9-81ED-4DB2-BD59-A6C34878D82A}">
                    <a16:rowId xmlns:a16="http://schemas.microsoft.com/office/drawing/2014/main" xmlns="" val="3231040891"/>
                  </a:ext>
                </a:extLst>
              </a:tr>
              <a:tr h="269354">
                <a:tc>
                  <a:txBody>
                    <a:bodyPr/>
                    <a:lstStyle/>
                    <a:p>
                      <a:pPr algn="l"/>
                      <a:r>
                        <a:rPr lang="tr-TR" sz="800" b="1" dirty="0" smtClean="0">
                          <a:latin typeface="+mj-lt"/>
                        </a:rPr>
                        <a:t>21</a:t>
                      </a:r>
                      <a:endParaRPr lang="tr-TR" sz="800" b="1" dirty="0">
                        <a:latin typeface="+mj-lt"/>
                      </a:endParaRPr>
                    </a:p>
                  </a:txBody>
                  <a:tcPr anchor="ctr"/>
                </a:tc>
                <a:tc>
                  <a:txBody>
                    <a:bodyPr/>
                    <a:lstStyle/>
                    <a:p>
                      <a:pPr algn="l"/>
                      <a:r>
                        <a:rPr lang="tr-TR" sz="800" dirty="0" smtClean="0">
                          <a:latin typeface="+mj-lt"/>
                        </a:rPr>
                        <a:t>NEVZAT ALP</a:t>
                      </a:r>
                      <a:endParaRPr lang="tr-TR" sz="800" dirty="0">
                        <a:latin typeface="+mj-lt"/>
                      </a:endParaRPr>
                    </a:p>
                  </a:txBody>
                  <a:tcPr anchor="ctr"/>
                </a:tc>
                <a:tc>
                  <a:txBody>
                    <a:bodyPr/>
                    <a:lstStyle/>
                    <a:p>
                      <a:pPr algn="l"/>
                      <a:r>
                        <a:rPr lang="tr-TR" sz="800" dirty="0" smtClean="0">
                          <a:latin typeface="+mj-lt"/>
                        </a:rPr>
                        <a:t>ANTRENÖR</a:t>
                      </a:r>
                      <a:endParaRPr lang="tr-TR" sz="800" dirty="0">
                        <a:latin typeface="+mj-lt"/>
                      </a:endParaRPr>
                    </a:p>
                  </a:txBody>
                  <a:tcPr anchor="ctr"/>
                </a:tc>
                <a:tc>
                  <a:txBody>
                    <a:bodyPr/>
                    <a:lstStyle/>
                    <a:p>
                      <a:pPr algn="l"/>
                      <a:r>
                        <a:rPr lang="tr-TR" sz="800" b="1" dirty="0" smtClean="0">
                          <a:latin typeface="+mj-lt"/>
                        </a:rPr>
                        <a:t>22</a:t>
                      </a:r>
                      <a:endParaRPr lang="tr-TR" sz="800" b="1" dirty="0">
                        <a:latin typeface="+mj-lt"/>
                      </a:endParaRPr>
                    </a:p>
                  </a:txBody>
                  <a:tcPr anchor="ctr"/>
                </a:tc>
                <a:tc>
                  <a:txBody>
                    <a:bodyPr/>
                    <a:lstStyle/>
                    <a:p>
                      <a:pPr algn="l"/>
                      <a:r>
                        <a:rPr lang="tr-TR" sz="800" dirty="0" smtClean="0">
                          <a:latin typeface="+mj-lt"/>
                        </a:rPr>
                        <a:t>MEHMET NAİM DİLDİRİM</a:t>
                      </a:r>
                      <a:endParaRPr lang="tr-TR" sz="800" dirty="0">
                        <a:latin typeface="+mj-lt"/>
                      </a:endParaRPr>
                    </a:p>
                  </a:txBody>
                  <a:tcPr anchor="ctr"/>
                </a:tc>
                <a:tc>
                  <a:txBody>
                    <a:bodyPr/>
                    <a:lstStyle/>
                    <a:p>
                      <a:pPr algn="l"/>
                      <a:r>
                        <a:rPr lang="tr-TR" sz="800" dirty="0" smtClean="0">
                          <a:latin typeface="+mj-lt"/>
                        </a:rPr>
                        <a:t>ANTRENÖR</a:t>
                      </a:r>
                      <a:endParaRPr lang="tr-TR" sz="800" dirty="0">
                        <a:latin typeface="+mj-lt"/>
                      </a:endParaRPr>
                    </a:p>
                  </a:txBody>
                  <a:tcPr anchor="ctr"/>
                </a:tc>
                <a:tc>
                  <a:txBody>
                    <a:bodyPr/>
                    <a:lstStyle/>
                    <a:p>
                      <a:pPr algn="l"/>
                      <a:r>
                        <a:rPr lang="tr-TR" sz="800" b="1" dirty="0" smtClean="0">
                          <a:latin typeface="+mj-lt"/>
                        </a:rPr>
                        <a:t>23</a:t>
                      </a:r>
                      <a:endParaRPr lang="tr-TR" sz="800" b="1" dirty="0">
                        <a:latin typeface="+mj-lt"/>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800" dirty="0" smtClean="0">
                          <a:latin typeface="+mj-lt"/>
                        </a:rPr>
                        <a:t>NEVZET ERDEM</a:t>
                      </a:r>
                      <a:endParaRPr lang="tr-TR" sz="800" dirty="0">
                        <a:latin typeface="+mj-lt"/>
                      </a:endParaRPr>
                    </a:p>
                  </a:txBody>
                  <a:tcPr anchor="ctr"/>
                </a:tc>
                <a:tc>
                  <a:txBody>
                    <a:bodyPr/>
                    <a:lstStyle/>
                    <a:p>
                      <a:pPr algn="l"/>
                      <a:r>
                        <a:rPr lang="tr-TR" sz="800" dirty="0" smtClean="0">
                          <a:latin typeface="+mj-lt"/>
                        </a:rPr>
                        <a:t>HİZMETLİ</a:t>
                      </a:r>
                      <a:endParaRPr lang="tr-TR" sz="800" dirty="0">
                        <a:latin typeface="+mj-lt"/>
                      </a:endParaRPr>
                    </a:p>
                  </a:txBody>
                  <a:tcPr anchor="ctr"/>
                </a:tc>
                <a:tc>
                  <a:txBody>
                    <a:bodyPr/>
                    <a:lstStyle/>
                    <a:p>
                      <a:pPr algn="l"/>
                      <a:r>
                        <a:rPr lang="tr-TR" sz="800" b="1" dirty="0" smtClean="0">
                          <a:latin typeface="+mj-lt"/>
                        </a:rPr>
                        <a:t>24</a:t>
                      </a:r>
                      <a:endParaRPr lang="tr-TR" sz="800" b="1" dirty="0">
                        <a:latin typeface="+mj-lt"/>
                      </a:endParaRPr>
                    </a:p>
                  </a:txBody>
                  <a:tcPr anchor="ctr"/>
                </a:tc>
                <a:tc>
                  <a:txBody>
                    <a:bodyPr/>
                    <a:lstStyle/>
                    <a:p>
                      <a:pPr algn="l"/>
                      <a:r>
                        <a:rPr lang="tr-TR" sz="800" dirty="0" smtClean="0">
                          <a:latin typeface="+mj-lt"/>
                        </a:rPr>
                        <a:t>AHMET ASUS</a:t>
                      </a:r>
                      <a:endParaRPr lang="tr-TR" sz="800" dirty="0">
                        <a:latin typeface="+mj-lt"/>
                      </a:endParaRPr>
                    </a:p>
                  </a:txBody>
                  <a:tcPr anchor="ctr"/>
                </a:tc>
                <a:tc>
                  <a:txBody>
                    <a:bodyPr/>
                    <a:lstStyle/>
                    <a:p>
                      <a:pPr algn="l"/>
                      <a:r>
                        <a:rPr lang="tr-TR" sz="800" dirty="0" smtClean="0">
                          <a:latin typeface="+mj-lt"/>
                        </a:rPr>
                        <a:t>HİZMETLİ</a:t>
                      </a:r>
                      <a:endParaRPr lang="tr-TR" sz="800" dirty="0">
                        <a:latin typeface="+mj-lt"/>
                      </a:endParaRPr>
                    </a:p>
                  </a:txBody>
                  <a:tcPr anchor="ctr"/>
                </a:tc>
                <a:extLst>
                  <a:ext uri="{0D108BD9-81ED-4DB2-BD59-A6C34878D82A}">
                    <a16:rowId xmlns:a16="http://schemas.microsoft.com/office/drawing/2014/main" xmlns="" val="3900483465"/>
                  </a:ext>
                </a:extLst>
              </a:tr>
              <a:tr h="269354">
                <a:tc>
                  <a:txBody>
                    <a:bodyPr/>
                    <a:lstStyle/>
                    <a:p>
                      <a:pPr algn="l"/>
                      <a:r>
                        <a:rPr lang="tr-TR" sz="800" b="1" dirty="0" smtClean="0">
                          <a:latin typeface="+mj-lt"/>
                        </a:rPr>
                        <a:t>25</a:t>
                      </a:r>
                      <a:endParaRPr lang="tr-TR" sz="800" b="1" dirty="0">
                        <a:latin typeface="+mj-lt"/>
                      </a:endParaRPr>
                    </a:p>
                  </a:txBody>
                  <a:tcPr anchor="ctr"/>
                </a:tc>
                <a:tc>
                  <a:txBody>
                    <a:bodyPr/>
                    <a:lstStyle/>
                    <a:p>
                      <a:pPr algn="l"/>
                      <a:r>
                        <a:rPr lang="tr-TR" sz="800" dirty="0" smtClean="0">
                          <a:latin typeface="+mj-lt"/>
                        </a:rPr>
                        <a:t>NACİ ERDEM</a:t>
                      </a:r>
                      <a:endParaRPr lang="tr-TR" sz="800" dirty="0">
                        <a:latin typeface="+mj-lt"/>
                      </a:endParaRPr>
                    </a:p>
                  </a:txBody>
                  <a:tcPr anchor="ctr"/>
                </a:tc>
                <a:tc>
                  <a:txBody>
                    <a:bodyPr/>
                    <a:lstStyle/>
                    <a:p>
                      <a:pPr algn="l"/>
                      <a:r>
                        <a:rPr lang="tr-TR" sz="800" dirty="0" smtClean="0">
                          <a:latin typeface="+mj-lt"/>
                        </a:rPr>
                        <a:t>HİZMETLİ</a:t>
                      </a:r>
                      <a:endParaRPr lang="tr-TR" sz="800" dirty="0">
                        <a:latin typeface="+mj-lt"/>
                      </a:endParaRPr>
                    </a:p>
                  </a:txBody>
                  <a:tcPr anchor="ctr"/>
                </a:tc>
                <a:tc>
                  <a:txBody>
                    <a:bodyPr/>
                    <a:lstStyle/>
                    <a:p>
                      <a:pPr algn="l"/>
                      <a:r>
                        <a:rPr lang="tr-TR" sz="800" b="1" dirty="0" smtClean="0">
                          <a:latin typeface="+mj-lt"/>
                        </a:rPr>
                        <a:t>26</a:t>
                      </a:r>
                      <a:endParaRPr lang="tr-TR" sz="800" b="1" dirty="0">
                        <a:latin typeface="+mj-lt"/>
                      </a:endParaRPr>
                    </a:p>
                  </a:txBody>
                  <a:tcPr anchor="ctr"/>
                </a:tc>
                <a:tc>
                  <a:txBody>
                    <a:bodyPr/>
                    <a:lstStyle/>
                    <a:p>
                      <a:pPr algn="l" fontAlgn="b"/>
                      <a:r>
                        <a:rPr lang="tr-TR" sz="800" b="0" i="0" u="none" strike="noStrike" dirty="0">
                          <a:solidFill>
                            <a:srgbClr val="000000"/>
                          </a:solidFill>
                          <a:effectLst/>
                          <a:latin typeface="+mj-lt"/>
                        </a:rPr>
                        <a:t>ALİ TUNCAY</a:t>
                      </a:r>
                    </a:p>
                  </a:txBody>
                  <a:tcPr marL="9525" marR="9525" marT="9525" marB="0" anchor="ctr"/>
                </a:tc>
                <a:tc>
                  <a:txBody>
                    <a:bodyPr/>
                    <a:lstStyle/>
                    <a:p>
                      <a:pPr algn="l"/>
                      <a:r>
                        <a:rPr lang="tr-TR" sz="800" dirty="0" smtClean="0">
                          <a:latin typeface="+mj-lt"/>
                        </a:rPr>
                        <a:t>SÜREKLİ İŞÇİ</a:t>
                      </a:r>
                      <a:endParaRPr lang="tr-TR" sz="800" dirty="0">
                        <a:latin typeface="+mj-lt"/>
                      </a:endParaRPr>
                    </a:p>
                  </a:txBody>
                  <a:tcPr anchor="ctr"/>
                </a:tc>
                <a:tc>
                  <a:txBody>
                    <a:bodyPr/>
                    <a:lstStyle/>
                    <a:p>
                      <a:pPr algn="l"/>
                      <a:r>
                        <a:rPr lang="tr-TR" sz="800" b="1" dirty="0" smtClean="0">
                          <a:latin typeface="+mj-lt"/>
                        </a:rPr>
                        <a:t>27</a:t>
                      </a:r>
                      <a:endParaRPr lang="tr-TR" sz="800" b="1" dirty="0">
                        <a:latin typeface="+mj-lt"/>
                      </a:endParaRPr>
                    </a:p>
                  </a:txBody>
                  <a:tcPr anchor="ctr"/>
                </a:tc>
                <a:tc>
                  <a:txBody>
                    <a:bodyPr/>
                    <a:lstStyle/>
                    <a:p>
                      <a:pPr algn="l" fontAlgn="b"/>
                      <a:r>
                        <a:rPr lang="tr-TR" sz="800" b="0" i="0" u="none" strike="noStrike" dirty="0">
                          <a:solidFill>
                            <a:srgbClr val="000000"/>
                          </a:solidFill>
                          <a:effectLst/>
                          <a:latin typeface="+mj-lt"/>
                        </a:rPr>
                        <a:t>YUSUF POLAT</a:t>
                      </a:r>
                    </a:p>
                  </a:txBody>
                  <a:tcPr marL="9525" marR="9525" marT="9525" marB="0"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800" b="0" i="0" u="none" strike="noStrike" kern="1200" cap="none" spc="0" normalizeH="0" baseline="0" noProof="0" smtClean="0">
                          <a:ln>
                            <a:noFill/>
                          </a:ln>
                          <a:solidFill>
                            <a:prstClr val="black"/>
                          </a:solidFill>
                          <a:effectLst/>
                          <a:uLnTx/>
                          <a:uFillTx/>
                          <a:latin typeface="+mj-lt"/>
                          <a:ea typeface="+mn-ea"/>
                          <a:cs typeface="+mn-cs"/>
                        </a:rPr>
                        <a:t>SÜREKLİ İŞÇİ</a:t>
                      </a:r>
                      <a:endParaRPr kumimoji="0" lang="tr-TR" sz="800" b="0" i="0" u="none" strike="noStrike" kern="1200" cap="none" spc="0" normalizeH="0" baseline="0" noProof="0" dirty="0">
                        <a:ln>
                          <a:noFill/>
                        </a:ln>
                        <a:solidFill>
                          <a:prstClr val="black"/>
                        </a:solidFill>
                        <a:effectLst/>
                        <a:uLnTx/>
                        <a:uFillTx/>
                        <a:latin typeface="+mj-lt"/>
                        <a:ea typeface="+mn-ea"/>
                        <a:cs typeface="+mn-cs"/>
                      </a:endParaRPr>
                    </a:p>
                  </a:txBody>
                  <a:tcPr anchor="ctr"/>
                </a:tc>
                <a:tc>
                  <a:txBody>
                    <a:bodyPr/>
                    <a:lstStyle/>
                    <a:p>
                      <a:pPr algn="l"/>
                      <a:r>
                        <a:rPr lang="tr-TR" sz="800" b="1" dirty="0" smtClean="0">
                          <a:latin typeface="+mj-lt"/>
                        </a:rPr>
                        <a:t>28</a:t>
                      </a:r>
                      <a:endParaRPr lang="tr-TR" sz="800" b="1" dirty="0">
                        <a:latin typeface="+mj-lt"/>
                      </a:endParaRPr>
                    </a:p>
                  </a:txBody>
                  <a:tcPr anchor="ctr"/>
                </a:tc>
                <a:tc>
                  <a:txBody>
                    <a:bodyPr/>
                    <a:lstStyle/>
                    <a:p>
                      <a:pPr algn="l" fontAlgn="b"/>
                      <a:r>
                        <a:rPr lang="tr-TR" sz="800" b="0" i="0" u="none" strike="noStrike" dirty="0">
                          <a:solidFill>
                            <a:srgbClr val="000000"/>
                          </a:solidFill>
                          <a:effectLst/>
                          <a:latin typeface="+mj-lt"/>
                        </a:rPr>
                        <a:t>AYŞE GÜNDÜZ</a:t>
                      </a:r>
                    </a:p>
                  </a:txBody>
                  <a:tcPr marL="9525" marR="9525" marT="9525" marB="0"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800" b="0" i="0" u="none" strike="noStrike" kern="1200" cap="none" spc="0" normalizeH="0" baseline="0" noProof="0" smtClean="0">
                          <a:ln>
                            <a:noFill/>
                          </a:ln>
                          <a:solidFill>
                            <a:prstClr val="black"/>
                          </a:solidFill>
                          <a:effectLst/>
                          <a:uLnTx/>
                          <a:uFillTx/>
                          <a:latin typeface="+mj-lt"/>
                          <a:ea typeface="+mn-ea"/>
                          <a:cs typeface="+mn-cs"/>
                        </a:rPr>
                        <a:t>SÜREKLİ İŞÇİ</a:t>
                      </a:r>
                      <a:endParaRPr kumimoji="0" lang="tr-TR" sz="800" b="0" i="0" u="none" strike="noStrike" kern="1200" cap="none" spc="0" normalizeH="0" baseline="0" noProof="0" dirty="0">
                        <a:ln>
                          <a:noFill/>
                        </a:ln>
                        <a:solidFill>
                          <a:prstClr val="black"/>
                        </a:solidFill>
                        <a:effectLst/>
                        <a:uLnTx/>
                        <a:uFillTx/>
                        <a:latin typeface="+mj-lt"/>
                        <a:ea typeface="+mn-ea"/>
                        <a:cs typeface="+mn-cs"/>
                      </a:endParaRPr>
                    </a:p>
                  </a:txBody>
                  <a:tcPr anchor="ctr"/>
                </a:tc>
                <a:extLst>
                  <a:ext uri="{0D108BD9-81ED-4DB2-BD59-A6C34878D82A}">
                    <a16:rowId xmlns:a16="http://schemas.microsoft.com/office/drawing/2014/main" xmlns="" val="3206304939"/>
                  </a:ext>
                </a:extLst>
              </a:tr>
              <a:tr h="269354">
                <a:tc>
                  <a:txBody>
                    <a:bodyPr/>
                    <a:lstStyle/>
                    <a:p>
                      <a:pPr algn="l"/>
                      <a:r>
                        <a:rPr lang="tr-TR" sz="800" b="1" dirty="0" smtClean="0">
                          <a:latin typeface="+mj-lt"/>
                        </a:rPr>
                        <a:t>29</a:t>
                      </a:r>
                      <a:endParaRPr lang="tr-TR" sz="800" b="1" dirty="0">
                        <a:latin typeface="+mj-lt"/>
                      </a:endParaRPr>
                    </a:p>
                  </a:txBody>
                  <a:tcPr anchor="ctr"/>
                </a:tc>
                <a:tc>
                  <a:txBody>
                    <a:bodyPr/>
                    <a:lstStyle/>
                    <a:p>
                      <a:pPr algn="l" fontAlgn="b"/>
                      <a:r>
                        <a:rPr lang="tr-TR" sz="800" b="0" i="0" u="none" strike="noStrike" dirty="0">
                          <a:solidFill>
                            <a:srgbClr val="000000"/>
                          </a:solidFill>
                          <a:effectLst/>
                          <a:latin typeface="+mj-lt"/>
                        </a:rPr>
                        <a:t>HASAN HARMAN</a:t>
                      </a:r>
                    </a:p>
                  </a:txBody>
                  <a:tcPr marL="9525" marR="9525" marT="9525" marB="0"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800" b="0" i="0" u="none" strike="noStrike" kern="1200" cap="none" spc="0" normalizeH="0" baseline="0" noProof="0" smtClean="0">
                          <a:ln>
                            <a:noFill/>
                          </a:ln>
                          <a:solidFill>
                            <a:prstClr val="black"/>
                          </a:solidFill>
                          <a:effectLst/>
                          <a:uLnTx/>
                          <a:uFillTx/>
                          <a:latin typeface="+mj-lt"/>
                          <a:ea typeface="+mn-ea"/>
                          <a:cs typeface="+mn-cs"/>
                        </a:rPr>
                        <a:t>SÜREKLİ İŞÇİ</a:t>
                      </a:r>
                      <a:endParaRPr kumimoji="0" lang="tr-TR" sz="800" b="0" i="0" u="none" strike="noStrike" kern="1200" cap="none" spc="0" normalizeH="0" baseline="0" noProof="0" dirty="0">
                        <a:ln>
                          <a:noFill/>
                        </a:ln>
                        <a:solidFill>
                          <a:prstClr val="black"/>
                        </a:solidFill>
                        <a:effectLst/>
                        <a:uLnTx/>
                        <a:uFillTx/>
                        <a:latin typeface="+mj-lt"/>
                        <a:ea typeface="+mn-ea"/>
                        <a:cs typeface="+mn-cs"/>
                      </a:endParaRPr>
                    </a:p>
                  </a:txBody>
                  <a:tcPr anchor="ctr"/>
                </a:tc>
                <a:tc>
                  <a:txBody>
                    <a:bodyPr/>
                    <a:lstStyle/>
                    <a:p>
                      <a:pPr algn="l"/>
                      <a:r>
                        <a:rPr lang="tr-TR" sz="800" b="1" dirty="0" smtClean="0">
                          <a:latin typeface="+mj-lt"/>
                        </a:rPr>
                        <a:t>30</a:t>
                      </a:r>
                      <a:endParaRPr lang="tr-TR" sz="800" b="1" dirty="0">
                        <a:latin typeface="+mj-lt"/>
                      </a:endParaRPr>
                    </a:p>
                  </a:txBody>
                  <a:tcPr anchor="ctr"/>
                </a:tc>
                <a:tc>
                  <a:txBody>
                    <a:bodyPr/>
                    <a:lstStyle/>
                    <a:p>
                      <a:pPr algn="l" fontAlgn="b"/>
                      <a:r>
                        <a:rPr lang="tr-TR" sz="800" b="0" i="0" u="none" strike="noStrike">
                          <a:solidFill>
                            <a:srgbClr val="000000"/>
                          </a:solidFill>
                          <a:effectLst/>
                          <a:latin typeface="+mj-lt"/>
                        </a:rPr>
                        <a:t>YILMAZ BATĞI</a:t>
                      </a:r>
                    </a:p>
                  </a:txBody>
                  <a:tcPr marL="9525" marR="9525" marT="9525" marB="0"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800" b="0" i="0" u="none" strike="noStrike" kern="1200" cap="none" spc="0" normalizeH="0" baseline="0" noProof="0" smtClean="0">
                          <a:ln>
                            <a:noFill/>
                          </a:ln>
                          <a:solidFill>
                            <a:prstClr val="black"/>
                          </a:solidFill>
                          <a:effectLst/>
                          <a:uLnTx/>
                          <a:uFillTx/>
                          <a:latin typeface="+mj-lt"/>
                          <a:ea typeface="+mn-ea"/>
                          <a:cs typeface="+mn-cs"/>
                        </a:rPr>
                        <a:t>SÜREKLİ İŞÇİ</a:t>
                      </a:r>
                      <a:endParaRPr kumimoji="0" lang="tr-TR" sz="800" b="0" i="0" u="none" strike="noStrike" kern="1200" cap="none" spc="0" normalizeH="0" baseline="0" noProof="0" dirty="0">
                        <a:ln>
                          <a:noFill/>
                        </a:ln>
                        <a:solidFill>
                          <a:prstClr val="black"/>
                        </a:solidFill>
                        <a:effectLst/>
                        <a:uLnTx/>
                        <a:uFillTx/>
                        <a:latin typeface="+mj-lt"/>
                        <a:ea typeface="+mn-ea"/>
                        <a:cs typeface="+mn-cs"/>
                      </a:endParaRPr>
                    </a:p>
                  </a:txBody>
                  <a:tcPr anchor="ctr"/>
                </a:tc>
                <a:tc>
                  <a:txBody>
                    <a:bodyPr/>
                    <a:lstStyle/>
                    <a:p>
                      <a:pPr algn="l"/>
                      <a:r>
                        <a:rPr lang="tr-TR" sz="800" b="1" dirty="0" smtClean="0">
                          <a:latin typeface="+mj-lt"/>
                        </a:rPr>
                        <a:t>31</a:t>
                      </a:r>
                      <a:endParaRPr lang="tr-TR" sz="800" b="1" dirty="0">
                        <a:latin typeface="+mj-lt"/>
                      </a:endParaRPr>
                    </a:p>
                  </a:txBody>
                  <a:tcPr anchor="ctr"/>
                </a:tc>
                <a:tc>
                  <a:txBody>
                    <a:bodyPr/>
                    <a:lstStyle/>
                    <a:p>
                      <a:pPr algn="l" fontAlgn="b"/>
                      <a:r>
                        <a:rPr lang="tr-TR" sz="800" b="0" i="0" u="none" strike="noStrike">
                          <a:solidFill>
                            <a:srgbClr val="000000"/>
                          </a:solidFill>
                          <a:effectLst/>
                          <a:latin typeface="+mj-lt"/>
                        </a:rPr>
                        <a:t>NURETTİN YILDIRIM</a:t>
                      </a:r>
                    </a:p>
                  </a:txBody>
                  <a:tcPr marL="9525" marR="9525" marT="9525" marB="0"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800" b="0" i="0" u="none" strike="noStrike" kern="1200" cap="none" spc="0" normalizeH="0" baseline="0" noProof="0" smtClean="0">
                          <a:ln>
                            <a:noFill/>
                          </a:ln>
                          <a:solidFill>
                            <a:prstClr val="black"/>
                          </a:solidFill>
                          <a:effectLst/>
                          <a:uLnTx/>
                          <a:uFillTx/>
                          <a:latin typeface="+mj-lt"/>
                          <a:ea typeface="+mn-ea"/>
                          <a:cs typeface="+mn-cs"/>
                        </a:rPr>
                        <a:t>SÜREKLİ İŞÇİ</a:t>
                      </a:r>
                      <a:endParaRPr kumimoji="0" lang="tr-TR" sz="800" b="0" i="0" u="none" strike="noStrike" kern="1200" cap="none" spc="0" normalizeH="0" baseline="0" noProof="0" dirty="0">
                        <a:ln>
                          <a:noFill/>
                        </a:ln>
                        <a:solidFill>
                          <a:prstClr val="black"/>
                        </a:solidFill>
                        <a:effectLst/>
                        <a:uLnTx/>
                        <a:uFillTx/>
                        <a:latin typeface="+mj-lt"/>
                        <a:ea typeface="+mn-ea"/>
                        <a:cs typeface="+mn-cs"/>
                      </a:endParaRPr>
                    </a:p>
                  </a:txBody>
                  <a:tcPr anchor="ctr"/>
                </a:tc>
                <a:tc>
                  <a:txBody>
                    <a:bodyPr/>
                    <a:lstStyle/>
                    <a:p>
                      <a:pPr algn="l"/>
                      <a:r>
                        <a:rPr lang="tr-TR" sz="800" b="1" dirty="0" smtClean="0">
                          <a:latin typeface="+mj-lt"/>
                        </a:rPr>
                        <a:t>32</a:t>
                      </a:r>
                      <a:endParaRPr lang="tr-TR" sz="800" b="1" dirty="0">
                        <a:latin typeface="+mj-lt"/>
                      </a:endParaRPr>
                    </a:p>
                  </a:txBody>
                  <a:tcPr anchor="ctr"/>
                </a:tc>
                <a:tc>
                  <a:txBody>
                    <a:bodyPr/>
                    <a:lstStyle/>
                    <a:p>
                      <a:pPr algn="l" fontAlgn="b"/>
                      <a:r>
                        <a:rPr lang="tr-TR" sz="800" b="0" i="0" u="none" strike="noStrike">
                          <a:solidFill>
                            <a:srgbClr val="000000"/>
                          </a:solidFill>
                          <a:effectLst/>
                          <a:latin typeface="+mj-lt"/>
                        </a:rPr>
                        <a:t>MEKİ GÜL</a:t>
                      </a:r>
                    </a:p>
                  </a:txBody>
                  <a:tcPr marL="9525" marR="9525" marT="9525" marB="0"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800" b="0" i="0" u="none" strike="noStrike" kern="1200" cap="none" spc="0" normalizeH="0" baseline="0" noProof="0" smtClean="0">
                          <a:ln>
                            <a:noFill/>
                          </a:ln>
                          <a:solidFill>
                            <a:prstClr val="black"/>
                          </a:solidFill>
                          <a:effectLst/>
                          <a:uLnTx/>
                          <a:uFillTx/>
                          <a:latin typeface="+mj-lt"/>
                          <a:ea typeface="+mn-ea"/>
                          <a:cs typeface="+mn-cs"/>
                        </a:rPr>
                        <a:t>SÜREKLİ İŞÇİ</a:t>
                      </a:r>
                      <a:endParaRPr kumimoji="0" lang="tr-TR" sz="800" b="0" i="0" u="none" strike="noStrike" kern="1200" cap="none" spc="0" normalizeH="0" baseline="0" noProof="0" dirty="0">
                        <a:ln>
                          <a:noFill/>
                        </a:ln>
                        <a:solidFill>
                          <a:prstClr val="black"/>
                        </a:solidFill>
                        <a:effectLst/>
                        <a:uLnTx/>
                        <a:uFillTx/>
                        <a:latin typeface="+mj-lt"/>
                        <a:ea typeface="+mn-ea"/>
                        <a:cs typeface="+mn-cs"/>
                      </a:endParaRPr>
                    </a:p>
                  </a:txBody>
                  <a:tcPr anchor="ctr"/>
                </a:tc>
                <a:extLst>
                  <a:ext uri="{0D108BD9-81ED-4DB2-BD59-A6C34878D82A}">
                    <a16:rowId xmlns:a16="http://schemas.microsoft.com/office/drawing/2014/main" xmlns="" val="1054701192"/>
                  </a:ext>
                </a:extLst>
              </a:tr>
              <a:tr h="269354">
                <a:tc>
                  <a:txBody>
                    <a:bodyPr/>
                    <a:lstStyle/>
                    <a:p>
                      <a:pPr algn="l"/>
                      <a:r>
                        <a:rPr lang="tr-TR" sz="800" b="1" dirty="0" smtClean="0">
                          <a:latin typeface="+mj-lt"/>
                        </a:rPr>
                        <a:t>33</a:t>
                      </a:r>
                      <a:endParaRPr lang="tr-TR" sz="800" b="1" dirty="0">
                        <a:latin typeface="+mj-lt"/>
                      </a:endParaRPr>
                    </a:p>
                  </a:txBody>
                  <a:tcPr anchor="ctr"/>
                </a:tc>
                <a:tc>
                  <a:txBody>
                    <a:bodyPr/>
                    <a:lstStyle/>
                    <a:p>
                      <a:pPr algn="l" fontAlgn="b"/>
                      <a:r>
                        <a:rPr lang="tr-TR" sz="800" b="0" i="0" u="none" strike="noStrike">
                          <a:solidFill>
                            <a:srgbClr val="000000"/>
                          </a:solidFill>
                          <a:effectLst/>
                          <a:latin typeface="+mj-lt"/>
                        </a:rPr>
                        <a:t>SADIK ÖZER</a:t>
                      </a:r>
                    </a:p>
                  </a:txBody>
                  <a:tcPr marL="9525" marR="9525" marT="9525" marB="0"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800" b="0" i="0" u="none" strike="noStrike" kern="1200" cap="none" spc="0" normalizeH="0" baseline="0" noProof="0" smtClean="0">
                          <a:ln>
                            <a:noFill/>
                          </a:ln>
                          <a:solidFill>
                            <a:prstClr val="black"/>
                          </a:solidFill>
                          <a:effectLst/>
                          <a:uLnTx/>
                          <a:uFillTx/>
                          <a:latin typeface="+mj-lt"/>
                          <a:ea typeface="+mn-ea"/>
                          <a:cs typeface="+mn-cs"/>
                        </a:rPr>
                        <a:t>SÜREKLİ İŞÇİ</a:t>
                      </a:r>
                      <a:endParaRPr kumimoji="0" lang="tr-TR" sz="800" b="0" i="0" u="none" strike="noStrike" kern="1200" cap="none" spc="0" normalizeH="0" baseline="0" noProof="0" dirty="0">
                        <a:ln>
                          <a:noFill/>
                        </a:ln>
                        <a:solidFill>
                          <a:prstClr val="black"/>
                        </a:solidFill>
                        <a:effectLst/>
                        <a:uLnTx/>
                        <a:uFillTx/>
                        <a:latin typeface="+mj-lt"/>
                        <a:ea typeface="+mn-ea"/>
                        <a:cs typeface="+mn-cs"/>
                      </a:endParaRPr>
                    </a:p>
                  </a:txBody>
                  <a:tcPr anchor="ctr"/>
                </a:tc>
                <a:tc>
                  <a:txBody>
                    <a:bodyPr/>
                    <a:lstStyle/>
                    <a:p>
                      <a:pPr algn="l"/>
                      <a:r>
                        <a:rPr lang="tr-TR" sz="800" b="1" dirty="0" smtClean="0">
                          <a:latin typeface="+mj-lt"/>
                        </a:rPr>
                        <a:t>34</a:t>
                      </a:r>
                      <a:endParaRPr lang="tr-TR" sz="800" b="1" dirty="0">
                        <a:latin typeface="+mj-lt"/>
                      </a:endParaRPr>
                    </a:p>
                  </a:txBody>
                  <a:tcPr anchor="ctr"/>
                </a:tc>
                <a:tc>
                  <a:txBody>
                    <a:bodyPr/>
                    <a:lstStyle/>
                    <a:p>
                      <a:pPr algn="l" fontAlgn="b"/>
                      <a:r>
                        <a:rPr lang="tr-TR" sz="800" b="0" i="0" u="none" strike="noStrike">
                          <a:solidFill>
                            <a:srgbClr val="000000"/>
                          </a:solidFill>
                          <a:effectLst/>
                          <a:latin typeface="+mj-lt"/>
                        </a:rPr>
                        <a:t>SELAMİ ÖZKILIÇ</a:t>
                      </a:r>
                    </a:p>
                  </a:txBody>
                  <a:tcPr marL="9525" marR="9525" marT="9525" marB="0"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800" b="0" i="0" u="none" strike="noStrike" kern="1200" cap="none" spc="0" normalizeH="0" baseline="0" noProof="0" smtClean="0">
                          <a:ln>
                            <a:noFill/>
                          </a:ln>
                          <a:solidFill>
                            <a:prstClr val="black"/>
                          </a:solidFill>
                          <a:effectLst/>
                          <a:uLnTx/>
                          <a:uFillTx/>
                          <a:latin typeface="+mj-lt"/>
                          <a:ea typeface="+mn-ea"/>
                          <a:cs typeface="+mn-cs"/>
                        </a:rPr>
                        <a:t>SÜREKLİ İŞÇİ</a:t>
                      </a:r>
                      <a:endParaRPr kumimoji="0" lang="tr-TR" sz="800" b="0" i="0" u="none" strike="noStrike" kern="1200" cap="none" spc="0" normalizeH="0" baseline="0" noProof="0" dirty="0">
                        <a:ln>
                          <a:noFill/>
                        </a:ln>
                        <a:solidFill>
                          <a:prstClr val="black"/>
                        </a:solidFill>
                        <a:effectLst/>
                        <a:uLnTx/>
                        <a:uFillTx/>
                        <a:latin typeface="+mj-lt"/>
                        <a:ea typeface="+mn-ea"/>
                        <a:cs typeface="+mn-cs"/>
                      </a:endParaRPr>
                    </a:p>
                  </a:txBody>
                  <a:tcPr anchor="ctr"/>
                </a:tc>
                <a:tc>
                  <a:txBody>
                    <a:bodyPr/>
                    <a:lstStyle/>
                    <a:p>
                      <a:pPr algn="l"/>
                      <a:r>
                        <a:rPr lang="tr-TR" sz="800" b="1" dirty="0" smtClean="0">
                          <a:latin typeface="+mj-lt"/>
                        </a:rPr>
                        <a:t>35</a:t>
                      </a:r>
                      <a:endParaRPr lang="tr-TR" sz="800" b="1" dirty="0">
                        <a:latin typeface="+mj-lt"/>
                      </a:endParaRPr>
                    </a:p>
                  </a:txBody>
                  <a:tcPr anchor="ctr"/>
                </a:tc>
                <a:tc>
                  <a:txBody>
                    <a:bodyPr/>
                    <a:lstStyle/>
                    <a:p>
                      <a:pPr algn="l" fontAlgn="b"/>
                      <a:r>
                        <a:rPr lang="tr-TR" sz="800" b="0" i="0" u="none" strike="noStrike">
                          <a:solidFill>
                            <a:srgbClr val="000000"/>
                          </a:solidFill>
                          <a:effectLst/>
                          <a:latin typeface="+mj-lt"/>
                        </a:rPr>
                        <a:t>MÜJGAN TAŞKIN</a:t>
                      </a:r>
                    </a:p>
                  </a:txBody>
                  <a:tcPr marL="9525" marR="9525" marT="9525" marB="0"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800" b="0" i="0" u="none" strike="noStrike" kern="1200" cap="none" spc="0" normalizeH="0" baseline="0" noProof="0" smtClean="0">
                          <a:ln>
                            <a:noFill/>
                          </a:ln>
                          <a:solidFill>
                            <a:prstClr val="black"/>
                          </a:solidFill>
                          <a:effectLst/>
                          <a:uLnTx/>
                          <a:uFillTx/>
                          <a:latin typeface="+mj-lt"/>
                          <a:ea typeface="+mn-ea"/>
                          <a:cs typeface="+mn-cs"/>
                        </a:rPr>
                        <a:t>SÜREKLİ İŞÇİ</a:t>
                      </a:r>
                      <a:endParaRPr kumimoji="0" lang="tr-TR" sz="800" b="0" i="0" u="none" strike="noStrike" kern="1200" cap="none" spc="0" normalizeH="0" baseline="0" noProof="0" dirty="0">
                        <a:ln>
                          <a:noFill/>
                        </a:ln>
                        <a:solidFill>
                          <a:prstClr val="black"/>
                        </a:solidFill>
                        <a:effectLst/>
                        <a:uLnTx/>
                        <a:uFillTx/>
                        <a:latin typeface="+mj-lt"/>
                        <a:ea typeface="+mn-ea"/>
                        <a:cs typeface="+mn-cs"/>
                      </a:endParaRPr>
                    </a:p>
                  </a:txBody>
                  <a:tcPr anchor="ctr"/>
                </a:tc>
                <a:tc>
                  <a:txBody>
                    <a:bodyPr/>
                    <a:lstStyle/>
                    <a:p>
                      <a:pPr algn="l"/>
                      <a:r>
                        <a:rPr lang="tr-TR" sz="800" b="1" dirty="0" smtClean="0">
                          <a:latin typeface="+mj-lt"/>
                        </a:rPr>
                        <a:t>36</a:t>
                      </a:r>
                      <a:endParaRPr lang="tr-TR" sz="800" b="1" dirty="0">
                        <a:latin typeface="+mj-lt"/>
                      </a:endParaRPr>
                    </a:p>
                  </a:txBody>
                  <a:tcPr anchor="ctr"/>
                </a:tc>
                <a:tc>
                  <a:txBody>
                    <a:bodyPr/>
                    <a:lstStyle/>
                    <a:p>
                      <a:pPr algn="l" fontAlgn="b"/>
                      <a:r>
                        <a:rPr lang="tr-TR" sz="800" b="0" i="0" u="none" strike="noStrike">
                          <a:solidFill>
                            <a:srgbClr val="000000"/>
                          </a:solidFill>
                          <a:effectLst/>
                          <a:latin typeface="+mj-lt"/>
                        </a:rPr>
                        <a:t>MEHMET ASLAN</a:t>
                      </a:r>
                    </a:p>
                  </a:txBody>
                  <a:tcPr marL="9525" marR="9525" marT="9525" marB="0"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800" b="0" i="0" u="none" strike="noStrike" kern="1200" cap="none" spc="0" normalizeH="0" baseline="0" noProof="0" smtClean="0">
                          <a:ln>
                            <a:noFill/>
                          </a:ln>
                          <a:solidFill>
                            <a:prstClr val="black"/>
                          </a:solidFill>
                          <a:effectLst/>
                          <a:uLnTx/>
                          <a:uFillTx/>
                          <a:latin typeface="+mj-lt"/>
                          <a:ea typeface="+mn-ea"/>
                          <a:cs typeface="+mn-cs"/>
                        </a:rPr>
                        <a:t>SÜREKLİ İŞÇİ</a:t>
                      </a:r>
                      <a:endParaRPr kumimoji="0" lang="tr-TR" sz="800" b="0" i="0" u="none" strike="noStrike" kern="1200" cap="none" spc="0" normalizeH="0" baseline="0" noProof="0" dirty="0">
                        <a:ln>
                          <a:noFill/>
                        </a:ln>
                        <a:solidFill>
                          <a:prstClr val="black"/>
                        </a:solidFill>
                        <a:effectLst/>
                        <a:uLnTx/>
                        <a:uFillTx/>
                        <a:latin typeface="+mj-lt"/>
                        <a:ea typeface="+mn-ea"/>
                        <a:cs typeface="+mn-cs"/>
                      </a:endParaRPr>
                    </a:p>
                  </a:txBody>
                  <a:tcPr anchor="ctr"/>
                </a:tc>
                <a:extLst>
                  <a:ext uri="{0D108BD9-81ED-4DB2-BD59-A6C34878D82A}">
                    <a16:rowId xmlns:a16="http://schemas.microsoft.com/office/drawing/2014/main" xmlns="" val="894031032"/>
                  </a:ext>
                </a:extLst>
              </a:tr>
              <a:tr h="269354">
                <a:tc>
                  <a:txBody>
                    <a:bodyPr/>
                    <a:lstStyle/>
                    <a:p>
                      <a:pPr algn="l"/>
                      <a:r>
                        <a:rPr lang="tr-TR" sz="800" b="1" dirty="0" smtClean="0">
                          <a:latin typeface="+mj-lt"/>
                        </a:rPr>
                        <a:t>37</a:t>
                      </a:r>
                      <a:endParaRPr lang="tr-TR" sz="800" b="1" dirty="0">
                        <a:latin typeface="+mj-lt"/>
                      </a:endParaRPr>
                    </a:p>
                  </a:txBody>
                  <a:tcPr anchor="ctr"/>
                </a:tc>
                <a:tc>
                  <a:txBody>
                    <a:bodyPr/>
                    <a:lstStyle/>
                    <a:p>
                      <a:pPr algn="l" fontAlgn="b"/>
                      <a:r>
                        <a:rPr lang="tr-TR" sz="800" b="0" i="0" u="none" strike="noStrike">
                          <a:solidFill>
                            <a:srgbClr val="000000"/>
                          </a:solidFill>
                          <a:effectLst/>
                          <a:latin typeface="+mj-lt"/>
                        </a:rPr>
                        <a:t>HÜLYA AKKURT</a:t>
                      </a:r>
                    </a:p>
                  </a:txBody>
                  <a:tcPr marL="9525" marR="9525" marT="9525" marB="0"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800" b="0" i="0" u="none" strike="noStrike" kern="1200" cap="none" spc="0" normalizeH="0" baseline="0" noProof="0" smtClean="0">
                          <a:ln>
                            <a:noFill/>
                          </a:ln>
                          <a:solidFill>
                            <a:prstClr val="black"/>
                          </a:solidFill>
                          <a:effectLst/>
                          <a:uLnTx/>
                          <a:uFillTx/>
                          <a:latin typeface="+mj-lt"/>
                          <a:ea typeface="+mn-ea"/>
                          <a:cs typeface="+mn-cs"/>
                        </a:rPr>
                        <a:t>SÜREKLİ İŞÇİ</a:t>
                      </a:r>
                      <a:endParaRPr kumimoji="0" lang="tr-TR" sz="800" b="0" i="0" u="none" strike="noStrike" kern="1200" cap="none" spc="0" normalizeH="0" baseline="0" noProof="0" dirty="0">
                        <a:ln>
                          <a:noFill/>
                        </a:ln>
                        <a:solidFill>
                          <a:prstClr val="black"/>
                        </a:solidFill>
                        <a:effectLst/>
                        <a:uLnTx/>
                        <a:uFillTx/>
                        <a:latin typeface="+mj-lt"/>
                        <a:ea typeface="+mn-ea"/>
                        <a:cs typeface="+mn-cs"/>
                      </a:endParaRPr>
                    </a:p>
                  </a:txBody>
                  <a:tcPr anchor="ctr"/>
                </a:tc>
                <a:tc>
                  <a:txBody>
                    <a:bodyPr/>
                    <a:lstStyle/>
                    <a:p>
                      <a:pPr algn="l"/>
                      <a:r>
                        <a:rPr lang="tr-TR" sz="800" b="1" dirty="0" smtClean="0">
                          <a:latin typeface="+mj-lt"/>
                        </a:rPr>
                        <a:t>38</a:t>
                      </a:r>
                      <a:endParaRPr lang="tr-TR" sz="800" b="1" dirty="0">
                        <a:latin typeface="+mj-lt"/>
                      </a:endParaRPr>
                    </a:p>
                  </a:txBody>
                  <a:tcPr anchor="ctr"/>
                </a:tc>
                <a:tc>
                  <a:txBody>
                    <a:bodyPr/>
                    <a:lstStyle/>
                    <a:p>
                      <a:pPr algn="l" fontAlgn="b"/>
                      <a:r>
                        <a:rPr lang="tr-TR" sz="800" b="0" i="0" u="none" strike="noStrike">
                          <a:solidFill>
                            <a:srgbClr val="000000"/>
                          </a:solidFill>
                          <a:effectLst/>
                          <a:latin typeface="+mj-lt"/>
                        </a:rPr>
                        <a:t>HİKMET ÇINAR</a:t>
                      </a:r>
                    </a:p>
                  </a:txBody>
                  <a:tcPr marL="9525" marR="9525" marT="9525" marB="0"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800" b="0" i="0" u="none" strike="noStrike" kern="1200" cap="none" spc="0" normalizeH="0" baseline="0" noProof="0" smtClean="0">
                          <a:ln>
                            <a:noFill/>
                          </a:ln>
                          <a:solidFill>
                            <a:prstClr val="black"/>
                          </a:solidFill>
                          <a:effectLst/>
                          <a:uLnTx/>
                          <a:uFillTx/>
                          <a:latin typeface="+mj-lt"/>
                          <a:ea typeface="+mn-ea"/>
                          <a:cs typeface="+mn-cs"/>
                        </a:rPr>
                        <a:t>SÜREKLİ İŞÇİ</a:t>
                      </a:r>
                      <a:endParaRPr kumimoji="0" lang="tr-TR" sz="800" b="0" i="0" u="none" strike="noStrike" kern="1200" cap="none" spc="0" normalizeH="0" baseline="0" noProof="0" dirty="0">
                        <a:ln>
                          <a:noFill/>
                        </a:ln>
                        <a:solidFill>
                          <a:prstClr val="black"/>
                        </a:solidFill>
                        <a:effectLst/>
                        <a:uLnTx/>
                        <a:uFillTx/>
                        <a:latin typeface="+mj-lt"/>
                        <a:ea typeface="+mn-ea"/>
                        <a:cs typeface="+mn-cs"/>
                      </a:endParaRPr>
                    </a:p>
                  </a:txBody>
                  <a:tcPr anchor="ctr"/>
                </a:tc>
                <a:tc>
                  <a:txBody>
                    <a:bodyPr/>
                    <a:lstStyle/>
                    <a:p>
                      <a:pPr algn="l"/>
                      <a:r>
                        <a:rPr lang="tr-TR" sz="800" b="1" dirty="0" smtClean="0">
                          <a:latin typeface="+mj-lt"/>
                        </a:rPr>
                        <a:t>39</a:t>
                      </a:r>
                      <a:endParaRPr lang="tr-TR" sz="800" b="1" dirty="0">
                        <a:latin typeface="+mj-lt"/>
                      </a:endParaRPr>
                    </a:p>
                  </a:txBody>
                  <a:tcPr anchor="ctr"/>
                </a:tc>
                <a:tc>
                  <a:txBody>
                    <a:bodyPr/>
                    <a:lstStyle/>
                    <a:p>
                      <a:pPr algn="l" fontAlgn="b"/>
                      <a:r>
                        <a:rPr lang="tr-TR" sz="800" b="0" i="0" u="none" strike="noStrike">
                          <a:solidFill>
                            <a:srgbClr val="000000"/>
                          </a:solidFill>
                          <a:effectLst/>
                          <a:latin typeface="+mj-lt"/>
                        </a:rPr>
                        <a:t>MUHDİ ALP</a:t>
                      </a:r>
                    </a:p>
                  </a:txBody>
                  <a:tcPr marL="9525" marR="9525" marT="9525" marB="0"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800" b="0" i="0" u="none" strike="noStrike" kern="1200" cap="none" spc="0" normalizeH="0" baseline="0" noProof="0" smtClean="0">
                          <a:ln>
                            <a:noFill/>
                          </a:ln>
                          <a:solidFill>
                            <a:prstClr val="black"/>
                          </a:solidFill>
                          <a:effectLst/>
                          <a:uLnTx/>
                          <a:uFillTx/>
                          <a:latin typeface="+mj-lt"/>
                          <a:ea typeface="+mn-ea"/>
                          <a:cs typeface="+mn-cs"/>
                        </a:rPr>
                        <a:t>SÜREKLİ İŞÇİ</a:t>
                      </a:r>
                      <a:endParaRPr kumimoji="0" lang="tr-TR" sz="800" b="0" i="0" u="none" strike="noStrike" kern="1200" cap="none" spc="0" normalizeH="0" baseline="0" noProof="0" dirty="0">
                        <a:ln>
                          <a:noFill/>
                        </a:ln>
                        <a:solidFill>
                          <a:prstClr val="black"/>
                        </a:solidFill>
                        <a:effectLst/>
                        <a:uLnTx/>
                        <a:uFillTx/>
                        <a:latin typeface="+mj-lt"/>
                        <a:ea typeface="+mn-ea"/>
                        <a:cs typeface="+mn-cs"/>
                      </a:endParaRPr>
                    </a:p>
                  </a:txBody>
                  <a:tcPr anchor="ctr"/>
                </a:tc>
                <a:tc>
                  <a:txBody>
                    <a:bodyPr/>
                    <a:lstStyle/>
                    <a:p>
                      <a:pPr algn="l"/>
                      <a:r>
                        <a:rPr lang="tr-TR" sz="800" b="1" dirty="0" smtClean="0">
                          <a:latin typeface="+mj-lt"/>
                        </a:rPr>
                        <a:t>40</a:t>
                      </a:r>
                      <a:endParaRPr lang="tr-TR" sz="800" b="1" dirty="0">
                        <a:latin typeface="+mj-lt"/>
                      </a:endParaRPr>
                    </a:p>
                  </a:txBody>
                  <a:tcPr anchor="ctr"/>
                </a:tc>
                <a:tc>
                  <a:txBody>
                    <a:bodyPr/>
                    <a:lstStyle/>
                    <a:p>
                      <a:pPr algn="l" fontAlgn="b"/>
                      <a:r>
                        <a:rPr lang="tr-TR" sz="800" b="0" i="0" u="none" strike="noStrike">
                          <a:solidFill>
                            <a:srgbClr val="000000"/>
                          </a:solidFill>
                          <a:effectLst/>
                          <a:latin typeface="+mj-lt"/>
                        </a:rPr>
                        <a:t>REŞİT AKÇELİK</a:t>
                      </a:r>
                    </a:p>
                  </a:txBody>
                  <a:tcPr marL="9525" marR="9525" marT="9525" marB="0"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800" b="0" i="0" u="none" strike="noStrike" kern="1200" cap="none" spc="0" normalizeH="0" baseline="0" noProof="0" smtClean="0">
                          <a:ln>
                            <a:noFill/>
                          </a:ln>
                          <a:solidFill>
                            <a:prstClr val="black"/>
                          </a:solidFill>
                          <a:effectLst/>
                          <a:uLnTx/>
                          <a:uFillTx/>
                          <a:latin typeface="+mj-lt"/>
                          <a:ea typeface="+mn-ea"/>
                          <a:cs typeface="+mn-cs"/>
                        </a:rPr>
                        <a:t>SÜREKLİ İŞÇİ</a:t>
                      </a:r>
                      <a:endParaRPr kumimoji="0" lang="tr-TR" sz="800" b="0" i="0" u="none" strike="noStrike" kern="1200" cap="none" spc="0" normalizeH="0" baseline="0" noProof="0" dirty="0">
                        <a:ln>
                          <a:noFill/>
                        </a:ln>
                        <a:solidFill>
                          <a:prstClr val="black"/>
                        </a:solidFill>
                        <a:effectLst/>
                        <a:uLnTx/>
                        <a:uFillTx/>
                        <a:latin typeface="+mj-lt"/>
                        <a:ea typeface="+mn-ea"/>
                        <a:cs typeface="+mn-cs"/>
                      </a:endParaRPr>
                    </a:p>
                  </a:txBody>
                  <a:tcPr anchor="ctr"/>
                </a:tc>
                <a:extLst>
                  <a:ext uri="{0D108BD9-81ED-4DB2-BD59-A6C34878D82A}">
                    <a16:rowId xmlns:a16="http://schemas.microsoft.com/office/drawing/2014/main" xmlns="" val="278282887"/>
                  </a:ext>
                </a:extLst>
              </a:tr>
              <a:tr h="269354">
                <a:tc>
                  <a:txBody>
                    <a:bodyPr/>
                    <a:lstStyle/>
                    <a:p>
                      <a:pPr algn="l"/>
                      <a:r>
                        <a:rPr lang="tr-TR" sz="800" b="1" dirty="0" smtClean="0">
                          <a:latin typeface="+mj-lt"/>
                        </a:rPr>
                        <a:t>41</a:t>
                      </a:r>
                      <a:endParaRPr lang="tr-TR" sz="800" b="1" dirty="0">
                        <a:latin typeface="+mj-lt"/>
                      </a:endParaRPr>
                    </a:p>
                  </a:txBody>
                  <a:tcPr anchor="ctr"/>
                </a:tc>
                <a:tc>
                  <a:txBody>
                    <a:bodyPr/>
                    <a:lstStyle/>
                    <a:p>
                      <a:pPr algn="l" fontAlgn="b"/>
                      <a:r>
                        <a:rPr lang="tr-TR" sz="800" b="0" i="0" u="none" strike="noStrike">
                          <a:solidFill>
                            <a:srgbClr val="000000"/>
                          </a:solidFill>
                          <a:effectLst/>
                          <a:latin typeface="+mj-lt"/>
                        </a:rPr>
                        <a:t>ŞEKİP YILDIZ</a:t>
                      </a:r>
                    </a:p>
                  </a:txBody>
                  <a:tcPr marL="9525" marR="9525" marT="9525" marB="0"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800" b="0" i="0" u="none" strike="noStrike" kern="1200" cap="none" spc="0" normalizeH="0" baseline="0" noProof="0" smtClean="0">
                          <a:ln>
                            <a:noFill/>
                          </a:ln>
                          <a:solidFill>
                            <a:prstClr val="black"/>
                          </a:solidFill>
                          <a:effectLst/>
                          <a:uLnTx/>
                          <a:uFillTx/>
                          <a:latin typeface="+mj-lt"/>
                          <a:ea typeface="+mn-ea"/>
                          <a:cs typeface="+mn-cs"/>
                        </a:rPr>
                        <a:t>SÜREKLİ İŞÇİ</a:t>
                      </a:r>
                      <a:endParaRPr kumimoji="0" lang="tr-TR" sz="800" b="0" i="0" u="none" strike="noStrike" kern="1200" cap="none" spc="0" normalizeH="0" baseline="0" noProof="0" dirty="0">
                        <a:ln>
                          <a:noFill/>
                        </a:ln>
                        <a:solidFill>
                          <a:prstClr val="black"/>
                        </a:solidFill>
                        <a:effectLst/>
                        <a:uLnTx/>
                        <a:uFillTx/>
                        <a:latin typeface="+mj-lt"/>
                        <a:ea typeface="+mn-ea"/>
                        <a:cs typeface="+mn-cs"/>
                      </a:endParaRPr>
                    </a:p>
                  </a:txBody>
                  <a:tcPr anchor="ctr"/>
                </a:tc>
                <a:tc>
                  <a:txBody>
                    <a:bodyPr/>
                    <a:lstStyle/>
                    <a:p>
                      <a:pPr algn="l"/>
                      <a:r>
                        <a:rPr lang="tr-TR" sz="800" b="1" dirty="0" smtClean="0">
                          <a:latin typeface="+mj-lt"/>
                        </a:rPr>
                        <a:t>42</a:t>
                      </a:r>
                      <a:endParaRPr lang="tr-TR" sz="800" b="1" dirty="0">
                        <a:latin typeface="+mj-lt"/>
                      </a:endParaRPr>
                    </a:p>
                  </a:txBody>
                  <a:tcPr anchor="ctr"/>
                </a:tc>
                <a:tc>
                  <a:txBody>
                    <a:bodyPr/>
                    <a:lstStyle/>
                    <a:p>
                      <a:pPr algn="l" fontAlgn="b"/>
                      <a:r>
                        <a:rPr lang="tr-TR" sz="800" b="0" i="0" u="none" strike="noStrike">
                          <a:solidFill>
                            <a:srgbClr val="000000"/>
                          </a:solidFill>
                          <a:effectLst/>
                          <a:latin typeface="+mj-lt"/>
                        </a:rPr>
                        <a:t>ÖMER OĞUZ</a:t>
                      </a:r>
                    </a:p>
                  </a:txBody>
                  <a:tcPr marL="9525" marR="9525" marT="9525" marB="0"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800" b="0" i="0" u="none" strike="noStrike" kern="1200" cap="none" spc="0" normalizeH="0" baseline="0" noProof="0" smtClean="0">
                          <a:ln>
                            <a:noFill/>
                          </a:ln>
                          <a:solidFill>
                            <a:prstClr val="black"/>
                          </a:solidFill>
                          <a:effectLst/>
                          <a:uLnTx/>
                          <a:uFillTx/>
                          <a:latin typeface="+mj-lt"/>
                          <a:ea typeface="+mn-ea"/>
                          <a:cs typeface="+mn-cs"/>
                        </a:rPr>
                        <a:t>SÜREKLİ İŞÇİ</a:t>
                      </a:r>
                      <a:endParaRPr kumimoji="0" lang="tr-TR" sz="800" b="0" i="0" u="none" strike="noStrike" kern="1200" cap="none" spc="0" normalizeH="0" baseline="0" noProof="0" dirty="0">
                        <a:ln>
                          <a:noFill/>
                        </a:ln>
                        <a:solidFill>
                          <a:prstClr val="black"/>
                        </a:solidFill>
                        <a:effectLst/>
                        <a:uLnTx/>
                        <a:uFillTx/>
                        <a:latin typeface="+mj-lt"/>
                        <a:ea typeface="+mn-ea"/>
                        <a:cs typeface="+mn-cs"/>
                      </a:endParaRPr>
                    </a:p>
                  </a:txBody>
                  <a:tcPr anchor="ctr"/>
                </a:tc>
                <a:tc>
                  <a:txBody>
                    <a:bodyPr/>
                    <a:lstStyle/>
                    <a:p>
                      <a:pPr algn="l"/>
                      <a:r>
                        <a:rPr lang="tr-TR" sz="800" b="1" dirty="0" smtClean="0">
                          <a:latin typeface="+mj-lt"/>
                        </a:rPr>
                        <a:t>43</a:t>
                      </a:r>
                      <a:endParaRPr lang="tr-TR" sz="800" b="1" dirty="0">
                        <a:latin typeface="+mj-lt"/>
                      </a:endParaRPr>
                    </a:p>
                  </a:txBody>
                  <a:tcPr anchor="ctr"/>
                </a:tc>
                <a:tc>
                  <a:txBody>
                    <a:bodyPr/>
                    <a:lstStyle/>
                    <a:p>
                      <a:pPr algn="l" fontAlgn="b"/>
                      <a:r>
                        <a:rPr lang="tr-TR" sz="800" b="0" i="0" u="none" strike="noStrike">
                          <a:solidFill>
                            <a:srgbClr val="000000"/>
                          </a:solidFill>
                          <a:effectLst/>
                          <a:latin typeface="+mj-lt"/>
                        </a:rPr>
                        <a:t>MEHMET FATİH DEMİR</a:t>
                      </a:r>
                    </a:p>
                  </a:txBody>
                  <a:tcPr marL="9525" marR="9525" marT="9525" marB="0"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800" b="0" i="0" u="none" strike="noStrike" kern="1200" cap="none" spc="0" normalizeH="0" baseline="0" noProof="0" smtClean="0">
                          <a:ln>
                            <a:noFill/>
                          </a:ln>
                          <a:solidFill>
                            <a:prstClr val="black"/>
                          </a:solidFill>
                          <a:effectLst/>
                          <a:uLnTx/>
                          <a:uFillTx/>
                          <a:latin typeface="+mj-lt"/>
                          <a:ea typeface="+mn-ea"/>
                          <a:cs typeface="+mn-cs"/>
                        </a:rPr>
                        <a:t>SÜREKLİ İŞÇİ</a:t>
                      </a:r>
                      <a:endParaRPr kumimoji="0" lang="tr-TR" sz="800" b="0" i="0" u="none" strike="noStrike" kern="1200" cap="none" spc="0" normalizeH="0" baseline="0" noProof="0" dirty="0">
                        <a:ln>
                          <a:noFill/>
                        </a:ln>
                        <a:solidFill>
                          <a:prstClr val="black"/>
                        </a:solidFill>
                        <a:effectLst/>
                        <a:uLnTx/>
                        <a:uFillTx/>
                        <a:latin typeface="+mj-lt"/>
                        <a:ea typeface="+mn-ea"/>
                        <a:cs typeface="+mn-cs"/>
                      </a:endParaRPr>
                    </a:p>
                  </a:txBody>
                  <a:tcPr anchor="ctr"/>
                </a:tc>
                <a:tc>
                  <a:txBody>
                    <a:bodyPr/>
                    <a:lstStyle/>
                    <a:p>
                      <a:pPr algn="l"/>
                      <a:r>
                        <a:rPr lang="tr-TR" sz="800" b="1" dirty="0" smtClean="0">
                          <a:latin typeface="+mj-lt"/>
                        </a:rPr>
                        <a:t>44</a:t>
                      </a:r>
                      <a:endParaRPr lang="tr-TR" sz="800" b="1" dirty="0">
                        <a:latin typeface="+mj-lt"/>
                      </a:endParaRPr>
                    </a:p>
                  </a:txBody>
                  <a:tcPr anchor="ctr"/>
                </a:tc>
                <a:tc>
                  <a:txBody>
                    <a:bodyPr/>
                    <a:lstStyle/>
                    <a:p>
                      <a:pPr algn="l" fontAlgn="b"/>
                      <a:r>
                        <a:rPr lang="tr-TR" sz="800" b="0" i="0" u="none" strike="noStrike">
                          <a:solidFill>
                            <a:srgbClr val="000000"/>
                          </a:solidFill>
                          <a:effectLst/>
                          <a:latin typeface="+mj-lt"/>
                        </a:rPr>
                        <a:t>ENVER ASLAN</a:t>
                      </a:r>
                    </a:p>
                  </a:txBody>
                  <a:tcPr marL="9525" marR="9525" marT="9525" marB="0"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800" b="0" i="0" u="none" strike="noStrike" kern="1200" cap="none" spc="0" normalizeH="0" baseline="0" noProof="0" smtClean="0">
                          <a:ln>
                            <a:noFill/>
                          </a:ln>
                          <a:solidFill>
                            <a:prstClr val="black"/>
                          </a:solidFill>
                          <a:effectLst/>
                          <a:uLnTx/>
                          <a:uFillTx/>
                          <a:latin typeface="+mj-lt"/>
                          <a:ea typeface="+mn-ea"/>
                          <a:cs typeface="+mn-cs"/>
                        </a:rPr>
                        <a:t>SÜREKLİ İŞÇİ</a:t>
                      </a:r>
                      <a:endParaRPr kumimoji="0" lang="tr-TR" sz="800" b="0" i="0" u="none" strike="noStrike" kern="1200" cap="none" spc="0" normalizeH="0" baseline="0" noProof="0" dirty="0">
                        <a:ln>
                          <a:noFill/>
                        </a:ln>
                        <a:solidFill>
                          <a:prstClr val="black"/>
                        </a:solidFill>
                        <a:effectLst/>
                        <a:uLnTx/>
                        <a:uFillTx/>
                        <a:latin typeface="+mj-lt"/>
                        <a:ea typeface="+mn-ea"/>
                        <a:cs typeface="+mn-cs"/>
                      </a:endParaRPr>
                    </a:p>
                  </a:txBody>
                  <a:tcPr anchor="ctr"/>
                </a:tc>
                <a:extLst>
                  <a:ext uri="{0D108BD9-81ED-4DB2-BD59-A6C34878D82A}">
                    <a16:rowId xmlns:a16="http://schemas.microsoft.com/office/drawing/2014/main" xmlns="" val="3440231859"/>
                  </a:ext>
                </a:extLst>
              </a:tr>
              <a:tr h="269354">
                <a:tc>
                  <a:txBody>
                    <a:bodyPr/>
                    <a:lstStyle/>
                    <a:p>
                      <a:pPr algn="l"/>
                      <a:r>
                        <a:rPr lang="tr-TR" sz="800" b="1" dirty="0" smtClean="0">
                          <a:latin typeface="+mj-lt"/>
                        </a:rPr>
                        <a:t>45</a:t>
                      </a:r>
                      <a:endParaRPr lang="tr-TR" sz="800" b="1" dirty="0">
                        <a:latin typeface="+mj-lt"/>
                      </a:endParaRPr>
                    </a:p>
                  </a:txBody>
                  <a:tcPr anchor="ctr"/>
                </a:tc>
                <a:tc>
                  <a:txBody>
                    <a:bodyPr/>
                    <a:lstStyle/>
                    <a:p>
                      <a:pPr algn="l" fontAlgn="b"/>
                      <a:r>
                        <a:rPr lang="tr-TR" sz="800" b="0" i="0" u="none" strike="noStrike">
                          <a:solidFill>
                            <a:srgbClr val="000000"/>
                          </a:solidFill>
                          <a:effectLst/>
                          <a:latin typeface="+mj-lt"/>
                        </a:rPr>
                        <a:t>ÖMER BULGAZ</a:t>
                      </a:r>
                    </a:p>
                  </a:txBody>
                  <a:tcPr marL="9525" marR="9525" marT="9525" marB="0"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800" b="0" i="0" u="none" strike="noStrike" kern="1200" cap="none" spc="0" normalizeH="0" baseline="0" noProof="0" smtClean="0">
                          <a:ln>
                            <a:noFill/>
                          </a:ln>
                          <a:solidFill>
                            <a:prstClr val="black"/>
                          </a:solidFill>
                          <a:effectLst/>
                          <a:uLnTx/>
                          <a:uFillTx/>
                          <a:latin typeface="+mj-lt"/>
                          <a:ea typeface="+mn-ea"/>
                          <a:cs typeface="+mn-cs"/>
                        </a:rPr>
                        <a:t>SÜREKLİ İŞÇİ</a:t>
                      </a:r>
                      <a:endParaRPr kumimoji="0" lang="tr-TR" sz="800" b="0" i="0" u="none" strike="noStrike" kern="1200" cap="none" spc="0" normalizeH="0" baseline="0" noProof="0" dirty="0">
                        <a:ln>
                          <a:noFill/>
                        </a:ln>
                        <a:solidFill>
                          <a:prstClr val="black"/>
                        </a:solidFill>
                        <a:effectLst/>
                        <a:uLnTx/>
                        <a:uFillTx/>
                        <a:latin typeface="+mj-lt"/>
                        <a:ea typeface="+mn-ea"/>
                        <a:cs typeface="+mn-cs"/>
                      </a:endParaRPr>
                    </a:p>
                  </a:txBody>
                  <a:tcPr anchor="ctr"/>
                </a:tc>
                <a:tc>
                  <a:txBody>
                    <a:bodyPr/>
                    <a:lstStyle/>
                    <a:p>
                      <a:pPr algn="l"/>
                      <a:r>
                        <a:rPr lang="tr-TR" sz="800" b="1" dirty="0" smtClean="0">
                          <a:latin typeface="+mj-lt"/>
                        </a:rPr>
                        <a:t>46</a:t>
                      </a:r>
                      <a:endParaRPr lang="tr-TR" sz="800" b="1" dirty="0">
                        <a:latin typeface="+mj-lt"/>
                      </a:endParaRPr>
                    </a:p>
                  </a:txBody>
                  <a:tcPr anchor="ctr"/>
                </a:tc>
                <a:tc>
                  <a:txBody>
                    <a:bodyPr/>
                    <a:lstStyle/>
                    <a:p>
                      <a:pPr algn="l" fontAlgn="b"/>
                      <a:r>
                        <a:rPr lang="tr-TR" sz="800" b="0" i="0" u="none" strike="noStrike">
                          <a:solidFill>
                            <a:srgbClr val="000000"/>
                          </a:solidFill>
                          <a:effectLst/>
                          <a:latin typeface="+mj-lt"/>
                        </a:rPr>
                        <a:t>MEHMET KİLİS</a:t>
                      </a:r>
                    </a:p>
                  </a:txBody>
                  <a:tcPr marL="9525" marR="9525" marT="9525" marB="0"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800" b="0" i="0" u="none" strike="noStrike" kern="1200" cap="none" spc="0" normalizeH="0" baseline="0" noProof="0" smtClean="0">
                          <a:ln>
                            <a:noFill/>
                          </a:ln>
                          <a:solidFill>
                            <a:prstClr val="black"/>
                          </a:solidFill>
                          <a:effectLst/>
                          <a:uLnTx/>
                          <a:uFillTx/>
                          <a:latin typeface="+mj-lt"/>
                          <a:ea typeface="+mn-ea"/>
                          <a:cs typeface="+mn-cs"/>
                        </a:rPr>
                        <a:t>SÜREKLİ İŞÇİ</a:t>
                      </a:r>
                      <a:endParaRPr kumimoji="0" lang="tr-TR" sz="800" b="0" i="0" u="none" strike="noStrike" kern="1200" cap="none" spc="0" normalizeH="0" baseline="0" noProof="0" dirty="0">
                        <a:ln>
                          <a:noFill/>
                        </a:ln>
                        <a:solidFill>
                          <a:prstClr val="black"/>
                        </a:solidFill>
                        <a:effectLst/>
                        <a:uLnTx/>
                        <a:uFillTx/>
                        <a:latin typeface="+mj-lt"/>
                        <a:ea typeface="+mn-ea"/>
                        <a:cs typeface="+mn-cs"/>
                      </a:endParaRPr>
                    </a:p>
                  </a:txBody>
                  <a:tcPr anchor="ctr"/>
                </a:tc>
                <a:tc>
                  <a:txBody>
                    <a:bodyPr/>
                    <a:lstStyle/>
                    <a:p>
                      <a:pPr algn="l"/>
                      <a:r>
                        <a:rPr lang="tr-TR" sz="800" b="1" dirty="0" smtClean="0">
                          <a:latin typeface="+mj-lt"/>
                        </a:rPr>
                        <a:t>47</a:t>
                      </a:r>
                      <a:endParaRPr lang="tr-TR" sz="800" b="1" dirty="0">
                        <a:latin typeface="+mj-lt"/>
                      </a:endParaRPr>
                    </a:p>
                  </a:txBody>
                  <a:tcPr anchor="ctr"/>
                </a:tc>
                <a:tc>
                  <a:txBody>
                    <a:bodyPr/>
                    <a:lstStyle/>
                    <a:p>
                      <a:pPr algn="l" fontAlgn="b"/>
                      <a:r>
                        <a:rPr lang="tr-TR" sz="800" b="0" i="0" u="none" strike="noStrike">
                          <a:solidFill>
                            <a:srgbClr val="000000"/>
                          </a:solidFill>
                          <a:effectLst/>
                          <a:latin typeface="+mj-lt"/>
                        </a:rPr>
                        <a:t>AHMET YILMAZ</a:t>
                      </a:r>
                    </a:p>
                  </a:txBody>
                  <a:tcPr marL="9525" marR="9525" marT="9525" marB="0"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800" b="0" i="0" u="none" strike="noStrike" kern="1200" cap="none" spc="0" normalizeH="0" baseline="0" noProof="0" smtClean="0">
                          <a:ln>
                            <a:noFill/>
                          </a:ln>
                          <a:solidFill>
                            <a:prstClr val="black"/>
                          </a:solidFill>
                          <a:effectLst/>
                          <a:uLnTx/>
                          <a:uFillTx/>
                          <a:latin typeface="+mj-lt"/>
                          <a:ea typeface="+mn-ea"/>
                          <a:cs typeface="+mn-cs"/>
                        </a:rPr>
                        <a:t>SÜREKLİ İŞÇİ</a:t>
                      </a:r>
                      <a:endParaRPr kumimoji="0" lang="tr-TR" sz="800" b="0" i="0" u="none" strike="noStrike" kern="1200" cap="none" spc="0" normalizeH="0" baseline="0" noProof="0" dirty="0">
                        <a:ln>
                          <a:noFill/>
                        </a:ln>
                        <a:solidFill>
                          <a:prstClr val="black"/>
                        </a:solidFill>
                        <a:effectLst/>
                        <a:uLnTx/>
                        <a:uFillTx/>
                        <a:latin typeface="+mj-lt"/>
                        <a:ea typeface="+mn-ea"/>
                        <a:cs typeface="+mn-cs"/>
                      </a:endParaRPr>
                    </a:p>
                  </a:txBody>
                  <a:tcPr anchor="ctr"/>
                </a:tc>
                <a:tc>
                  <a:txBody>
                    <a:bodyPr/>
                    <a:lstStyle/>
                    <a:p>
                      <a:pPr algn="l"/>
                      <a:r>
                        <a:rPr lang="tr-TR" sz="800" b="1" dirty="0" smtClean="0">
                          <a:latin typeface="+mj-lt"/>
                        </a:rPr>
                        <a:t>48</a:t>
                      </a:r>
                      <a:endParaRPr lang="tr-TR" sz="800" b="1" dirty="0">
                        <a:latin typeface="+mj-lt"/>
                      </a:endParaRPr>
                    </a:p>
                  </a:txBody>
                  <a:tcPr anchor="ctr"/>
                </a:tc>
                <a:tc>
                  <a:txBody>
                    <a:bodyPr/>
                    <a:lstStyle/>
                    <a:p>
                      <a:pPr algn="l" fontAlgn="b"/>
                      <a:r>
                        <a:rPr lang="tr-TR" sz="800" b="0" i="0" u="none" strike="noStrike">
                          <a:solidFill>
                            <a:srgbClr val="000000"/>
                          </a:solidFill>
                          <a:effectLst/>
                          <a:latin typeface="+mj-lt"/>
                        </a:rPr>
                        <a:t>RAMAZAN KAYIKÇI</a:t>
                      </a:r>
                    </a:p>
                  </a:txBody>
                  <a:tcPr marL="9525" marR="9525" marT="9525" marB="0"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800" b="0" i="0" u="none" strike="noStrike" kern="1200" cap="none" spc="0" normalizeH="0" baseline="0" noProof="0" smtClean="0">
                          <a:ln>
                            <a:noFill/>
                          </a:ln>
                          <a:solidFill>
                            <a:prstClr val="black"/>
                          </a:solidFill>
                          <a:effectLst/>
                          <a:uLnTx/>
                          <a:uFillTx/>
                          <a:latin typeface="+mj-lt"/>
                          <a:ea typeface="+mn-ea"/>
                          <a:cs typeface="+mn-cs"/>
                        </a:rPr>
                        <a:t>SÜREKLİ İŞÇİ</a:t>
                      </a:r>
                      <a:endParaRPr kumimoji="0" lang="tr-TR" sz="800" b="0" i="0" u="none" strike="noStrike" kern="1200" cap="none" spc="0" normalizeH="0" baseline="0" noProof="0" dirty="0">
                        <a:ln>
                          <a:noFill/>
                        </a:ln>
                        <a:solidFill>
                          <a:prstClr val="black"/>
                        </a:solidFill>
                        <a:effectLst/>
                        <a:uLnTx/>
                        <a:uFillTx/>
                        <a:latin typeface="+mj-lt"/>
                        <a:ea typeface="+mn-ea"/>
                        <a:cs typeface="+mn-cs"/>
                      </a:endParaRPr>
                    </a:p>
                  </a:txBody>
                  <a:tcPr anchor="ctr"/>
                </a:tc>
                <a:extLst>
                  <a:ext uri="{0D108BD9-81ED-4DB2-BD59-A6C34878D82A}">
                    <a16:rowId xmlns:a16="http://schemas.microsoft.com/office/drawing/2014/main" xmlns="" val="3267190729"/>
                  </a:ext>
                </a:extLst>
              </a:tr>
              <a:tr h="269354">
                <a:tc>
                  <a:txBody>
                    <a:bodyPr/>
                    <a:lstStyle/>
                    <a:p>
                      <a:pPr algn="l"/>
                      <a:r>
                        <a:rPr lang="tr-TR" sz="800" b="1" dirty="0" smtClean="0">
                          <a:latin typeface="+mj-lt"/>
                        </a:rPr>
                        <a:t>49</a:t>
                      </a:r>
                      <a:endParaRPr lang="tr-TR" sz="800" b="1" dirty="0">
                        <a:latin typeface="+mj-lt"/>
                      </a:endParaRPr>
                    </a:p>
                  </a:txBody>
                  <a:tcPr anchor="ctr"/>
                </a:tc>
                <a:tc>
                  <a:txBody>
                    <a:bodyPr/>
                    <a:lstStyle/>
                    <a:p>
                      <a:pPr algn="l" fontAlgn="b"/>
                      <a:r>
                        <a:rPr lang="tr-TR" sz="800" b="0" i="0" u="none" strike="noStrike">
                          <a:solidFill>
                            <a:srgbClr val="000000"/>
                          </a:solidFill>
                          <a:effectLst/>
                          <a:latin typeface="+mj-lt"/>
                        </a:rPr>
                        <a:t>SÜLEYMAN TREN</a:t>
                      </a:r>
                    </a:p>
                  </a:txBody>
                  <a:tcPr marL="9525" marR="9525" marT="9525" marB="0"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800" b="0" i="0" u="none" strike="noStrike" kern="1200" cap="none" spc="0" normalizeH="0" baseline="0" noProof="0" smtClean="0">
                          <a:ln>
                            <a:noFill/>
                          </a:ln>
                          <a:solidFill>
                            <a:prstClr val="black"/>
                          </a:solidFill>
                          <a:effectLst/>
                          <a:uLnTx/>
                          <a:uFillTx/>
                          <a:latin typeface="+mj-lt"/>
                          <a:ea typeface="+mn-ea"/>
                          <a:cs typeface="+mn-cs"/>
                        </a:rPr>
                        <a:t>SÜREKLİ İŞÇİ</a:t>
                      </a:r>
                      <a:endParaRPr kumimoji="0" lang="tr-TR" sz="800" b="0" i="0" u="none" strike="noStrike" kern="1200" cap="none" spc="0" normalizeH="0" baseline="0" noProof="0" dirty="0">
                        <a:ln>
                          <a:noFill/>
                        </a:ln>
                        <a:solidFill>
                          <a:prstClr val="black"/>
                        </a:solidFill>
                        <a:effectLst/>
                        <a:uLnTx/>
                        <a:uFillTx/>
                        <a:latin typeface="+mj-lt"/>
                        <a:ea typeface="+mn-ea"/>
                        <a:cs typeface="+mn-cs"/>
                      </a:endParaRPr>
                    </a:p>
                  </a:txBody>
                  <a:tcPr anchor="ctr"/>
                </a:tc>
                <a:tc>
                  <a:txBody>
                    <a:bodyPr/>
                    <a:lstStyle/>
                    <a:p>
                      <a:pPr algn="l"/>
                      <a:r>
                        <a:rPr lang="tr-TR" sz="800" b="1" dirty="0" smtClean="0">
                          <a:latin typeface="+mj-lt"/>
                        </a:rPr>
                        <a:t>50</a:t>
                      </a:r>
                      <a:endParaRPr lang="tr-TR" sz="800" b="1" dirty="0">
                        <a:latin typeface="+mj-lt"/>
                      </a:endParaRPr>
                    </a:p>
                  </a:txBody>
                  <a:tcPr anchor="ctr"/>
                </a:tc>
                <a:tc>
                  <a:txBody>
                    <a:bodyPr/>
                    <a:lstStyle/>
                    <a:p>
                      <a:pPr algn="l" fontAlgn="b"/>
                      <a:r>
                        <a:rPr lang="tr-TR" sz="800" b="0" i="0" u="none" strike="noStrike">
                          <a:solidFill>
                            <a:srgbClr val="000000"/>
                          </a:solidFill>
                          <a:effectLst/>
                          <a:latin typeface="+mj-lt"/>
                        </a:rPr>
                        <a:t>RIDVAN KAPLAN</a:t>
                      </a:r>
                    </a:p>
                  </a:txBody>
                  <a:tcPr marL="9525" marR="9525" marT="9525" marB="0"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800" b="0" i="0" u="none" strike="noStrike" kern="1200" cap="none" spc="0" normalizeH="0" baseline="0" noProof="0" smtClean="0">
                          <a:ln>
                            <a:noFill/>
                          </a:ln>
                          <a:solidFill>
                            <a:prstClr val="black"/>
                          </a:solidFill>
                          <a:effectLst/>
                          <a:uLnTx/>
                          <a:uFillTx/>
                          <a:latin typeface="+mj-lt"/>
                          <a:ea typeface="+mn-ea"/>
                          <a:cs typeface="+mn-cs"/>
                        </a:rPr>
                        <a:t>SÜREKLİ İŞÇİ</a:t>
                      </a:r>
                      <a:endParaRPr kumimoji="0" lang="tr-TR" sz="800" b="0" i="0" u="none" strike="noStrike" kern="1200" cap="none" spc="0" normalizeH="0" baseline="0" noProof="0" dirty="0">
                        <a:ln>
                          <a:noFill/>
                        </a:ln>
                        <a:solidFill>
                          <a:prstClr val="black"/>
                        </a:solidFill>
                        <a:effectLst/>
                        <a:uLnTx/>
                        <a:uFillTx/>
                        <a:latin typeface="+mj-lt"/>
                        <a:ea typeface="+mn-ea"/>
                        <a:cs typeface="+mn-cs"/>
                      </a:endParaRPr>
                    </a:p>
                  </a:txBody>
                  <a:tcPr anchor="ctr"/>
                </a:tc>
                <a:tc>
                  <a:txBody>
                    <a:bodyPr/>
                    <a:lstStyle/>
                    <a:p>
                      <a:pPr algn="l"/>
                      <a:r>
                        <a:rPr lang="tr-TR" sz="800" b="1" dirty="0" smtClean="0">
                          <a:latin typeface="+mj-lt"/>
                        </a:rPr>
                        <a:t>51</a:t>
                      </a:r>
                      <a:endParaRPr lang="tr-TR" sz="800" b="1" dirty="0">
                        <a:latin typeface="+mj-lt"/>
                      </a:endParaRPr>
                    </a:p>
                  </a:txBody>
                  <a:tcPr anchor="ctr"/>
                </a:tc>
                <a:tc>
                  <a:txBody>
                    <a:bodyPr/>
                    <a:lstStyle/>
                    <a:p>
                      <a:pPr algn="l" fontAlgn="b"/>
                      <a:r>
                        <a:rPr lang="tr-TR" sz="800" b="0" i="0" u="none" strike="noStrike">
                          <a:solidFill>
                            <a:srgbClr val="000000"/>
                          </a:solidFill>
                          <a:effectLst/>
                          <a:latin typeface="+mj-lt"/>
                        </a:rPr>
                        <a:t>LOKMAN ERBEK</a:t>
                      </a:r>
                    </a:p>
                  </a:txBody>
                  <a:tcPr marL="9525" marR="9525" marT="9525" marB="0"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800" b="0" i="0" u="none" strike="noStrike" kern="1200" cap="none" spc="0" normalizeH="0" baseline="0" noProof="0" smtClean="0">
                          <a:ln>
                            <a:noFill/>
                          </a:ln>
                          <a:solidFill>
                            <a:prstClr val="black"/>
                          </a:solidFill>
                          <a:effectLst/>
                          <a:uLnTx/>
                          <a:uFillTx/>
                          <a:latin typeface="+mj-lt"/>
                          <a:ea typeface="+mn-ea"/>
                          <a:cs typeface="+mn-cs"/>
                        </a:rPr>
                        <a:t>SÜREKLİ İŞÇİ</a:t>
                      </a:r>
                      <a:endParaRPr kumimoji="0" lang="tr-TR" sz="800" b="0" i="0" u="none" strike="noStrike" kern="1200" cap="none" spc="0" normalizeH="0" baseline="0" noProof="0" dirty="0">
                        <a:ln>
                          <a:noFill/>
                        </a:ln>
                        <a:solidFill>
                          <a:prstClr val="black"/>
                        </a:solidFill>
                        <a:effectLst/>
                        <a:uLnTx/>
                        <a:uFillTx/>
                        <a:latin typeface="+mj-lt"/>
                        <a:ea typeface="+mn-ea"/>
                        <a:cs typeface="+mn-cs"/>
                      </a:endParaRPr>
                    </a:p>
                  </a:txBody>
                  <a:tcPr anchor="ctr"/>
                </a:tc>
                <a:tc>
                  <a:txBody>
                    <a:bodyPr/>
                    <a:lstStyle/>
                    <a:p>
                      <a:pPr algn="l"/>
                      <a:r>
                        <a:rPr lang="tr-TR" sz="800" b="1" dirty="0" smtClean="0">
                          <a:latin typeface="+mj-lt"/>
                        </a:rPr>
                        <a:t>52</a:t>
                      </a:r>
                      <a:endParaRPr lang="tr-TR" sz="800" b="1" dirty="0">
                        <a:latin typeface="+mj-lt"/>
                      </a:endParaRPr>
                    </a:p>
                  </a:txBody>
                  <a:tcPr anchor="ctr"/>
                </a:tc>
                <a:tc>
                  <a:txBody>
                    <a:bodyPr/>
                    <a:lstStyle/>
                    <a:p>
                      <a:pPr algn="l" fontAlgn="b"/>
                      <a:r>
                        <a:rPr lang="tr-TR" sz="800" b="0" i="0" u="none" strike="noStrike">
                          <a:solidFill>
                            <a:srgbClr val="000000"/>
                          </a:solidFill>
                          <a:effectLst/>
                          <a:latin typeface="+mj-lt"/>
                        </a:rPr>
                        <a:t>YUSUF SAK</a:t>
                      </a:r>
                    </a:p>
                  </a:txBody>
                  <a:tcPr marL="9525" marR="9525" marT="9525" marB="0"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800" b="0" i="0" u="none" strike="noStrike" kern="1200" cap="none" spc="0" normalizeH="0" baseline="0" noProof="0" smtClean="0">
                          <a:ln>
                            <a:noFill/>
                          </a:ln>
                          <a:solidFill>
                            <a:prstClr val="black"/>
                          </a:solidFill>
                          <a:effectLst/>
                          <a:uLnTx/>
                          <a:uFillTx/>
                          <a:latin typeface="+mj-lt"/>
                          <a:ea typeface="+mn-ea"/>
                          <a:cs typeface="+mn-cs"/>
                        </a:rPr>
                        <a:t>SÜREKLİ İŞÇİ</a:t>
                      </a:r>
                      <a:endParaRPr kumimoji="0" lang="tr-TR" sz="800" b="0" i="0" u="none" strike="noStrike" kern="1200" cap="none" spc="0" normalizeH="0" baseline="0" noProof="0" dirty="0">
                        <a:ln>
                          <a:noFill/>
                        </a:ln>
                        <a:solidFill>
                          <a:prstClr val="black"/>
                        </a:solidFill>
                        <a:effectLst/>
                        <a:uLnTx/>
                        <a:uFillTx/>
                        <a:latin typeface="+mj-lt"/>
                        <a:ea typeface="+mn-ea"/>
                        <a:cs typeface="+mn-cs"/>
                      </a:endParaRPr>
                    </a:p>
                  </a:txBody>
                  <a:tcPr anchor="ctr"/>
                </a:tc>
                <a:extLst>
                  <a:ext uri="{0D108BD9-81ED-4DB2-BD59-A6C34878D82A}">
                    <a16:rowId xmlns:a16="http://schemas.microsoft.com/office/drawing/2014/main" xmlns="" val="620586002"/>
                  </a:ext>
                </a:extLst>
              </a:tr>
              <a:tr h="269354">
                <a:tc>
                  <a:txBody>
                    <a:bodyPr/>
                    <a:lstStyle/>
                    <a:p>
                      <a:pPr algn="l"/>
                      <a:r>
                        <a:rPr lang="tr-TR" sz="800" b="1" dirty="0" smtClean="0">
                          <a:latin typeface="+mj-lt"/>
                        </a:rPr>
                        <a:t>53</a:t>
                      </a:r>
                      <a:endParaRPr lang="tr-TR" sz="800" b="1" dirty="0">
                        <a:latin typeface="+mj-lt"/>
                      </a:endParaRPr>
                    </a:p>
                  </a:txBody>
                  <a:tcPr anchor="ctr"/>
                </a:tc>
                <a:tc>
                  <a:txBody>
                    <a:bodyPr/>
                    <a:lstStyle/>
                    <a:p>
                      <a:pPr algn="l" fontAlgn="b"/>
                      <a:r>
                        <a:rPr lang="tr-TR" sz="800" b="0" i="0" u="none" strike="noStrike">
                          <a:solidFill>
                            <a:srgbClr val="000000"/>
                          </a:solidFill>
                          <a:effectLst/>
                          <a:latin typeface="+mj-lt"/>
                        </a:rPr>
                        <a:t>ŞEYMA EPÇAÇAN</a:t>
                      </a:r>
                    </a:p>
                  </a:txBody>
                  <a:tcPr marL="9525" marR="9525" marT="9525" marB="0"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800" b="0" i="0" u="none" strike="noStrike" kern="1200" cap="none" spc="0" normalizeH="0" baseline="0" noProof="0" smtClean="0">
                          <a:ln>
                            <a:noFill/>
                          </a:ln>
                          <a:solidFill>
                            <a:prstClr val="black"/>
                          </a:solidFill>
                          <a:effectLst/>
                          <a:uLnTx/>
                          <a:uFillTx/>
                          <a:latin typeface="+mj-lt"/>
                          <a:ea typeface="+mn-ea"/>
                          <a:cs typeface="+mn-cs"/>
                        </a:rPr>
                        <a:t>SÜREKLİ İŞÇİ</a:t>
                      </a:r>
                      <a:endParaRPr kumimoji="0" lang="tr-TR" sz="800" b="0" i="0" u="none" strike="noStrike" kern="1200" cap="none" spc="0" normalizeH="0" baseline="0" noProof="0" dirty="0">
                        <a:ln>
                          <a:noFill/>
                        </a:ln>
                        <a:solidFill>
                          <a:prstClr val="black"/>
                        </a:solidFill>
                        <a:effectLst/>
                        <a:uLnTx/>
                        <a:uFillTx/>
                        <a:latin typeface="+mj-lt"/>
                        <a:ea typeface="+mn-ea"/>
                        <a:cs typeface="+mn-cs"/>
                      </a:endParaRPr>
                    </a:p>
                  </a:txBody>
                  <a:tcPr anchor="ctr"/>
                </a:tc>
                <a:tc>
                  <a:txBody>
                    <a:bodyPr/>
                    <a:lstStyle/>
                    <a:p>
                      <a:pPr algn="l"/>
                      <a:r>
                        <a:rPr lang="tr-TR" sz="800" b="1" dirty="0" smtClean="0">
                          <a:latin typeface="+mj-lt"/>
                        </a:rPr>
                        <a:t>54</a:t>
                      </a:r>
                      <a:endParaRPr lang="tr-TR" sz="800" b="1" dirty="0">
                        <a:latin typeface="+mj-lt"/>
                      </a:endParaRPr>
                    </a:p>
                  </a:txBody>
                  <a:tcPr anchor="ctr"/>
                </a:tc>
                <a:tc>
                  <a:txBody>
                    <a:bodyPr/>
                    <a:lstStyle/>
                    <a:p>
                      <a:pPr algn="l" fontAlgn="b"/>
                      <a:r>
                        <a:rPr lang="tr-TR" sz="800" b="0" i="0" u="none" strike="noStrike">
                          <a:solidFill>
                            <a:srgbClr val="000000"/>
                          </a:solidFill>
                          <a:effectLst/>
                          <a:latin typeface="+mj-lt"/>
                        </a:rPr>
                        <a:t>NEVZAT BARIK</a:t>
                      </a:r>
                    </a:p>
                  </a:txBody>
                  <a:tcPr marL="9525" marR="9525" marT="9525" marB="0"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800" b="0" i="0" u="none" strike="noStrike" kern="1200" cap="none" spc="0" normalizeH="0" baseline="0" noProof="0" smtClean="0">
                          <a:ln>
                            <a:noFill/>
                          </a:ln>
                          <a:solidFill>
                            <a:prstClr val="black"/>
                          </a:solidFill>
                          <a:effectLst/>
                          <a:uLnTx/>
                          <a:uFillTx/>
                          <a:latin typeface="+mj-lt"/>
                          <a:ea typeface="+mn-ea"/>
                          <a:cs typeface="+mn-cs"/>
                        </a:rPr>
                        <a:t>SÜREKLİ İŞÇİ</a:t>
                      </a:r>
                      <a:endParaRPr kumimoji="0" lang="tr-TR" sz="800" b="0" i="0" u="none" strike="noStrike" kern="1200" cap="none" spc="0" normalizeH="0" baseline="0" noProof="0" dirty="0">
                        <a:ln>
                          <a:noFill/>
                        </a:ln>
                        <a:solidFill>
                          <a:prstClr val="black"/>
                        </a:solidFill>
                        <a:effectLst/>
                        <a:uLnTx/>
                        <a:uFillTx/>
                        <a:latin typeface="+mj-lt"/>
                        <a:ea typeface="+mn-ea"/>
                        <a:cs typeface="+mn-cs"/>
                      </a:endParaRPr>
                    </a:p>
                  </a:txBody>
                  <a:tcPr anchor="ctr"/>
                </a:tc>
                <a:tc>
                  <a:txBody>
                    <a:bodyPr/>
                    <a:lstStyle/>
                    <a:p>
                      <a:pPr algn="l"/>
                      <a:r>
                        <a:rPr lang="tr-TR" sz="800" b="1" dirty="0" smtClean="0">
                          <a:latin typeface="+mj-lt"/>
                        </a:rPr>
                        <a:t>55</a:t>
                      </a:r>
                      <a:endParaRPr lang="tr-TR" sz="800" b="1" dirty="0">
                        <a:latin typeface="+mj-lt"/>
                      </a:endParaRPr>
                    </a:p>
                  </a:txBody>
                  <a:tcPr anchor="ctr"/>
                </a:tc>
                <a:tc>
                  <a:txBody>
                    <a:bodyPr/>
                    <a:lstStyle/>
                    <a:p>
                      <a:pPr algn="l" fontAlgn="b"/>
                      <a:r>
                        <a:rPr lang="tr-TR" sz="800" b="0" i="0" u="none" strike="noStrike">
                          <a:solidFill>
                            <a:srgbClr val="000000"/>
                          </a:solidFill>
                          <a:effectLst/>
                          <a:latin typeface="+mj-lt"/>
                        </a:rPr>
                        <a:t>AYHAN GÖKMEN</a:t>
                      </a:r>
                    </a:p>
                  </a:txBody>
                  <a:tcPr marL="9525" marR="9525" marT="9525" marB="0"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800" b="0" i="0" u="none" strike="noStrike" kern="1200" cap="none" spc="0" normalizeH="0" baseline="0" noProof="0" smtClean="0">
                          <a:ln>
                            <a:noFill/>
                          </a:ln>
                          <a:solidFill>
                            <a:prstClr val="black"/>
                          </a:solidFill>
                          <a:effectLst/>
                          <a:uLnTx/>
                          <a:uFillTx/>
                          <a:latin typeface="+mj-lt"/>
                          <a:ea typeface="+mn-ea"/>
                          <a:cs typeface="+mn-cs"/>
                        </a:rPr>
                        <a:t>SÜREKLİ İŞÇİ</a:t>
                      </a:r>
                      <a:endParaRPr kumimoji="0" lang="tr-TR" sz="800" b="0" i="0" u="none" strike="noStrike" kern="1200" cap="none" spc="0" normalizeH="0" baseline="0" noProof="0" dirty="0">
                        <a:ln>
                          <a:noFill/>
                        </a:ln>
                        <a:solidFill>
                          <a:prstClr val="black"/>
                        </a:solidFill>
                        <a:effectLst/>
                        <a:uLnTx/>
                        <a:uFillTx/>
                        <a:latin typeface="+mj-lt"/>
                        <a:ea typeface="+mn-ea"/>
                        <a:cs typeface="+mn-cs"/>
                      </a:endParaRPr>
                    </a:p>
                  </a:txBody>
                  <a:tcPr anchor="ctr"/>
                </a:tc>
                <a:tc>
                  <a:txBody>
                    <a:bodyPr/>
                    <a:lstStyle/>
                    <a:p>
                      <a:pPr algn="l"/>
                      <a:r>
                        <a:rPr lang="tr-TR" sz="800" b="1" dirty="0" smtClean="0">
                          <a:latin typeface="+mj-lt"/>
                        </a:rPr>
                        <a:t>56</a:t>
                      </a:r>
                      <a:endParaRPr lang="tr-TR" sz="800" b="1" dirty="0">
                        <a:latin typeface="+mj-lt"/>
                      </a:endParaRPr>
                    </a:p>
                  </a:txBody>
                  <a:tcPr anchor="ctr"/>
                </a:tc>
                <a:tc>
                  <a:txBody>
                    <a:bodyPr/>
                    <a:lstStyle/>
                    <a:p>
                      <a:pPr algn="l" fontAlgn="b"/>
                      <a:r>
                        <a:rPr lang="tr-TR" sz="800" b="0" i="0" u="none" strike="noStrike">
                          <a:solidFill>
                            <a:srgbClr val="000000"/>
                          </a:solidFill>
                          <a:effectLst/>
                          <a:latin typeface="+mj-lt"/>
                        </a:rPr>
                        <a:t>ZEHRA PESEN</a:t>
                      </a:r>
                    </a:p>
                  </a:txBody>
                  <a:tcPr marL="9525" marR="9525" marT="9525" marB="0"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800" b="0" i="0" u="none" strike="noStrike" kern="1200" cap="none" spc="0" normalizeH="0" baseline="0" noProof="0" smtClean="0">
                          <a:ln>
                            <a:noFill/>
                          </a:ln>
                          <a:solidFill>
                            <a:prstClr val="black"/>
                          </a:solidFill>
                          <a:effectLst/>
                          <a:uLnTx/>
                          <a:uFillTx/>
                          <a:latin typeface="+mj-lt"/>
                          <a:ea typeface="+mn-ea"/>
                          <a:cs typeface="+mn-cs"/>
                        </a:rPr>
                        <a:t>SÜREKLİ İŞÇİ</a:t>
                      </a:r>
                      <a:endParaRPr kumimoji="0" lang="tr-TR" sz="800" b="0" i="0" u="none" strike="noStrike" kern="1200" cap="none" spc="0" normalizeH="0" baseline="0" noProof="0" dirty="0">
                        <a:ln>
                          <a:noFill/>
                        </a:ln>
                        <a:solidFill>
                          <a:prstClr val="black"/>
                        </a:solidFill>
                        <a:effectLst/>
                        <a:uLnTx/>
                        <a:uFillTx/>
                        <a:latin typeface="+mj-lt"/>
                        <a:ea typeface="+mn-ea"/>
                        <a:cs typeface="+mn-cs"/>
                      </a:endParaRPr>
                    </a:p>
                  </a:txBody>
                  <a:tcPr anchor="ctr"/>
                </a:tc>
                <a:extLst>
                  <a:ext uri="{0D108BD9-81ED-4DB2-BD59-A6C34878D82A}">
                    <a16:rowId xmlns:a16="http://schemas.microsoft.com/office/drawing/2014/main" xmlns="" val="1106710661"/>
                  </a:ext>
                </a:extLst>
              </a:tr>
              <a:tr h="269354">
                <a:tc>
                  <a:txBody>
                    <a:bodyPr/>
                    <a:lstStyle/>
                    <a:p>
                      <a:pPr algn="l"/>
                      <a:r>
                        <a:rPr lang="tr-TR" sz="800" b="1" dirty="0" smtClean="0">
                          <a:latin typeface="+mj-lt"/>
                        </a:rPr>
                        <a:t>57</a:t>
                      </a:r>
                      <a:endParaRPr lang="tr-TR" sz="800" b="1" dirty="0">
                        <a:latin typeface="+mj-lt"/>
                      </a:endParaRPr>
                    </a:p>
                  </a:txBody>
                  <a:tcPr anchor="ctr"/>
                </a:tc>
                <a:tc>
                  <a:txBody>
                    <a:bodyPr/>
                    <a:lstStyle/>
                    <a:p>
                      <a:pPr algn="l" fontAlgn="b"/>
                      <a:r>
                        <a:rPr lang="tr-TR" sz="800" b="0" i="0" u="none" strike="noStrike">
                          <a:solidFill>
                            <a:srgbClr val="000000"/>
                          </a:solidFill>
                          <a:effectLst/>
                          <a:latin typeface="+mj-lt"/>
                        </a:rPr>
                        <a:t>HÜSEYİN ÇELİK</a:t>
                      </a:r>
                    </a:p>
                  </a:txBody>
                  <a:tcPr marL="9525" marR="9525" marT="9525" marB="0"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800" b="0" i="0" u="none" strike="noStrike" kern="1200" cap="none" spc="0" normalizeH="0" baseline="0" noProof="0" smtClean="0">
                          <a:ln>
                            <a:noFill/>
                          </a:ln>
                          <a:solidFill>
                            <a:prstClr val="black"/>
                          </a:solidFill>
                          <a:effectLst/>
                          <a:uLnTx/>
                          <a:uFillTx/>
                          <a:latin typeface="+mj-lt"/>
                          <a:ea typeface="+mn-ea"/>
                          <a:cs typeface="+mn-cs"/>
                        </a:rPr>
                        <a:t>SÜREKLİ İŞÇİ</a:t>
                      </a:r>
                      <a:endParaRPr kumimoji="0" lang="tr-TR" sz="800" b="0" i="0" u="none" strike="noStrike" kern="1200" cap="none" spc="0" normalizeH="0" baseline="0" noProof="0" dirty="0">
                        <a:ln>
                          <a:noFill/>
                        </a:ln>
                        <a:solidFill>
                          <a:prstClr val="black"/>
                        </a:solidFill>
                        <a:effectLst/>
                        <a:uLnTx/>
                        <a:uFillTx/>
                        <a:latin typeface="+mj-lt"/>
                        <a:ea typeface="+mn-ea"/>
                        <a:cs typeface="+mn-cs"/>
                      </a:endParaRPr>
                    </a:p>
                  </a:txBody>
                  <a:tcPr anchor="ctr"/>
                </a:tc>
                <a:tc>
                  <a:txBody>
                    <a:bodyPr/>
                    <a:lstStyle/>
                    <a:p>
                      <a:pPr algn="l"/>
                      <a:r>
                        <a:rPr lang="tr-TR" sz="800" b="1" dirty="0" smtClean="0">
                          <a:latin typeface="+mj-lt"/>
                        </a:rPr>
                        <a:t>58</a:t>
                      </a:r>
                      <a:endParaRPr lang="tr-TR" sz="800" b="1" dirty="0">
                        <a:latin typeface="+mj-lt"/>
                      </a:endParaRPr>
                    </a:p>
                  </a:txBody>
                  <a:tcPr anchor="ctr"/>
                </a:tc>
                <a:tc>
                  <a:txBody>
                    <a:bodyPr/>
                    <a:lstStyle/>
                    <a:p>
                      <a:pPr algn="l" fontAlgn="b"/>
                      <a:r>
                        <a:rPr lang="tr-TR" sz="800" b="0" i="0" u="none" strike="noStrike" dirty="0">
                          <a:solidFill>
                            <a:srgbClr val="000000"/>
                          </a:solidFill>
                          <a:effectLst/>
                          <a:latin typeface="+mj-lt"/>
                        </a:rPr>
                        <a:t>AYDIN BULGAZ</a:t>
                      </a:r>
                    </a:p>
                  </a:txBody>
                  <a:tcPr marL="9525" marR="9525" marT="9525" marB="0"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800" b="0" i="0" u="none" strike="noStrike" kern="1200" cap="none" spc="0" normalizeH="0" baseline="0" noProof="0" smtClean="0">
                          <a:ln>
                            <a:noFill/>
                          </a:ln>
                          <a:solidFill>
                            <a:prstClr val="black"/>
                          </a:solidFill>
                          <a:effectLst/>
                          <a:uLnTx/>
                          <a:uFillTx/>
                          <a:latin typeface="+mj-lt"/>
                          <a:ea typeface="+mn-ea"/>
                          <a:cs typeface="+mn-cs"/>
                        </a:rPr>
                        <a:t>SÜREKLİ İŞÇİ</a:t>
                      </a:r>
                      <a:endParaRPr kumimoji="0" lang="tr-TR" sz="800" b="0" i="0" u="none" strike="noStrike" kern="1200" cap="none" spc="0" normalizeH="0" baseline="0" noProof="0" dirty="0">
                        <a:ln>
                          <a:noFill/>
                        </a:ln>
                        <a:solidFill>
                          <a:prstClr val="black"/>
                        </a:solidFill>
                        <a:effectLst/>
                        <a:uLnTx/>
                        <a:uFillTx/>
                        <a:latin typeface="+mj-lt"/>
                        <a:ea typeface="+mn-ea"/>
                        <a:cs typeface="+mn-cs"/>
                      </a:endParaRPr>
                    </a:p>
                  </a:txBody>
                  <a:tcPr anchor="ctr"/>
                </a:tc>
                <a:tc>
                  <a:txBody>
                    <a:bodyPr/>
                    <a:lstStyle/>
                    <a:p>
                      <a:pPr algn="l"/>
                      <a:r>
                        <a:rPr lang="tr-TR" sz="800" b="1" dirty="0" smtClean="0">
                          <a:latin typeface="+mj-lt"/>
                        </a:rPr>
                        <a:t>59</a:t>
                      </a:r>
                      <a:endParaRPr lang="tr-TR" sz="800" b="1" dirty="0">
                        <a:latin typeface="+mj-lt"/>
                      </a:endParaRPr>
                    </a:p>
                  </a:txBody>
                  <a:tcPr anchor="ctr"/>
                </a:tc>
                <a:tc>
                  <a:txBody>
                    <a:bodyPr/>
                    <a:lstStyle/>
                    <a:p>
                      <a:pPr algn="l" fontAlgn="b"/>
                      <a:r>
                        <a:rPr lang="tr-TR" sz="800" b="0" i="0" u="none" strike="noStrike">
                          <a:solidFill>
                            <a:srgbClr val="000000"/>
                          </a:solidFill>
                          <a:effectLst/>
                          <a:latin typeface="+mj-lt"/>
                        </a:rPr>
                        <a:t>YAŞAR URUĞ</a:t>
                      </a:r>
                    </a:p>
                  </a:txBody>
                  <a:tcPr marL="9525" marR="9525" marT="9525" marB="0"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800" b="0" i="0" u="none" strike="noStrike" kern="1200" cap="none" spc="0" normalizeH="0" baseline="0" noProof="0" smtClean="0">
                          <a:ln>
                            <a:noFill/>
                          </a:ln>
                          <a:solidFill>
                            <a:prstClr val="black"/>
                          </a:solidFill>
                          <a:effectLst/>
                          <a:uLnTx/>
                          <a:uFillTx/>
                          <a:latin typeface="+mj-lt"/>
                          <a:ea typeface="+mn-ea"/>
                          <a:cs typeface="+mn-cs"/>
                        </a:rPr>
                        <a:t>SÜREKLİ İŞÇİ</a:t>
                      </a:r>
                      <a:endParaRPr kumimoji="0" lang="tr-TR" sz="800" b="0" i="0" u="none" strike="noStrike" kern="1200" cap="none" spc="0" normalizeH="0" baseline="0" noProof="0" dirty="0">
                        <a:ln>
                          <a:noFill/>
                        </a:ln>
                        <a:solidFill>
                          <a:prstClr val="black"/>
                        </a:solidFill>
                        <a:effectLst/>
                        <a:uLnTx/>
                        <a:uFillTx/>
                        <a:latin typeface="+mj-lt"/>
                        <a:ea typeface="+mn-ea"/>
                        <a:cs typeface="+mn-cs"/>
                      </a:endParaRPr>
                    </a:p>
                  </a:txBody>
                  <a:tcPr anchor="ctr"/>
                </a:tc>
                <a:tc>
                  <a:txBody>
                    <a:bodyPr/>
                    <a:lstStyle/>
                    <a:p>
                      <a:pPr algn="l"/>
                      <a:r>
                        <a:rPr lang="tr-TR" sz="800" b="1" dirty="0" smtClean="0">
                          <a:latin typeface="+mj-lt"/>
                        </a:rPr>
                        <a:t>60</a:t>
                      </a:r>
                      <a:endParaRPr lang="tr-TR" sz="800" b="1" dirty="0">
                        <a:latin typeface="+mj-lt"/>
                      </a:endParaRPr>
                    </a:p>
                  </a:txBody>
                  <a:tcPr anchor="ctr"/>
                </a:tc>
                <a:tc>
                  <a:txBody>
                    <a:bodyPr/>
                    <a:lstStyle/>
                    <a:p>
                      <a:pPr algn="l" fontAlgn="b"/>
                      <a:r>
                        <a:rPr lang="tr-TR" sz="800" b="0" i="0" u="none" strike="noStrike">
                          <a:solidFill>
                            <a:srgbClr val="000000"/>
                          </a:solidFill>
                          <a:effectLst/>
                          <a:latin typeface="+mj-lt"/>
                        </a:rPr>
                        <a:t>ŞABAN BEŞTAŞ</a:t>
                      </a:r>
                    </a:p>
                  </a:txBody>
                  <a:tcPr marL="9525" marR="9525" marT="9525" marB="0"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800" b="0" i="0" u="none" strike="noStrike" kern="1200" cap="none" spc="0" normalizeH="0" baseline="0" noProof="0" smtClean="0">
                          <a:ln>
                            <a:noFill/>
                          </a:ln>
                          <a:solidFill>
                            <a:prstClr val="black"/>
                          </a:solidFill>
                          <a:effectLst/>
                          <a:uLnTx/>
                          <a:uFillTx/>
                          <a:latin typeface="+mj-lt"/>
                          <a:ea typeface="+mn-ea"/>
                          <a:cs typeface="+mn-cs"/>
                        </a:rPr>
                        <a:t>SÜREKLİ İŞÇİ</a:t>
                      </a:r>
                      <a:endParaRPr kumimoji="0" lang="tr-TR" sz="800" b="0" i="0" u="none" strike="noStrike" kern="1200" cap="none" spc="0" normalizeH="0" baseline="0" noProof="0" dirty="0">
                        <a:ln>
                          <a:noFill/>
                        </a:ln>
                        <a:solidFill>
                          <a:prstClr val="black"/>
                        </a:solidFill>
                        <a:effectLst/>
                        <a:uLnTx/>
                        <a:uFillTx/>
                        <a:latin typeface="+mj-lt"/>
                        <a:ea typeface="+mn-ea"/>
                        <a:cs typeface="+mn-cs"/>
                      </a:endParaRPr>
                    </a:p>
                  </a:txBody>
                  <a:tcPr anchor="ctr"/>
                </a:tc>
                <a:extLst>
                  <a:ext uri="{0D108BD9-81ED-4DB2-BD59-A6C34878D82A}">
                    <a16:rowId xmlns:a16="http://schemas.microsoft.com/office/drawing/2014/main" xmlns="" val="2370058741"/>
                  </a:ext>
                </a:extLst>
              </a:tr>
              <a:tr h="269354">
                <a:tc>
                  <a:txBody>
                    <a:bodyPr/>
                    <a:lstStyle/>
                    <a:p>
                      <a:pPr algn="l"/>
                      <a:r>
                        <a:rPr lang="tr-TR" sz="800" b="1" dirty="0" smtClean="0">
                          <a:latin typeface="+mj-lt"/>
                        </a:rPr>
                        <a:t>61</a:t>
                      </a:r>
                      <a:endParaRPr lang="tr-TR" sz="800" b="1" dirty="0">
                        <a:latin typeface="+mj-lt"/>
                      </a:endParaRPr>
                    </a:p>
                  </a:txBody>
                  <a:tcPr anchor="ctr"/>
                </a:tc>
                <a:tc>
                  <a:txBody>
                    <a:bodyPr/>
                    <a:lstStyle/>
                    <a:p>
                      <a:pPr algn="l" fontAlgn="b"/>
                      <a:r>
                        <a:rPr lang="tr-TR" sz="800" b="0" i="0" u="none" strike="noStrike" dirty="0">
                          <a:solidFill>
                            <a:srgbClr val="000000"/>
                          </a:solidFill>
                          <a:effectLst/>
                          <a:latin typeface="+mj-lt"/>
                        </a:rPr>
                        <a:t>M.HASAN KIZILKAN</a:t>
                      </a:r>
                    </a:p>
                  </a:txBody>
                  <a:tcPr marL="9525" marR="9525" marT="9525" marB="0"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800" b="0" i="0" u="none" strike="noStrike" kern="1200" cap="none" spc="0" normalizeH="0" baseline="0" noProof="0" dirty="0" smtClean="0">
                          <a:ln>
                            <a:noFill/>
                          </a:ln>
                          <a:solidFill>
                            <a:prstClr val="black"/>
                          </a:solidFill>
                          <a:effectLst/>
                          <a:uLnTx/>
                          <a:uFillTx/>
                          <a:latin typeface="+mj-lt"/>
                          <a:ea typeface="+mn-ea"/>
                          <a:cs typeface="+mn-cs"/>
                        </a:rPr>
                        <a:t>SÜREKLİ İŞÇİ</a:t>
                      </a:r>
                      <a:endParaRPr kumimoji="0" lang="tr-TR" sz="800" b="0" i="0" u="none" strike="noStrike" kern="1200" cap="none" spc="0" normalizeH="0" baseline="0" noProof="0" dirty="0">
                        <a:ln>
                          <a:noFill/>
                        </a:ln>
                        <a:solidFill>
                          <a:prstClr val="black"/>
                        </a:solidFill>
                        <a:effectLst/>
                        <a:uLnTx/>
                        <a:uFillTx/>
                        <a:latin typeface="+mj-lt"/>
                        <a:ea typeface="+mn-ea"/>
                        <a:cs typeface="+mn-cs"/>
                      </a:endParaRPr>
                    </a:p>
                  </a:txBody>
                  <a:tcPr anchor="ctr"/>
                </a:tc>
                <a:tc>
                  <a:txBody>
                    <a:bodyPr/>
                    <a:lstStyle/>
                    <a:p>
                      <a:pPr algn="l"/>
                      <a:r>
                        <a:rPr lang="tr-TR" sz="800" b="1" dirty="0" smtClean="0">
                          <a:latin typeface="+mj-lt"/>
                        </a:rPr>
                        <a:t>62</a:t>
                      </a:r>
                      <a:endParaRPr lang="tr-TR" sz="800" b="1" dirty="0">
                        <a:latin typeface="+mj-lt"/>
                      </a:endParaRPr>
                    </a:p>
                  </a:txBody>
                  <a:tcPr anchor="ctr"/>
                </a:tc>
                <a:tc>
                  <a:txBody>
                    <a:bodyPr/>
                    <a:lstStyle/>
                    <a:p>
                      <a:pPr algn="l" fontAlgn="b"/>
                      <a:r>
                        <a:rPr lang="tr-TR" sz="800" b="0" i="0" u="none" strike="noStrike" dirty="0">
                          <a:solidFill>
                            <a:srgbClr val="000000"/>
                          </a:solidFill>
                          <a:effectLst/>
                          <a:latin typeface="+mj-lt"/>
                        </a:rPr>
                        <a:t>KASIM KADRİ ERDOĞAN</a:t>
                      </a:r>
                    </a:p>
                  </a:txBody>
                  <a:tcPr marL="9525" marR="9525" marT="9525" marB="0"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800" b="0" i="0" u="none" strike="noStrike" kern="1200" cap="none" spc="0" normalizeH="0" baseline="0" noProof="0" dirty="0" smtClean="0">
                          <a:ln>
                            <a:noFill/>
                          </a:ln>
                          <a:solidFill>
                            <a:prstClr val="black"/>
                          </a:solidFill>
                          <a:effectLst/>
                          <a:uLnTx/>
                          <a:uFillTx/>
                          <a:latin typeface="+mj-lt"/>
                          <a:ea typeface="+mn-ea"/>
                          <a:cs typeface="+mn-cs"/>
                        </a:rPr>
                        <a:t>SÜREKLİ İŞÇİ</a:t>
                      </a:r>
                      <a:endParaRPr kumimoji="0" lang="tr-TR" sz="800" b="0" i="0" u="none" strike="noStrike" kern="1200" cap="none" spc="0" normalizeH="0" baseline="0" noProof="0" dirty="0">
                        <a:ln>
                          <a:noFill/>
                        </a:ln>
                        <a:solidFill>
                          <a:prstClr val="black"/>
                        </a:solidFill>
                        <a:effectLst/>
                        <a:uLnTx/>
                        <a:uFillTx/>
                        <a:latin typeface="+mj-lt"/>
                        <a:ea typeface="+mn-ea"/>
                        <a:cs typeface="+mn-cs"/>
                      </a:endParaRPr>
                    </a:p>
                  </a:txBody>
                  <a:tcPr anchor="ctr"/>
                </a:tc>
                <a:tc>
                  <a:txBody>
                    <a:bodyPr/>
                    <a:lstStyle/>
                    <a:p>
                      <a:pPr algn="l"/>
                      <a:r>
                        <a:rPr lang="tr-TR" sz="800" b="1" dirty="0" smtClean="0">
                          <a:latin typeface="+mj-lt"/>
                        </a:rPr>
                        <a:t>63</a:t>
                      </a:r>
                      <a:endParaRPr lang="tr-TR" sz="800" b="1" dirty="0">
                        <a:latin typeface="+mj-lt"/>
                      </a:endParaRPr>
                    </a:p>
                  </a:txBody>
                  <a:tcPr anchor="ctr"/>
                </a:tc>
                <a:tc>
                  <a:txBody>
                    <a:bodyPr/>
                    <a:lstStyle/>
                    <a:p>
                      <a:pPr algn="l" fontAlgn="b"/>
                      <a:r>
                        <a:rPr lang="tr-TR" sz="800" b="0" i="0" u="none" strike="noStrike" dirty="0">
                          <a:solidFill>
                            <a:srgbClr val="000000"/>
                          </a:solidFill>
                          <a:effectLst/>
                          <a:latin typeface="+mj-lt"/>
                        </a:rPr>
                        <a:t>SEZAİ DEMİR</a:t>
                      </a:r>
                    </a:p>
                  </a:txBody>
                  <a:tcPr marL="9525" marR="9525" marT="9525" marB="0"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800" b="0" i="0" u="none" strike="noStrike" kern="1200" cap="none" spc="0" normalizeH="0" baseline="0" noProof="0" dirty="0" smtClean="0">
                          <a:ln>
                            <a:noFill/>
                          </a:ln>
                          <a:solidFill>
                            <a:prstClr val="black"/>
                          </a:solidFill>
                          <a:effectLst/>
                          <a:uLnTx/>
                          <a:uFillTx/>
                          <a:latin typeface="+mj-lt"/>
                          <a:ea typeface="+mn-ea"/>
                          <a:cs typeface="+mn-cs"/>
                        </a:rPr>
                        <a:t>SÜREKLİ İŞÇİ</a:t>
                      </a:r>
                      <a:endParaRPr kumimoji="0" lang="tr-TR" sz="800" b="0" i="0" u="none" strike="noStrike" kern="1200" cap="none" spc="0" normalizeH="0" baseline="0" noProof="0" dirty="0">
                        <a:ln>
                          <a:noFill/>
                        </a:ln>
                        <a:solidFill>
                          <a:prstClr val="black"/>
                        </a:solidFill>
                        <a:effectLst/>
                        <a:uLnTx/>
                        <a:uFillTx/>
                        <a:latin typeface="+mj-lt"/>
                        <a:ea typeface="+mn-ea"/>
                        <a:cs typeface="+mn-cs"/>
                      </a:endParaRPr>
                    </a:p>
                  </a:txBody>
                  <a:tcPr anchor="ctr"/>
                </a:tc>
                <a:tc>
                  <a:txBody>
                    <a:bodyPr/>
                    <a:lstStyle/>
                    <a:p>
                      <a:pPr algn="l"/>
                      <a:r>
                        <a:rPr lang="tr-TR" sz="800" b="1" dirty="0" smtClean="0">
                          <a:latin typeface="+mj-lt"/>
                        </a:rPr>
                        <a:t>64</a:t>
                      </a:r>
                      <a:endParaRPr lang="tr-TR" sz="800" b="1" dirty="0">
                        <a:latin typeface="+mj-lt"/>
                      </a:endParaRPr>
                    </a:p>
                  </a:txBody>
                  <a:tcPr anchor="ctr"/>
                </a:tc>
                <a:tc>
                  <a:txBody>
                    <a:bodyPr/>
                    <a:lstStyle/>
                    <a:p>
                      <a:pPr algn="l" fontAlgn="b"/>
                      <a:r>
                        <a:rPr lang="tr-TR" sz="800" b="0" i="0" u="none" strike="noStrike" dirty="0">
                          <a:solidFill>
                            <a:srgbClr val="000000"/>
                          </a:solidFill>
                          <a:effectLst/>
                          <a:latin typeface="+mj-lt"/>
                        </a:rPr>
                        <a:t>ENVER SEDAT AKTAŞ</a:t>
                      </a:r>
                    </a:p>
                  </a:txBody>
                  <a:tcPr marL="9525" marR="9525" marT="9525" marB="0"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800" b="0" i="0" u="none" strike="noStrike" kern="1200" cap="none" spc="0" normalizeH="0" baseline="0" noProof="0" dirty="0" smtClean="0">
                          <a:ln>
                            <a:noFill/>
                          </a:ln>
                          <a:solidFill>
                            <a:prstClr val="black"/>
                          </a:solidFill>
                          <a:effectLst/>
                          <a:uLnTx/>
                          <a:uFillTx/>
                          <a:latin typeface="+mj-lt"/>
                          <a:ea typeface="+mn-ea"/>
                          <a:cs typeface="+mn-cs"/>
                        </a:rPr>
                        <a:t>SÜREKLİ İŞÇİ</a:t>
                      </a:r>
                      <a:endParaRPr kumimoji="0" lang="tr-TR" sz="800" b="0" i="0" u="none" strike="noStrike" kern="1200" cap="none" spc="0" normalizeH="0" baseline="0" noProof="0" dirty="0">
                        <a:ln>
                          <a:noFill/>
                        </a:ln>
                        <a:solidFill>
                          <a:prstClr val="black"/>
                        </a:solidFill>
                        <a:effectLst/>
                        <a:uLnTx/>
                        <a:uFillTx/>
                        <a:latin typeface="+mj-lt"/>
                        <a:ea typeface="+mn-ea"/>
                        <a:cs typeface="+mn-cs"/>
                      </a:endParaRPr>
                    </a:p>
                  </a:txBody>
                  <a:tcPr anchor="ctr"/>
                </a:tc>
                <a:extLst>
                  <a:ext uri="{0D108BD9-81ED-4DB2-BD59-A6C34878D82A}">
                    <a16:rowId xmlns:a16="http://schemas.microsoft.com/office/drawing/2014/main" xmlns="" val="3396657078"/>
                  </a:ext>
                </a:extLst>
              </a:tr>
              <a:tr h="269354">
                <a:tc gridSpan="5">
                  <a:txBody>
                    <a:bodyPr/>
                    <a:lstStyle/>
                    <a:p>
                      <a:pPr algn="ctr"/>
                      <a:r>
                        <a:rPr lang="tr-TR" sz="1200" b="1" dirty="0" smtClean="0">
                          <a:latin typeface="+mj-lt"/>
                        </a:rPr>
                        <a:t>İDARİ PERSONEL SAYISI</a:t>
                      </a:r>
                      <a:endParaRPr lang="tr-TR" sz="1200" b="1" dirty="0">
                        <a:latin typeface="+mj-lt"/>
                      </a:endParaRPr>
                    </a:p>
                  </a:txBody>
                  <a:tcPr anchor="ctr"/>
                </a:tc>
                <a:tc hMerge="1">
                  <a:txBody>
                    <a:bodyPr/>
                    <a:lstStyle/>
                    <a:p>
                      <a:pPr algn="l"/>
                      <a:endParaRPr lang="tr-TR" sz="800" dirty="0">
                        <a:latin typeface="+mj-lt"/>
                      </a:endParaRPr>
                    </a:p>
                  </a:txBody>
                  <a:tcPr anchor="ctr"/>
                </a:tc>
                <a:tc hMerge="1">
                  <a:txBody>
                    <a:bodyPr/>
                    <a:lstStyle/>
                    <a:p>
                      <a:pPr algn="l"/>
                      <a:endParaRPr lang="tr-TR" sz="800" dirty="0">
                        <a:latin typeface="+mj-lt"/>
                      </a:endParaRPr>
                    </a:p>
                  </a:txBody>
                  <a:tcPr anchor="ctr"/>
                </a:tc>
                <a:tc hMerge="1">
                  <a:txBody>
                    <a:bodyPr/>
                    <a:lstStyle/>
                    <a:p>
                      <a:pPr algn="l"/>
                      <a:endParaRPr lang="tr-TR" sz="800" dirty="0">
                        <a:latin typeface="+mj-lt"/>
                      </a:endParaRPr>
                    </a:p>
                  </a:txBody>
                  <a:tcPr anchor="ctr"/>
                </a:tc>
                <a:tc hMerge="1">
                  <a:txBody>
                    <a:bodyPr/>
                    <a:lstStyle/>
                    <a:p>
                      <a:pPr algn="l"/>
                      <a:endParaRPr lang="tr-TR" sz="800" dirty="0">
                        <a:latin typeface="+mj-lt"/>
                      </a:endParaRPr>
                    </a:p>
                  </a:txBody>
                  <a:tcPr anchor="ctr"/>
                </a:tc>
                <a:tc>
                  <a:txBody>
                    <a:bodyPr/>
                    <a:lstStyle/>
                    <a:p>
                      <a:pPr algn="l"/>
                      <a:r>
                        <a:rPr lang="tr-TR" sz="1200" b="1" dirty="0" smtClean="0">
                          <a:latin typeface="+mj-lt"/>
                        </a:rPr>
                        <a:t>25</a:t>
                      </a:r>
                      <a:endParaRPr lang="tr-TR" sz="1200" b="1" dirty="0">
                        <a:latin typeface="+mj-lt"/>
                      </a:endParaRPr>
                    </a:p>
                  </a:txBody>
                  <a:tcPr anchor="ctr"/>
                </a:tc>
                <a:tc gridSpan="5">
                  <a:txBody>
                    <a:bodyPr/>
                    <a:lstStyle/>
                    <a:p>
                      <a:pPr algn="ctr"/>
                      <a:r>
                        <a:rPr lang="tr-TR" sz="1200" b="1" dirty="0" smtClean="0">
                          <a:latin typeface="+mj-lt"/>
                        </a:rPr>
                        <a:t>SÜREKLİ İŞÇİ SAYISI</a:t>
                      </a:r>
                      <a:endParaRPr lang="tr-TR" sz="1200" b="1" dirty="0">
                        <a:latin typeface="+mj-lt"/>
                      </a:endParaRPr>
                    </a:p>
                  </a:txBody>
                  <a:tcPr anchor="ctr"/>
                </a:tc>
                <a:tc hMerge="1">
                  <a:txBody>
                    <a:bodyPr/>
                    <a:lstStyle/>
                    <a:p>
                      <a:pPr algn="l"/>
                      <a:endParaRPr lang="tr-TR" sz="800" dirty="0">
                        <a:latin typeface="+mj-lt"/>
                      </a:endParaRPr>
                    </a:p>
                  </a:txBody>
                  <a:tcPr anchor="ctr"/>
                </a:tc>
                <a:tc hMerge="1">
                  <a:txBody>
                    <a:bodyPr/>
                    <a:lstStyle/>
                    <a:p>
                      <a:pPr algn="l"/>
                      <a:endParaRPr lang="tr-TR" sz="800" dirty="0">
                        <a:latin typeface="+mj-lt"/>
                      </a:endParaRPr>
                    </a:p>
                  </a:txBody>
                  <a:tcPr anchor="ctr"/>
                </a:tc>
                <a:tc hMerge="1">
                  <a:txBody>
                    <a:bodyPr/>
                    <a:lstStyle/>
                    <a:p>
                      <a:pPr algn="l"/>
                      <a:endParaRPr lang="tr-TR" sz="800" dirty="0">
                        <a:latin typeface="+mj-lt"/>
                      </a:endParaRPr>
                    </a:p>
                  </a:txBody>
                  <a:tcPr anchor="ctr"/>
                </a:tc>
                <a:tc hMerge="1">
                  <a:txBody>
                    <a:bodyPr/>
                    <a:lstStyle/>
                    <a:p>
                      <a:pPr algn="l"/>
                      <a:endParaRPr lang="tr-TR" sz="800" dirty="0">
                        <a:latin typeface="+mj-lt"/>
                      </a:endParaRPr>
                    </a:p>
                  </a:txBody>
                  <a:tcPr anchor="ctr"/>
                </a:tc>
                <a:tc>
                  <a:txBody>
                    <a:bodyPr/>
                    <a:lstStyle/>
                    <a:p>
                      <a:pPr algn="l"/>
                      <a:r>
                        <a:rPr lang="tr-TR" sz="1200" b="1" dirty="0" smtClean="0">
                          <a:latin typeface="+mj-lt"/>
                        </a:rPr>
                        <a:t>39</a:t>
                      </a:r>
                      <a:endParaRPr lang="tr-TR" sz="1200" b="1" dirty="0">
                        <a:latin typeface="+mj-lt"/>
                      </a:endParaRPr>
                    </a:p>
                  </a:txBody>
                  <a:tcPr anchor="ctr"/>
                </a:tc>
                <a:extLst>
                  <a:ext uri="{0D108BD9-81ED-4DB2-BD59-A6C34878D82A}">
                    <a16:rowId xmlns:a16="http://schemas.microsoft.com/office/drawing/2014/main" xmlns="" val="3519095123"/>
                  </a:ext>
                </a:extLst>
              </a:tr>
            </a:tbl>
          </a:graphicData>
        </a:graphic>
      </p:graphicFrame>
    </p:spTree>
    <p:extLst>
      <p:ext uri="{BB962C8B-B14F-4D97-AF65-F5344CB8AC3E}">
        <p14:creationId xmlns:p14="http://schemas.microsoft.com/office/powerpoint/2010/main" val="2615190808"/>
      </p:ext>
    </p:extLst>
  </p:cSld>
  <p:clrMapOvr>
    <a:masterClrMapping/>
  </p:clrMapOvr>
  <p:transition spd="slow">
    <p:randomBar dir="ver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838200" y="365126"/>
            <a:ext cx="10515600" cy="844550"/>
          </a:xfrm>
        </p:spPr>
        <p:txBody>
          <a:bodyPr>
            <a:normAutofit/>
          </a:bodyPr>
          <a:lstStyle/>
          <a:p>
            <a:r>
              <a:rPr lang="tr-TR" sz="2400" b="1" dirty="0" smtClean="0">
                <a:latin typeface="+mn-lt"/>
              </a:rPr>
              <a:t>             İDARİ BİNA</a:t>
            </a:r>
            <a:endParaRPr lang="tr-TR" sz="2400" b="1" dirty="0">
              <a:latin typeface="+mn-lt"/>
            </a:endParaRPr>
          </a:p>
        </p:txBody>
      </p:sp>
      <p:sp>
        <p:nvSpPr>
          <p:cNvPr id="3" name="İçerik Yer Tutucusu 2"/>
          <p:cNvSpPr>
            <a:spLocks noGrp="1"/>
          </p:cNvSpPr>
          <p:nvPr>
            <p:ph idx="1"/>
          </p:nvPr>
        </p:nvSpPr>
        <p:spPr/>
        <p:txBody>
          <a:bodyPr>
            <a:normAutofit/>
          </a:bodyPr>
          <a:lstStyle/>
          <a:p>
            <a:pPr algn="just"/>
            <a:r>
              <a:rPr lang="tr-TR" sz="1200" dirty="0"/>
              <a:t>Sağlık Kültür ve Spor Daire Başkanlığı </a:t>
            </a:r>
            <a:r>
              <a:rPr lang="tr-TR" sz="1200" dirty="0" err="1"/>
              <a:t>Kezer</a:t>
            </a:r>
            <a:r>
              <a:rPr lang="tr-TR" sz="1200" dirty="0"/>
              <a:t> kampüsünde Sağlık Merkezi ile aynı binada </a:t>
            </a:r>
            <a:r>
              <a:rPr lang="tr-TR" sz="1200" dirty="0" err="1"/>
              <a:t>olup,Daire</a:t>
            </a:r>
            <a:r>
              <a:rPr lang="tr-TR" sz="1200" dirty="0"/>
              <a:t> Başkanlığına ait 11 oda Sağlık Hizmetlerine ait 8 oda olmak üzere toplam 19 oda ile hizmet </a:t>
            </a:r>
            <a:r>
              <a:rPr lang="tr-TR" sz="1200" dirty="0" err="1"/>
              <a:t>vermektedir.Kezer</a:t>
            </a:r>
            <a:r>
              <a:rPr lang="tr-TR" sz="1200" dirty="0"/>
              <a:t> Kampüsünde Başkanlığımıza ait Merkezi Kafeteryada 3 hizmet </a:t>
            </a:r>
            <a:r>
              <a:rPr lang="tr-TR" sz="1200" dirty="0" err="1"/>
              <a:t>odası,Turizm</a:t>
            </a:r>
            <a:r>
              <a:rPr lang="tr-TR" sz="1200" dirty="0"/>
              <a:t> Spor Eğitim Uygulama Merkezimizde bulunan 1 adet Resepsiyon 2 adet idari personel odası, yine </a:t>
            </a:r>
            <a:r>
              <a:rPr lang="tr-TR" sz="1200" dirty="0" err="1"/>
              <a:t>Kezer</a:t>
            </a:r>
            <a:r>
              <a:rPr lang="tr-TR" sz="1200" dirty="0"/>
              <a:t> Yerleşkesinde bulunan Kapalı Spor Salonunda 2 adet personel odası ile hizmet vermekteyiz. Ayrıca </a:t>
            </a:r>
            <a:r>
              <a:rPr lang="tr-TR" sz="1200" dirty="0" err="1"/>
              <a:t>Kezer</a:t>
            </a:r>
            <a:r>
              <a:rPr lang="tr-TR" sz="1200" dirty="0"/>
              <a:t> kampüsünde proje kapsamında inşa edilen Gençlik evinde  2 adet memur </a:t>
            </a:r>
            <a:r>
              <a:rPr lang="tr-TR" sz="1200" dirty="0" err="1"/>
              <a:t>odası,toplantı</a:t>
            </a:r>
            <a:r>
              <a:rPr lang="tr-TR" sz="1200" dirty="0"/>
              <a:t> salonu ve Öğrenci Topluluklarımız ile Öğrenci Konseyimizin ortaklaşa kullandığı bir adet büro daha bulunmaktadır.</a:t>
            </a:r>
          </a:p>
          <a:p>
            <a:pPr algn="just"/>
            <a:endParaRPr lang="tr-TR" sz="1200" dirty="0"/>
          </a:p>
        </p:txBody>
      </p:sp>
      <p:pic>
        <p:nvPicPr>
          <p:cNvPr id="4" name="Resim 3" descr="C:\Users\Yönetici\Desktop\Lazım Olabilecek Belgeler\sks\IMG_9984.JPG"/>
          <p:cNvPicPr/>
          <p:nvPr/>
        </p:nvPicPr>
        <p:blipFill>
          <a:blip r:embed="rId2" cstate="print"/>
          <a:srcRect/>
          <a:stretch>
            <a:fillRect/>
          </a:stretch>
        </p:blipFill>
        <p:spPr bwMode="auto">
          <a:xfrm>
            <a:off x="729614" y="2781300"/>
            <a:ext cx="10553429" cy="2705100"/>
          </a:xfrm>
          <a:prstGeom prst="rect">
            <a:avLst/>
          </a:prstGeom>
          <a:noFill/>
          <a:ln w="9525">
            <a:noFill/>
            <a:miter lim="800000"/>
            <a:headEnd/>
            <a:tailEnd/>
          </a:ln>
        </p:spPr>
      </p:pic>
    </p:spTree>
    <p:extLst>
      <p:ext uri="{BB962C8B-B14F-4D97-AF65-F5344CB8AC3E}">
        <p14:creationId xmlns:p14="http://schemas.microsoft.com/office/powerpoint/2010/main" val="1778589048"/>
      </p:ext>
    </p:extLst>
  </p:cSld>
  <p:clrMapOvr>
    <a:masterClrMapping/>
  </p:clrMapOvr>
  <p:transition spd="med">
    <p:pull/>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551214" y="365125"/>
            <a:ext cx="9802586" cy="957489"/>
          </a:xfrm>
        </p:spPr>
        <p:txBody>
          <a:bodyPr>
            <a:normAutofit/>
          </a:bodyPr>
          <a:lstStyle/>
          <a:p>
            <a:r>
              <a:rPr lang="tr-TR" sz="2400" b="1" dirty="0" smtClean="0">
                <a:latin typeface="+mn-lt"/>
              </a:rPr>
              <a:t>SAĞLIK HİZMETLERİ</a:t>
            </a:r>
            <a:endParaRPr lang="tr-TR" sz="2400" b="1" dirty="0">
              <a:latin typeface="+mn-lt"/>
            </a:endParaRPr>
          </a:p>
        </p:txBody>
      </p:sp>
      <p:pic>
        <p:nvPicPr>
          <p:cNvPr id="4" name="İçerik Yer Tutucusu 3" descr="C:\Users\Yönetici\Desktop\Lazım Olabilecek Belgeler\sks\Foto 3.jpg"/>
          <p:cNvPicPr>
            <a:picLocks noGrp="1"/>
          </p:cNvPicPr>
          <p:nvPr>
            <p:ph idx="1"/>
          </p:nvPr>
        </p:nvPicPr>
        <p:blipFill>
          <a:blip r:embed="rId2" cstate="print"/>
          <a:srcRect/>
          <a:stretch>
            <a:fillRect/>
          </a:stretch>
        </p:blipFill>
        <p:spPr bwMode="auto">
          <a:xfrm>
            <a:off x="633524" y="1216479"/>
            <a:ext cx="9498355" cy="3121026"/>
          </a:xfrm>
          <a:prstGeom prst="rect">
            <a:avLst/>
          </a:prstGeom>
          <a:noFill/>
          <a:ln w="9525">
            <a:noFill/>
            <a:miter lim="800000"/>
            <a:headEnd/>
            <a:tailEnd/>
          </a:ln>
        </p:spPr>
      </p:pic>
      <p:sp>
        <p:nvSpPr>
          <p:cNvPr id="5" name="Dikdörtgen 4"/>
          <p:cNvSpPr/>
          <p:nvPr/>
        </p:nvSpPr>
        <p:spPr>
          <a:xfrm>
            <a:off x="259970" y="4337505"/>
            <a:ext cx="9961715" cy="1015663"/>
          </a:xfrm>
          <a:prstGeom prst="rect">
            <a:avLst/>
          </a:prstGeom>
        </p:spPr>
        <p:txBody>
          <a:bodyPr wrap="square">
            <a:spAutoFit/>
          </a:bodyPr>
          <a:lstStyle/>
          <a:p>
            <a:pPr lvl="0" indent="457200" algn="just" fontAlgn="base">
              <a:spcBef>
                <a:spcPct val="0"/>
              </a:spcBef>
              <a:spcAft>
                <a:spcPct val="0"/>
              </a:spcAft>
            </a:pPr>
            <a:r>
              <a:rPr lang="tr-TR" sz="1200" dirty="0"/>
              <a:t>Üniversitemiz </a:t>
            </a:r>
            <a:r>
              <a:rPr lang="tr-TR" sz="1200" dirty="0" err="1"/>
              <a:t>kezer</a:t>
            </a:r>
            <a:r>
              <a:rPr lang="tr-TR" sz="1200" dirty="0"/>
              <a:t> </a:t>
            </a:r>
            <a:r>
              <a:rPr lang="tr-TR" sz="1200" dirty="0" smtClean="0"/>
              <a:t>kampüsündeki </a:t>
            </a:r>
            <a:r>
              <a:rPr lang="tr-TR" sz="1200" dirty="0"/>
              <a:t>hizmet binasında </a:t>
            </a:r>
            <a:r>
              <a:rPr lang="tr-TR" sz="1200" dirty="0" err="1"/>
              <a:t>Mediko</a:t>
            </a:r>
            <a:r>
              <a:rPr lang="tr-TR" sz="1200" dirty="0"/>
              <a:t>-Sosyal Merkezi </a:t>
            </a:r>
            <a:r>
              <a:rPr lang="tr-TR" sz="1200" dirty="0" smtClean="0"/>
              <a:t>oluşturulmuştur. </a:t>
            </a:r>
            <a:r>
              <a:rPr lang="tr-TR" sz="1200" dirty="0" err="1" smtClean="0"/>
              <a:t>Kezerde</a:t>
            </a:r>
            <a:r>
              <a:rPr lang="tr-TR" sz="1200" dirty="0" smtClean="0"/>
              <a:t> </a:t>
            </a:r>
            <a:r>
              <a:rPr lang="tr-TR" sz="1200" dirty="0"/>
              <a:t>bulunan öğrencilerimiz, çalışanlarımız ve yakınları için sağlık hizmetleri Sağlık Kültür ve Spor Daire Başkanlığı tarafından bu sağlık biriminde verilmektedir. Sağlık Birimimizde, Yüksek Öğretim Kurulunca belirlenen "Yüksek Öğretim Öğrencilerinin Sağlık Hizmetlerinden Yararlandırılmasına İlişkin Uygulama </a:t>
            </a:r>
            <a:r>
              <a:rPr lang="tr-TR" sz="1200" dirty="0" err="1"/>
              <a:t>Esasları"na</a:t>
            </a:r>
            <a:r>
              <a:rPr lang="tr-TR" sz="1200" dirty="0"/>
              <a:t> uyulmaktadır</a:t>
            </a:r>
            <a:r>
              <a:rPr lang="tr-TR" sz="1200" dirty="0" smtClean="0"/>
              <a:t>. Başkanlığımız </a:t>
            </a:r>
            <a:r>
              <a:rPr lang="tr-TR" sz="1200" dirty="0"/>
              <a:t>bünyesinde bulunan Sağlık Hizmetleri Biriminde 1 Diyetisyen 1 psikolog ve 4 Hemşire  ile hizmet verilmektedir</a:t>
            </a:r>
            <a:r>
              <a:rPr lang="tr-TR" sz="1200" dirty="0" smtClean="0"/>
              <a:t>. Ayrıca </a:t>
            </a:r>
            <a:r>
              <a:rPr lang="tr-TR" sz="1200" dirty="0"/>
              <a:t>Sağlık Bakanlığı tarafından idari binamızda Aile Hekimi görevlendirilmesi yapılmış olup öğrenci ve personelimize Aile Hekimliğince sağlık hizmeti verilmektedir.</a:t>
            </a:r>
          </a:p>
        </p:txBody>
      </p:sp>
    </p:spTree>
    <p:extLst>
      <p:ext uri="{BB962C8B-B14F-4D97-AF65-F5344CB8AC3E}">
        <p14:creationId xmlns:p14="http://schemas.microsoft.com/office/powerpoint/2010/main" val="3000128232"/>
      </p:ext>
    </p:extLst>
  </p:cSld>
  <p:clrMapOvr>
    <a:masterClrMapping/>
  </p:clrMapOvr>
  <p:transition spd="slow">
    <p:cove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smtClean="0"/>
              <a:t>YEMEKHANELER</a:t>
            </a:r>
            <a:endParaRPr lang="tr-TR" sz="2400" b="1" dirty="0"/>
          </a:p>
        </p:txBody>
      </p:sp>
      <p:graphicFrame>
        <p:nvGraphicFramePr>
          <p:cNvPr id="3" name="Tablo 2"/>
          <p:cNvGraphicFramePr>
            <a:graphicFrameLocks noGrp="1"/>
          </p:cNvGraphicFramePr>
          <p:nvPr>
            <p:extLst>
              <p:ext uri="{D42A27DB-BD31-4B8C-83A1-F6EECF244321}">
                <p14:modId xmlns:p14="http://schemas.microsoft.com/office/powerpoint/2010/main" val="1752869219"/>
              </p:ext>
            </p:extLst>
          </p:nvPr>
        </p:nvGraphicFramePr>
        <p:xfrm>
          <a:off x="1281792" y="1160537"/>
          <a:ext cx="7690758" cy="1483360"/>
        </p:xfrm>
        <a:graphic>
          <a:graphicData uri="http://schemas.openxmlformats.org/drawingml/2006/table">
            <a:tbl>
              <a:tblPr firstRow="1" bandRow="1">
                <a:tableStyleId>{5C22544A-7EE6-4342-B048-85BDC9FD1C3A}</a:tableStyleId>
              </a:tblPr>
              <a:tblGrid>
                <a:gridCol w="3380015">
                  <a:extLst>
                    <a:ext uri="{9D8B030D-6E8A-4147-A177-3AD203B41FA5}">
                      <a16:colId xmlns:a16="http://schemas.microsoft.com/office/drawing/2014/main" xmlns="" val="1433451534"/>
                    </a:ext>
                  </a:extLst>
                </a:gridCol>
                <a:gridCol w="1747157">
                  <a:extLst>
                    <a:ext uri="{9D8B030D-6E8A-4147-A177-3AD203B41FA5}">
                      <a16:colId xmlns:a16="http://schemas.microsoft.com/office/drawing/2014/main" xmlns="" val="4213558454"/>
                    </a:ext>
                  </a:extLst>
                </a:gridCol>
                <a:gridCol w="2563586">
                  <a:extLst>
                    <a:ext uri="{9D8B030D-6E8A-4147-A177-3AD203B41FA5}">
                      <a16:colId xmlns:a16="http://schemas.microsoft.com/office/drawing/2014/main" xmlns="" val="423302657"/>
                    </a:ext>
                  </a:extLst>
                </a:gridCol>
              </a:tblGrid>
              <a:tr h="370840">
                <a:tc>
                  <a:txBody>
                    <a:bodyPr/>
                    <a:lstStyle/>
                    <a:p>
                      <a:r>
                        <a:rPr lang="tr-TR" dirty="0" smtClean="0"/>
                        <a:t>YEMEKHANE ADI</a:t>
                      </a:r>
                      <a:endParaRPr lang="tr-TR" dirty="0"/>
                    </a:p>
                  </a:txBody>
                  <a:tcPr/>
                </a:tc>
                <a:tc>
                  <a:txBody>
                    <a:bodyPr/>
                    <a:lstStyle/>
                    <a:p>
                      <a:pPr algn="ctr"/>
                      <a:r>
                        <a:rPr lang="tr-TR" dirty="0" smtClean="0"/>
                        <a:t>SAYISI</a:t>
                      </a:r>
                      <a:endParaRPr lang="tr-TR" dirty="0"/>
                    </a:p>
                  </a:txBody>
                  <a:tcPr/>
                </a:tc>
                <a:tc>
                  <a:txBody>
                    <a:bodyPr/>
                    <a:lstStyle/>
                    <a:p>
                      <a:pPr algn="ctr"/>
                      <a:r>
                        <a:rPr lang="tr-TR" dirty="0" smtClean="0"/>
                        <a:t>KAPASİTESİ</a:t>
                      </a:r>
                      <a:endParaRPr lang="tr-TR" dirty="0"/>
                    </a:p>
                  </a:txBody>
                  <a:tcPr/>
                </a:tc>
                <a:extLst>
                  <a:ext uri="{0D108BD9-81ED-4DB2-BD59-A6C34878D82A}">
                    <a16:rowId xmlns:a16="http://schemas.microsoft.com/office/drawing/2014/main" xmlns="" val="24807275"/>
                  </a:ext>
                </a:extLst>
              </a:tr>
              <a:tr h="370840">
                <a:tc>
                  <a:txBody>
                    <a:bodyPr/>
                    <a:lstStyle/>
                    <a:p>
                      <a:r>
                        <a:rPr lang="tr-TR" dirty="0" smtClean="0"/>
                        <a:t>Öğrenci Yemekhanesi</a:t>
                      </a:r>
                      <a:endParaRPr lang="tr-TR" dirty="0"/>
                    </a:p>
                  </a:txBody>
                  <a:tcPr/>
                </a:tc>
                <a:tc>
                  <a:txBody>
                    <a:bodyPr/>
                    <a:lstStyle/>
                    <a:p>
                      <a:pPr algn="ctr"/>
                      <a:r>
                        <a:rPr lang="tr-TR" dirty="0" smtClean="0"/>
                        <a:t>4</a:t>
                      </a:r>
                      <a:endParaRPr lang="tr-TR" dirty="0"/>
                    </a:p>
                  </a:txBody>
                  <a:tcPr/>
                </a:tc>
                <a:tc>
                  <a:txBody>
                    <a:bodyPr/>
                    <a:lstStyle/>
                    <a:p>
                      <a:pPr algn="ctr"/>
                      <a:r>
                        <a:rPr lang="tr-TR" dirty="0" smtClean="0"/>
                        <a:t>1200</a:t>
                      </a:r>
                      <a:endParaRPr lang="tr-TR" dirty="0"/>
                    </a:p>
                  </a:txBody>
                  <a:tcPr/>
                </a:tc>
                <a:extLst>
                  <a:ext uri="{0D108BD9-81ED-4DB2-BD59-A6C34878D82A}">
                    <a16:rowId xmlns:a16="http://schemas.microsoft.com/office/drawing/2014/main" xmlns="" val="1928019538"/>
                  </a:ext>
                </a:extLst>
              </a:tr>
              <a:tr h="370840">
                <a:tc>
                  <a:txBody>
                    <a:bodyPr/>
                    <a:lstStyle/>
                    <a:p>
                      <a:r>
                        <a:rPr lang="tr-TR" dirty="0" smtClean="0"/>
                        <a:t>Personel Yemekhanesi</a:t>
                      </a:r>
                      <a:endParaRPr lang="tr-TR" dirty="0"/>
                    </a:p>
                  </a:txBody>
                  <a:tcPr/>
                </a:tc>
                <a:tc>
                  <a:txBody>
                    <a:bodyPr/>
                    <a:lstStyle/>
                    <a:p>
                      <a:pPr algn="ctr"/>
                      <a:r>
                        <a:rPr lang="tr-TR" dirty="0" smtClean="0"/>
                        <a:t>2</a:t>
                      </a:r>
                      <a:endParaRPr lang="tr-TR" dirty="0"/>
                    </a:p>
                  </a:txBody>
                  <a:tcPr/>
                </a:tc>
                <a:tc>
                  <a:txBody>
                    <a:bodyPr/>
                    <a:lstStyle/>
                    <a:p>
                      <a:pPr algn="ctr"/>
                      <a:r>
                        <a:rPr lang="tr-TR" dirty="0" smtClean="0"/>
                        <a:t>380</a:t>
                      </a:r>
                      <a:endParaRPr lang="tr-TR" dirty="0"/>
                    </a:p>
                  </a:txBody>
                  <a:tcPr/>
                </a:tc>
                <a:extLst>
                  <a:ext uri="{0D108BD9-81ED-4DB2-BD59-A6C34878D82A}">
                    <a16:rowId xmlns:a16="http://schemas.microsoft.com/office/drawing/2014/main" xmlns="" val="854434170"/>
                  </a:ext>
                </a:extLst>
              </a:tr>
              <a:tr h="370840">
                <a:tc>
                  <a:txBody>
                    <a:bodyPr/>
                    <a:lstStyle/>
                    <a:p>
                      <a:r>
                        <a:rPr lang="tr-TR" dirty="0" smtClean="0"/>
                        <a:t>Akademik Personel Yemekhanesi</a:t>
                      </a:r>
                      <a:endParaRPr lang="tr-TR" dirty="0"/>
                    </a:p>
                  </a:txBody>
                  <a:tcPr/>
                </a:tc>
                <a:tc>
                  <a:txBody>
                    <a:bodyPr/>
                    <a:lstStyle/>
                    <a:p>
                      <a:pPr algn="ctr"/>
                      <a:r>
                        <a:rPr lang="tr-TR" dirty="0" smtClean="0"/>
                        <a:t>1</a:t>
                      </a:r>
                      <a:endParaRPr lang="tr-TR" dirty="0"/>
                    </a:p>
                  </a:txBody>
                  <a:tcPr/>
                </a:tc>
                <a:tc>
                  <a:txBody>
                    <a:bodyPr/>
                    <a:lstStyle/>
                    <a:p>
                      <a:pPr algn="ctr"/>
                      <a:r>
                        <a:rPr lang="tr-TR" dirty="0" smtClean="0"/>
                        <a:t>300</a:t>
                      </a:r>
                      <a:endParaRPr lang="tr-TR" dirty="0"/>
                    </a:p>
                  </a:txBody>
                  <a:tcPr/>
                </a:tc>
                <a:extLst>
                  <a:ext uri="{0D108BD9-81ED-4DB2-BD59-A6C34878D82A}">
                    <a16:rowId xmlns:a16="http://schemas.microsoft.com/office/drawing/2014/main" xmlns="" val="262260504"/>
                  </a:ext>
                </a:extLst>
              </a:tr>
            </a:tbl>
          </a:graphicData>
        </a:graphic>
      </p:graphicFrame>
      <p:sp>
        <p:nvSpPr>
          <p:cNvPr id="4" name="Dikdörtgen 3"/>
          <p:cNvSpPr/>
          <p:nvPr/>
        </p:nvSpPr>
        <p:spPr>
          <a:xfrm>
            <a:off x="1349828" y="2643897"/>
            <a:ext cx="7622722" cy="2492990"/>
          </a:xfrm>
          <a:prstGeom prst="rect">
            <a:avLst/>
          </a:prstGeom>
        </p:spPr>
        <p:txBody>
          <a:bodyPr wrap="square">
            <a:spAutoFit/>
          </a:bodyPr>
          <a:lstStyle/>
          <a:p>
            <a:pPr indent="457200" algn="just" eaLnBrk="0" fontAlgn="base" hangingPunct="0">
              <a:spcBef>
                <a:spcPct val="0"/>
              </a:spcBef>
              <a:spcAft>
                <a:spcPct val="0"/>
              </a:spcAft>
            </a:pPr>
            <a:endParaRPr lang="tr-TR" sz="1200" dirty="0" smtClean="0"/>
          </a:p>
          <a:p>
            <a:pPr algn="just"/>
            <a:r>
              <a:rPr lang="tr-TR" sz="1200" dirty="0" smtClean="0"/>
              <a:t>	Üniversitemiz </a:t>
            </a:r>
            <a:r>
              <a:rPr lang="tr-TR" sz="1200" dirty="0"/>
              <a:t>çalışanlarına ve öğrencilerine merkez kampüs ve </a:t>
            </a:r>
            <a:r>
              <a:rPr lang="tr-TR" sz="1200" dirty="0" err="1"/>
              <a:t>kezer</a:t>
            </a:r>
            <a:r>
              <a:rPr lang="tr-TR" sz="1200" dirty="0"/>
              <a:t> kampüsünde bulunan ayrı yemekhanelerde öğle yemeği </a:t>
            </a:r>
            <a:r>
              <a:rPr lang="tr-TR" sz="1200" dirty="0" err="1"/>
              <a:t>verilmektedir.Yemekler</a:t>
            </a:r>
            <a:r>
              <a:rPr lang="tr-TR" sz="1200" dirty="0"/>
              <a:t> 4 çeşit olarak verilmektedir. Yemeğin maliyetindeki girdiler dikkate alınarak Sağlık Kültür ve Spor Daire Başkanlığı Yönetim Kurulu'nca belirlenen miktarda katkı payı alınır. Üniversitemizde yemek menüleri, Rektörlük Makamının Onayı ile oluşturulan "Yemek Tespit Komisyonu" tarafından hazırlanmakta, yetişmiş aşçı ve personeller tarafından öğrencilerimize servisleri </a:t>
            </a:r>
            <a:r>
              <a:rPr lang="tr-TR" sz="1200" dirty="0" err="1"/>
              <a:t>yapılmaktadır.Öğrenci</a:t>
            </a:r>
            <a:r>
              <a:rPr lang="tr-TR" sz="1200" dirty="0"/>
              <a:t> ve çalışanlarımızın sağlıklı koşullarda hizmet alabilmeleri için yemekhaneler belli aralıklarla Başkanlığımız tarafından denetlenmektedir. Başkanlığımızın internet sayfası hazırlanmış ve yapılan faaliyetlerin duyurulması sağlanmıştır</a:t>
            </a:r>
            <a:r>
              <a:rPr lang="tr-TR" sz="1200" dirty="0" smtClean="0"/>
              <a:t>. Ayrıca </a:t>
            </a:r>
            <a:r>
              <a:rPr lang="tr-TR" sz="1200" dirty="0"/>
              <a:t>“Haftalık Yemek Menüsü” internet ortamında kalori miktarlarıyla birlikte </a:t>
            </a:r>
            <a:r>
              <a:rPr lang="tr-TR" sz="1200" dirty="0" smtClean="0"/>
              <a:t>yayımlanmaktadır. Bu </a:t>
            </a:r>
            <a:r>
              <a:rPr lang="tr-TR" sz="1200" dirty="0"/>
              <a:t>hizmeti yürütmekte olduğumuz tesislerimizde işletme politikamız ticari olmayıp, tamamen sosyal amaçlıdır</a:t>
            </a:r>
            <a:r>
              <a:rPr lang="tr-TR" sz="1200" dirty="0" smtClean="0"/>
              <a:t>. Ayrıca 2018 </a:t>
            </a:r>
            <a:r>
              <a:rPr lang="tr-TR" sz="1200" dirty="0"/>
              <a:t>yılında maddi durumu zayıf olan öğrenciler ile şehit ve gazi yakını olmak üzere </a:t>
            </a:r>
            <a:r>
              <a:rPr lang="tr-TR" sz="1200" dirty="0" smtClean="0"/>
              <a:t>335 </a:t>
            </a:r>
            <a:r>
              <a:rPr lang="tr-TR" sz="1200" dirty="0"/>
              <a:t>öğrenciye yemek bursu verilmiştir</a:t>
            </a:r>
            <a:r>
              <a:rPr lang="tr-TR" sz="1200" dirty="0" smtClean="0"/>
              <a:t>. </a:t>
            </a:r>
            <a:r>
              <a:rPr lang="tr-TR" sz="1200" dirty="0"/>
              <a:t>2018 yılı içinde Kurtalan yemekhanesinden 8.931,00 TL, Eruh yemekhanesinden 31.429,00 TL Üniversitemiz merkez ve </a:t>
            </a:r>
            <a:r>
              <a:rPr lang="tr-TR" sz="1200" dirty="0" err="1"/>
              <a:t>kezer</a:t>
            </a:r>
            <a:r>
              <a:rPr lang="tr-TR" sz="1200" dirty="0"/>
              <a:t> yemekhanelerinden 483.117,00 TL  olmak üzere yemekhanelerden elde edilen gelir toplamı:523.477,00 TL ‘</a:t>
            </a:r>
            <a:r>
              <a:rPr lang="tr-TR" sz="1200" dirty="0" err="1"/>
              <a:t>dir</a:t>
            </a:r>
            <a:r>
              <a:rPr lang="tr-TR" sz="1200" dirty="0"/>
              <a:t>.</a:t>
            </a:r>
          </a:p>
        </p:txBody>
      </p:sp>
    </p:spTree>
    <p:extLst>
      <p:ext uri="{BB962C8B-B14F-4D97-AF65-F5344CB8AC3E}">
        <p14:creationId xmlns:p14="http://schemas.microsoft.com/office/powerpoint/2010/main" val="1295060677"/>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838200" y="365126"/>
            <a:ext cx="10515600" cy="761546"/>
          </a:xfrm>
        </p:spPr>
        <p:txBody>
          <a:bodyPr/>
          <a:lstStyle/>
          <a:p>
            <a:r>
              <a:rPr lang="tr-TR" dirty="0" smtClean="0"/>
              <a:t>      </a:t>
            </a:r>
            <a:r>
              <a:rPr lang="tr-TR" sz="2400" b="1" dirty="0" smtClean="0">
                <a:latin typeface="+mn-lt"/>
              </a:rPr>
              <a:t>YEMEKHANE</a:t>
            </a:r>
            <a:endParaRPr lang="tr-TR" sz="2400" b="1" dirty="0">
              <a:latin typeface="+mn-lt"/>
            </a:endParaRPr>
          </a:p>
        </p:txBody>
      </p:sp>
      <p:pic>
        <p:nvPicPr>
          <p:cNvPr id="4" name="İçerik Yer Tutucusu 3" descr="C:\Users\Yönetici\Desktop\Lazım Olabilecek Belgeler\sks\IMG_9970.JPG"/>
          <p:cNvPicPr>
            <a:picLocks noGrp="1"/>
          </p:cNvPicPr>
          <p:nvPr>
            <p:ph idx="1"/>
          </p:nvPr>
        </p:nvPicPr>
        <p:blipFill>
          <a:blip r:embed="rId2" cstate="print"/>
          <a:srcRect/>
          <a:stretch>
            <a:fillRect/>
          </a:stretch>
        </p:blipFill>
        <p:spPr bwMode="auto">
          <a:xfrm>
            <a:off x="767443" y="2081054"/>
            <a:ext cx="4678013" cy="3242060"/>
          </a:xfrm>
          <a:prstGeom prst="rect">
            <a:avLst/>
          </a:prstGeom>
          <a:noFill/>
          <a:ln w="9525">
            <a:noFill/>
            <a:miter lim="800000"/>
            <a:headEnd/>
            <a:tailEnd/>
          </a:ln>
        </p:spPr>
      </p:pic>
      <p:pic>
        <p:nvPicPr>
          <p:cNvPr id="2050" name="Picture 2" descr="http://sksdb.siirt.edu.tr/foto/sanalresim/20162171024140.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445456" y="2081054"/>
            <a:ext cx="4840080" cy="32420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229265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838200" y="365125"/>
            <a:ext cx="10515600" cy="830261"/>
          </a:xfrm>
        </p:spPr>
        <p:txBody>
          <a:bodyPr>
            <a:normAutofit/>
          </a:bodyPr>
          <a:lstStyle/>
          <a:p>
            <a:r>
              <a:rPr lang="tr-TR" sz="2400" dirty="0" smtClean="0">
                <a:latin typeface="+mn-lt"/>
              </a:rPr>
              <a:t>            </a:t>
            </a:r>
            <a:r>
              <a:rPr lang="tr-TR" sz="2400" b="1" dirty="0" smtClean="0">
                <a:latin typeface="+mn-lt"/>
              </a:rPr>
              <a:t>YEMEKHANE</a:t>
            </a:r>
            <a:endParaRPr lang="tr-TR" sz="2400" b="1" dirty="0">
              <a:latin typeface="+mn-lt"/>
            </a:endParaRPr>
          </a:p>
        </p:txBody>
      </p:sp>
      <p:pic>
        <p:nvPicPr>
          <p:cNvPr id="3074" name="Picture 2" descr="http://sksdb.siirt.edu.tr/foto/sanalresim/201621710354198.jpg"/>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838200" y="1195387"/>
            <a:ext cx="4484608" cy="4805363"/>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http://sksdb.siirt.edu.tr/foto/sanalresim/201621710246639.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322808" y="1195388"/>
            <a:ext cx="6423025" cy="48053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8065366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838200" y="365126"/>
            <a:ext cx="10515600" cy="825499"/>
          </a:xfrm>
        </p:spPr>
        <p:txBody>
          <a:bodyPr>
            <a:normAutofit/>
          </a:bodyPr>
          <a:lstStyle/>
          <a:p>
            <a:r>
              <a:rPr lang="tr-TR" sz="2400" dirty="0" smtClean="0">
                <a:latin typeface="+mn-lt"/>
              </a:rPr>
              <a:t>            </a:t>
            </a:r>
            <a:r>
              <a:rPr lang="tr-TR" sz="2400" b="1" dirty="0" smtClean="0">
                <a:latin typeface="+mn-lt"/>
              </a:rPr>
              <a:t>TURİZM VE SPOR UYGULAMA EĞİTİM MERKEZİ KONUKEVİ</a:t>
            </a:r>
            <a:endParaRPr lang="tr-TR" sz="2400" b="1" dirty="0">
              <a:latin typeface="+mn-lt"/>
            </a:endParaRPr>
          </a:p>
        </p:txBody>
      </p:sp>
      <p:sp>
        <p:nvSpPr>
          <p:cNvPr id="3" name="İçerik Yer Tutucusu 2"/>
          <p:cNvSpPr>
            <a:spLocks noGrp="1"/>
          </p:cNvSpPr>
          <p:nvPr>
            <p:ph idx="1"/>
          </p:nvPr>
        </p:nvSpPr>
        <p:spPr/>
        <p:txBody>
          <a:bodyPr>
            <a:normAutofit/>
          </a:bodyPr>
          <a:lstStyle/>
          <a:p>
            <a:r>
              <a:rPr lang="tr-TR" sz="2000" dirty="0" smtClean="0"/>
              <a:t>Siirt </a:t>
            </a:r>
            <a:r>
              <a:rPr lang="tr-TR" sz="2000" dirty="0"/>
              <a:t>Üniversitesi Misafirhanesi, konuklarına 7/24 esasına göre hizmet vermekte olup, </a:t>
            </a:r>
            <a:r>
              <a:rPr lang="tr-TR" sz="2000" dirty="0" err="1"/>
              <a:t>Kezer</a:t>
            </a:r>
            <a:r>
              <a:rPr lang="tr-TR" sz="2000" dirty="0"/>
              <a:t> yerleşkesinde yer almaktadır. Şehir merkezine ulaşım şehir minibüsleri ile sağlanmaktadır.</a:t>
            </a:r>
          </a:p>
          <a:p>
            <a:r>
              <a:rPr lang="tr-TR" sz="2000" dirty="0"/>
              <a:t> 2 Suite oda, 37 standart (iki kişilik) oda olmak üzere toplam 39 oda olup 74 tek kişilik ve 2 çift kişilik yatak kapasitelidir. Bu kapasite dahilinde aynı anda 78 kişi ağırlanabilmektedir. Misafirhanemizde aynı zamanda 2 adet konferans </a:t>
            </a:r>
            <a:r>
              <a:rPr lang="tr-TR" sz="2000" dirty="0" err="1"/>
              <a:t>salonu,Yemekhane</a:t>
            </a:r>
            <a:r>
              <a:rPr lang="tr-TR" sz="2000" dirty="0"/>
              <a:t> ve kafeterya bulunmaktadır.</a:t>
            </a:r>
          </a:p>
          <a:p>
            <a:r>
              <a:rPr lang="tr-TR" sz="2000" dirty="0"/>
              <a:t>Odaların tamamında LCD TV (kablolu yayın), buzdolabı, kablolu ve kablosuz internet bağlantısı, 24 saat sıcak su, klima mevcuttur.</a:t>
            </a:r>
          </a:p>
          <a:p>
            <a:r>
              <a:rPr lang="tr-TR" sz="2000" dirty="0"/>
              <a:t>Dinlenme salonunda, misafirlerimiz için LCD TV (Kablolu yayın) bulunmakta ve sabah kahvaltısı servisi verilmektedir</a:t>
            </a:r>
            <a:r>
              <a:rPr lang="tr-TR" sz="2000" dirty="0" smtClean="0"/>
              <a:t>.</a:t>
            </a:r>
          </a:p>
          <a:p>
            <a:r>
              <a:rPr lang="tr-TR" sz="2000" dirty="0" smtClean="0"/>
              <a:t>2500 metrekare kapalı alana sahip olan tesisimizde 2018 yılında 1485 kişi kalmıştır. 2018 yılından tesislerden elde edilen gelir miktarı 298.097,50-TL</a:t>
            </a:r>
            <a:endParaRPr lang="tr-TR" sz="2000" dirty="0"/>
          </a:p>
          <a:p>
            <a:endParaRPr lang="tr-TR" sz="2000" dirty="0"/>
          </a:p>
        </p:txBody>
      </p:sp>
    </p:spTree>
    <p:extLst>
      <p:ext uri="{BB962C8B-B14F-4D97-AF65-F5344CB8AC3E}">
        <p14:creationId xmlns:p14="http://schemas.microsoft.com/office/powerpoint/2010/main" val="20331662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838200" y="365125"/>
            <a:ext cx="10515600" cy="1006475"/>
          </a:xfrm>
        </p:spPr>
        <p:txBody>
          <a:bodyPr>
            <a:normAutofit/>
          </a:bodyPr>
          <a:lstStyle/>
          <a:p>
            <a:r>
              <a:rPr lang="tr-TR" sz="2400" b="1" dirty="0" smtClean="0">
                <a:latin typeface="+mn-lt"/>
              </a:rPr>
              <a:t>          TURİZM </a:t>
            </a:r>
            <a:r>
              <a:rPr lang="tr-TR" sz="2400" b="1" dirty="0">
                <a:latin typeface="+mn-lt"/>
              </a:rPr>
              <a:t>VE SPOR UYGULAMA EĞİTİM MERKEZİ KONUKEVİ</a:t>
            </a:r>
          </a:p>
        </p:txBody>
      </p:sp>
      <p:pic>
        <p:nvPicPr>
          <p:cNvPr id="4098" name="Picture 2" descr="http://sksdb.siirt.edu.tr/foto/sanalresim/20151125113910328.jpg"/>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123825" y="1225550"/>
            <a:ext cx="5667375" cy="4351338"/>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http://sksdb.siirt.edu.tr/foto/sanalresim/20151126133053853.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96000" y="1152525"/>
            <a:ext cx="5876925" cy="44243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7300945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838200" y="365125"/>
            <a:ext cx="10515600" cy="873125"/>
          </a:xfrm>
        </p:spPr>
        <p:txBody>
          <a:bodyPr>
            <a:normAutofit/>
          </a:bodyPr>
          <a:lstStyle/>
          <a:p>
            <a:r>
              <a:rPr lang="tr-TR" sz="2400" b="1" dirty="0" smtClean="0">
                <a:latin typeface="+mn-lt"/>
              </a:rPr>
              <a:t>          TURİZM </a:t>
            </a:r>
            <a:r>
              <a:rPr lang="tr-TR" sz="2400" b="1" dirty="0">
                <a:latin typeface="+mn-lt"/>
              </a:rPr>
              <a:t>VE SPOR UYGULAMA EĞİTİM MERKEZİ KONUKEVİ</a:t>
            </a:r>
            <a:endParaRPr lang="tr-TR" sz="2400" dirty="0">
              <a:latin typeface="+mn-lt"/>
            </a:endParaRPr>
          </a:p>
        </p:txBody>
      </p:sp>
      <p:pic>
        <p:nvPicPr>
          <p:cNvPr id="5122" name="Picture 2" descr="http://sksdb.siirt.edu.tr/foto/sanalresim/20151126133055280.jpg"/>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427919" y="1368425"/>
            <a:ext cx="5734756" cy="4351338"/>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http://sksdb.siirt.edu.tr/foto/sanalresim/201511261331088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302952" y="1368424"/>
            <a:ext cx="5679498" cy="44680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20261240"/>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838200" y="365125"/>
            <a:ext cx="10515600" cy="825500"/>
          </a:xfrm>
        </p:spPr>
        <p:txBody>
          <a:bodyPr>
            <a:normAutofit/>
          </a:bodyPr>
          <a:lstStyle/>
          <a:p>
            <a:r>
              <a:rPr lang="tr-TR" sz="2400" b="1" dirty="0" smtClean="0">
                <a:latin typeface="+mn-lt"/>
              </a:rPr>
              <a:t>           FUTBOL SAHASI</a:t>
            </a:r>
            <a:endParaRPr lang="tr-TR" sz="2400" b="1" dirty="0">
              <a:latin typeface="+mn-lt"/>
            </a:endParaRPr>
          </a:p>
        </p:txBody>
      </p:sp>
      <p:sp>
        <p:nvSpPr>
          <p:cNvPr id="3" name="İçerik Yer Tutucusu 2"/>
          <p:cNvSpPr>
            <a:spLocks noGrp="1"/>
          </p:cNvSpPr>
          <p:nvPr>
            <p:ph idx="1"/>
          </p:nvPr>
        </p:nvSpPr>
        <p:spPr>
          <a:xfrm>
            <a:off x="956930" y="4729141"/>
            <a:ext cx="10860601" cy="391499"/>
          </a:xfrm>
        </p:spPr>
        <p:txBody>
          <a:bodyPr>
            <a:normAutofit/>
          </a:bodyPr>
          <a:lstStyle/>
          <a:p>
            <a:r>
              <a:rPr lang="tr-TR" sz="1200" dirty="0"/>
              <a:t>Üniversitemiz </a:t>
            </a:r>
            <a:r>
              <a:rPr lang="tr-TR" sz="1200" dirty="0" err="1"/>
              <a:t>Kezer</a:t>
            </a:r>
            <a:r>
              <a:rPr lang="tr-TR" sz="1200" dirty="0"/>
              <a:t> kampüsünde yer almakta olup, 105*68m uluslararası ölçülerde 8 kulvarlı tartan pist ve 1150 kişilik seyirci kapasitesi bulunmaktadır.</a:t>
            </a:r>
          </a:p>
        </p:txBody>
      </p:sp>
      <p:pic>
        <p:nvPicPr>
          <p:cNvPr id="6146" name="Picture 2" descr="http://sksdb.siirt.edu.tr/foto/sanalresim/2015112591417648.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56930" y="1190625"/>
            <a:ext cx="5060693" cy="3329123"/>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http://sksdb.siirt.edu.tr/foto/sanalresim/2015112591424433.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136353" y="1190625"/>
            <a:ext cx="5681178" cy="33291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41509463"/>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838200" y="365125"/>
            <a:ext cx="10515600" cy="827949"/>
          </a:xfrm>
        </p:spPr>
        <p:txBody>
          <a:bodyPr>
            <a:normAutofit/>
          </a:bodyPr>
          <a:lstStyle/>
          <a:p>
            <a:r>
              <a:rPr lang="tr-TR" sz="2400" b="1" dirty="0" smtClean="0">
                <a:latin typeface="+mn-lt"/>
              </a:rPr>
              <a:t>           SPOR SALONU</a:t>
            </a:r>
            <a:endParaRPr lang="tr-TR" sz="2400" b="1" dirty="0">
              <a:latin typeface="+mn-lt"/>
            </a:endParaRPr>
          </a:p>
        </p:txBody>
      </p:sp>
      <p:sp>
        <p:nvSpPr>
          <p:cNvPr id="3" name="İçerik Yer Tutucusu 2"/>
          <p:cNvSpPr>
            <a:spLocks noGrp="1"/>
          </p:cNvSpPr>
          <p:nvPr>
            <p:ph idx="1"/>
          </p:nvPr>
        </p:nvSpPr>
        <p:spPr>
          <a:xfrm>
            <a:off x="698863" y="1285694"/>
            <a:ext cx="10352314" cy="281849"/>
          </a:xfrm>
        </p:spPr>
        <p:txBody>
          <a:bodyPr>
            <a:normAutofit/>
          </a:bodyPr>
          <a:lstStyle/>
          <a:p>
            <a:r>
              <a:rPr lang="tr-TR" sz="1200" dirty="0"/>
              <a:t>Üniversitemiz </a:t>
            </a:r>
            <a:r>
              <a:rPr lang="tr-TR" sz="1200" dirty="0" err="1"/>
              <a:t>Kezer</a:t>
            </a:r>
            <a:r>
              <a:rPr lang="tr-TR" sz="1200" dirty="0"/>
              <a:t> kampüsünde yer almaktadır. 40*20m uluslararası ölçülerde ve 1000 seyirci kapasitesi bulunmaktadır.</a:t>
            </a:r>
          </a:p>
        </p:txBody>
      </p:sp>
      <p:pic>
        <p:nvPicPr>
          <p:cNvPr id="7170" name="Picture 2" descr="http://sksdb.siirt.edu.tr/foto/sanalresim/20151125112011383.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00050" y="1660163"/>
            <a:ext cx="5474970" cy="3724637"/>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http://sksdb.siirt.edu.tr/foto/sanalresim/2015112511204878.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875020" y="1660164"/>
            <a:ext cx="6316980" cy="37246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304486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838200" y="365125"/>
            <a:ext cx="10515600" cy="987425"/>
          </a:xfrm>
        </p:spPr>
        <p:txBody>
          <a:bodyPr>
            <a:normAutofit/>
          </a:bodyPr>
          <a:lstStyle/>
          <a:p>
            <a:r>
              <a:rPr lang="tr-TR" sz="2400" dirty="0" smtClean="0">
                <a:latin typeface="+mn-lt"/>
              </a:rPr>
              <a:t>            </a:t>
            </a:r>
            <a:r>
              <a:rPr lang="tr-TR" sz="2400" b="1" dirty="0" smtClean="0">
                <a:latin typeface="+mn-lt"/>
              </a:rPr>
              <a:t>BASKETBOL,VOLEYBOL,TENİSKORTU VE HALI SAHA</a:t>
            </a:r>
            <a:endParaRPr lang="tr-TR" sz="2400" b="1" dirty="0">
              <a:latin typeface="+mn-lt"/>
            </a:endParaRPr>
          </a:p>
        </p:txBody>
      </p:sp>
      <p:pic>
        <p:nvPicPr>
          <p:cNvPr id="8194" name="Picture 2" descr="http://sksdb.siirt.edu.tr/foto/sanalresim/201621615354041.jpg"/>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565546" y="1282700"/>
            <a:ext cx="5168504" cy="4508500"/>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http://sksdb.siirt.edu.tr/foto/sanalresim/voleybol-sahasi-siirt-20171219958339.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91225" y="1282700"/>
            <a:ext cx="5943600" cy="4508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6404565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838200" y="365126"/>
            <a:ext cx="10515600" cy="958850"/>
          </a:xfrm>
        </p:spPr>
        <p:txBody>
          <a:bodyPr>
            <a:normAutofit/>
          </a:bodyPr>
          <a:lstStyle/>
          <a:p>
            <a:r>
              <a:rPr lang="tr-TR" sz="2400" b="1" dirty="0" smtClean="0">
                <a:latin typeface="+mn-lt"/>
              </a:rPr>
              <a:t>           BASKETBOL,VOLEYBOL,TENİSKORTU </a:t>
            </a:r>
            <a:r>
              <a:rPr lang="tr-TR" sz="2400" b="1" dirty="0">
                <a:latin typeface="+mn-lt"/>
              </a:rPr>
              <a:t>VE HALI SAHA</a:t>
            </a:r>
          </a:p>
        </p:txBody>
      </p:sp>
      <p:pic>
        <p:nvPicPr>
          <p:cNvPr id="9218" name="Picture 2" descr="http://sksdb.siirt.edu.tr/foto/sanalresim/hali-saha-siirt-20171219142145.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76607" y="1323976"/>
            <a:ext cx="5457444" cy="4351338"/>
          </a:xfrm>
          <a:prstGeom prst="rect">
            <a:avLst/>
          </a:prstGeom>
          <a:noFill/>
          <a:extLst>
            <a:ext uri="{909E8E84-426E-40DD-AFC4-6F175D3DCCD1}">
              <a14:hiddenFill xmlns:a14="http://schemas.microsoft.com/office/drawing/2010/main">
                <a:solidFill>
                  <a:srgbClr val="FFFFFF"/>
                </a:solidFill>
              </a14:hiddenFill>
            </a:ext>
          </a:extLst>
        </p:spPr>
      </p:pic>
      <p:pic>
        <p:nvPicPr>
          <p:cNvPr id="9220" name="Picture 4" descr="http://sksdb.siirt.edu.tr/foto/sanalresim/hali-saha-siirt-2017121914526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91225" y="1323976"/>
            <a:ext cx="5924169" cy="43513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89283242"/>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838200" y="365125"/>
            <a:ext cx="10515600" cy="863600"/>
          </a:xfrm>
        </p:spPr>
        <p:txBody>
          <a:bodyPr>
            <a:normAutofit/>
          </a:bodyPr>
          <a:lstStyle/>
          <a:p>
            <a:r>
              <a:rPr lang="tr-TR" sz="2400" b="1" dirty="0" smtClean="0">
                <a:latin typeface="+mn-lt"/>
              </a:rPr>
              <a:t>            GENÇLİK EVİ</a:t>
            </a:r>
            <a:endParaRPr lang="tr-TR" sz="2400" b="1" dirty="0">
              <a:latin typeface="+mn-lt"/>
            </a:endParaRPr>
          </a:p>
        </p:txBody>
      </p:sp>
      <p:sp>
        <p:nvSpPr>
          <p:cNvPr id="3" name="İçerik Yer Tutucusu 2"/>
          <p:cNvSpPr>
            <a:spLocks noGrp="1"/>
          </p:cNvSpPr>
          <p:nvPr>
            <p:ph idx="1"/>
          </p:nvPr>
        </p:nvSpPr>
        <p:spPr>
          <a:xfrm>
            <a:off x="695325" y="4219575"/>
            <a:ext cx="11220449" cy="1000126"/>
          </a:xfrm>
        </p:spPr>
        <p:txBody>
          <a:bodyPr>
            <a:normAutofit lnSpcReduction="10000"/>
          </a:bodyPr>
          <a:lstStyle/>
          <a:p>
            <a:pPr marL="0" indent="0">
              <a:buNone/>
            </a:pPr>
            <a:r>
              <a:rPr lang="tr-TR" sz="2400" b="1" dirty="0" smtClean="0"/>
              <a:t>ÖĞRENCİ YURTLARI</a:t>
            </a:r>
            <a:endParaRPr lang="tr-TR" sz="2400" dirty="0" smtClean="0"/>
          </a:p>
          <a:p>
            <a:r>
              <a:rPr lang="tr-TR" sz="1200" dirty="0" smtClean="0"/>
              <a:t>Üniversitemiz </a:t>
            </a:r>
            <a:r>
              <a:rPr lang="tr-TR" sz="1200" dirty="0"/>
              <a:t>Sağlık Kültür ve Spor Daire Başkanlığı bünyesinde faaliyet gösteren; Eruh ilçemizde iki adet öğrenci yurdunda 102 kız, 16 erkek öğrenci barınmaktadır. Yurtlarımızda odalar 3-4 ve 5 kişilik olup, yataklar baza sistemidir. Öğrencilerimize öğle ve akşam yemek hizmeti öğrenci bütçesine uygun fiyatlarla sunulmaktadır. Ayrıca çalışma salonu, kafeterya, mescit bulunmakta ve internet erişimi </a:t>
            </a:r>
            <a:r>
              <a:rPr lang="tr-TR" sz="1200" dirty="0" smtClean="0"/>
              <a:t>mevcuttur. Eruh </a:t>
            </a:r>
            <a:r>
              <a:rPr lang="tr-TR" sz="1200" dirty="0"/>
              <a:t>Yurtlarından elde edilen gelir 83.000,00 TL’dir. </a:t>
            </a:r>
          </a:p>
          <a:p>
            <a:endParaRPr lang="tr-TR" sz="1200" dirty="0"/>
          </a:p>
        </p:txBody>
      </p:sp>
      <p:pic>
        <p:nvPicPr>
          <p:cNvPr id="10242" name="Picture 2" descr="http://sksdb.siirt.edu.tr/foto/sanalresim/genclik-merkezi-siirt-20171219223975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5575" y="1076325"/>
            <a:ext cx="5140325" cy="3143250"/>
          </a:xfrm>
          <a:prstGeom prst="rect">
            <a:avLst/>
          </a:prstGeom>
          <a:noFill/>
          <a:extLst>
            <a:ext uri="{909E8E84-426E-40DD-AFC4-6F175D3DCCD1}">
              <a14:hiddenFill xmlns:a14="http://schemas.microsoft.com/office/drawing/2010/main">
                <a:solidFill>
                  <a:srgbClr val="FFFFFF"/>
                </a:solidFill>
              </a14:hiddenFill>
            </a:ext>
          </a:extLst>
        </p:spPr>
      </p:pic>
      <p:pic>
        <p:nvPicPr>
          <p:cNvPr id="10244" name="Picture 4" descr="http://sksdb.siirt.edu.tr/foto/sanalresim/genclik-merkezi-siirt-201712192241308.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14999" y="1076326"/>
            <a:ext cx="5895975" cy="3143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16707865"/>
      </p:ext>
    </p:extLst>
  </p:cSld>
  <p:clrMapOvr>
    <a:masterClrMapping/>
  </p:clrMapOvr>
  <p:transition spd="med">
    <p:pull/>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903513" y="373290"/>
            <a:ext cx="10536011" cy="807810"/>
          </a:xfrm>
        </p:spPr>
        <p:txBody>
          <a:bodyPr>
            <a:normAutofit/>
          </a:bodyPr>
          <a:lstStyle/>
          <a:p>
            <a:r>
              <a:rPr lang="tr-TR" sz="2400" dirty="0" smtClean="0"/>
              <a:t>            </a:t>
            </a:r>
            <a:r>
              <a:rPr lang="tr-TR" sz="2400" b="1" dirty="0" smtClean="0">
                <a:latin typeface="+mn-lt"/>
              </a:rPr>
              <a:t>ÖĞRENCİ TOPLULUKLARI</a:t>
            </a:r>
            <a:endParaRPr lang="tr-TR" sz="2400" b="1" dirty="0">
              <a:latin typeface="+mn-lt"/>
            </a:endParaRPr>
          </a:p>
        </p:txBody>
      </p:sp>
      <p:graphicFrame>
        <p:nvGraphicFramePr>
          <p:cNvPr id="8" name="İçerik Yer Tutucusu 7"/>
          <p:cNvGraphicFramePr>
            <a:graphicFrameLocks noGrp="1"/>
          </p:cNvGraphicFramePr>
          <p:nvPr>
            <p:ph idx="1"/>
            <p:extLst>
              <p:ext uri="{D42A27DB-BD31-4B8C-83A1-F6EECF244321}">
                <p14:modId xmlns:p14="http://schemas.microsoft.com/office/powerpoint/2010/main" val="548681004"/>
              </p:ext>
            </p:extLst>
          </p:nvPr>
        </p:nvGraphicFramePr>
        <p:xfrm>
          <a:off x="438151" y="1181100"/>
          <a:ext cx="11087100" cy="4830722"/>
        </p:xfrm>
        <a:graphic>
          <a:graphicData uri="http://schemas.openxmlformats.org/drawingml/2006/table">
            <a:tbl>
              <a:tblPr firstRow="1" bandRow="1">
                <a:tableStyleId>{5C22544A-7EE6-4342-B048-85BDC9FD1C3A}</a:tableStyleId>
              </a:tblPr>
              <a:tblGrid>
                <a:gridCol w="514349">
                  <a:extLst>
                    <a:ext uri="{9D8B030D-6E8A-4147-A177-3AD203B41FA5}">
                      <a16:colId xmlns:a16="http://schemas.microsoft.com/office/drawing/2014/main" xmlns="" val="2810219917"/>
                    </a:ext>
                  </a:extLst>
                </a:gridCol>
                <a:gridCol w="1949451">
                  <a:extLst>
                    <a:ext uri="{9D8B030D-6E8A-4147-A177-3AD203B41FA5}">
                      <a16:colId xmlns:a16="http://schemas.microsoft.com/office/drawing/2014/main" xmlns="" val="1032071168"/>
                    </a:ext>
                  </a:extLst>
                </a:gridCol>
                <a:gridCol w="1231900">
                  <a:extLst>
                    <a:ext uri="{9D8B030D-6E8A-4147-A177-3AD203B41FA5}">
                      <a16:colId xmlns:a16="http://schemas.microsoft.com/office/drawing/2014/main" xmlns="" val="4072613744"/>
                    </a:ext>
                  </a:extLst>
                </a:gridCol>
                <a:gridCol w="504824">
                  <a:extLst>
                    <a:ext uri="{9D8B030D-6E8A-4147-A177-3AD203B41FA5}">
                      <a16:colId xmlns:a16="http://schemas.microsoft.com/office/drawing/2014/main" xmlns="" val="3425201939"/>
                    </a:ext>
                  </a:extLst>
                </a:gridCol>
                <a:gridCol w="1958976">
                  <a:extLst>
                    <a:ext uri="{9D8B030D-6E8A-4147-A177-3AD203B41FA5}">
                      <a16:colId xmlns:a16="http://schemas.microsoft.com/office/drawing/2014/main" xmlns="" val="3239441246"/>
                    </a:ext>
                  </a:extLst>
                </a:gridCol>
                <a:gridCol w="1231900">
                  <a:extLst>
                    <a:ext uri="{9D8B030D-6E8A-4147-A177-3AD203B41FA5}">
                      <a16:colId xmlns:a16="http://schemas.microsoft.com/office/drawing/2014/main" xmlns="" val="2873137389"/>
                    </a:ext>
                  </a:extLst>
                </a:gridCol>
                <a:gridCol w="495299">
                  <a:extLst>
                    <a:ext uri="{9D8B030D-6E8A-4147-A177-3AD203B41FA5}">
                      <a16:colId xmlns:a16="http://schemas.microsoft.com/office/drawing/2014/main" xmlns="" val="175556395"/>
                    </a:ext>
                  </a:extLst>
                </a:gridCol>
                <a:gridCol w="1968501">
                  <a:extLst>
                    <a:ext uri="{9D8B030D-6E8A-4147-A177-3AD203B41FA5}">
                      <a16:colId xmlns:a16="http://schemas.microsoft.com/office/drawing/2014/main" xmlns="" val="1058123088"/>
                    </a:ext>
                  </a:extLst>
                </a:gridCol>
                <a:gridCol w="1231900">
                  <a:extLst>
                    <a:ext uri="{9D8B030D-6E8A-4147-A177-3AD203B41FA5}">
                      <a16:colId xmlns:a16="http://schemas.microsoft.com/office/drawing/2014/main" xmlns="" val="224133673"/>
                    </a:ext>
                  </a:extLst>
                </a:gridCol>
              </a:tblGrid>
              <a:tr h="318619">
                <a:tc>
                  <a:txBody>
                    <a:bodyPr/>
                    <a:lstStyle/>
                    <a:p>
                      <a:r>
                        <a:rPr lang="tr-TR" sz="1200" dirty="0" smtClean="0"/>
                        <a:t>SIRA</a:t>
                      </a:r>
                      <a:endParaRPr lang="tr-TR" sz="1200" dirty="0"/>
                    </a:p>
                  </a:txBody>
                  <a:tcPr/>
                </a:tc>
                <a:tc>
                  <a:txBody>
                    <a:bodyPr/>
                    <a:lstStyle/>
                    <a:p>
                      <a:r>
                        <a:rPr lang="tr-TR" sz="1200" dirty="0" smtClean="0"/>
                        <a:t>TOPLULUK ADI </a:t>
                      </a:r>
                      <a:endParaRPr lang="tr-TR" sz="1200" dirty="0"/>
                    </a:p>
                  </a:txBody>
                  <a:tcPr/>
                </a:tc>
                <a:tc>
                  <a:txBody>
                    <a:bodyPr/>
                    <a:lstStyle/>
                    <a:p>
                      <a:r>
                        <a:rPr lang="tr-TR" sz="1200" dirty="0" smtClean="0"/>
                        <a:t>DANIŞMANI</a:t>
                      </a:r>
                      <a:endParaRPr lang="tr-TR" sz="1200" dirty="0"/>
                    </a:p>
                  </a:txBody>
                  <a:tcPr/>
                </a:tc>
                <a:tc>
                  <a:txBody>
                    <a:bodyPr/>
                    <a:lstStyle/>
                    <a:p>
                      <a:r>
                        <a:rPr lang="tr-TR" sz="1200" dirty="0" smtClean="0"/>
                        <a:t>SIRA</a:t>
                      </a:r>
                      <a:endParaRPr lang="tr-TR" sz="1200" dirty="0"/>
                    </a:p>
                  </a:txBody>
                  <a:tcPr/>
                </a:tc>
                <a:tc>
                  <a:txBody>
                    <a:bodyPr/>
                    <a:lstStyle/>
                    <a:p>
                      <a:r>
                        <a:rPr lang="tr-TR" sz="1200" dirty="0" smtClean="0"/>
                        <a:t>TOPLULUK ADI </a:t>
                      </a:r>
                      <a:endParaRPr lang="tr-TR" sz="1200" dirty="0"/>
                    </a:p>
                  </a:txBody>
                  <a:tcPr/>
                </a:tc>
                <a:tc>
                  <a:txBody>
                    <a:bodyPr/>
                    <a:lstStyle/>
                    <a:p>
                      <a:r>
                        <a:rPr lang="tr-TR" sz="1200" dirty="0" smtClean="0"/>
                        <a:t>DANIŞMANI</a:t>
                      </a:r>
                      <a:endParaRPr lang="tr-TR" sz="1200" dirty="0"/>
                    </a:p>
                  </a:txBody>
                  <a:tcPr/>
                </a:tc>
                <a:tc>
                  <a:txBody>
                    <a:bodyPr/>
                    <a:lstStyle/>
                    <a:p>
                      <a:r>
                        <a:rPr lang="tr-TR" sz="1200" dirty="0" smtClean="0"/>
                        <a:t>SIRA</a:t>
                      </a:r>
                      <a:endParaRPr lang="tr-TR" sz="1200" dirty="0"/>
                    </a:p>
                  </a:txBody>
                  <a:tcPr/>
                </a:tc>
                <a:tc>
                  <a:txBody>
                    <a:bodyPr/>
                    <a:lstStyle/>
                    <a:p>
                      <a:r>
                        <a:rPr lang="tr-TR" sz="1200" dirty="0" smtClean="0"/>
                        <a:t>TOPLULUK ADI </a:t>
                      </a:r>
                      <a:endParaRPr lang="tr-TR" sz="1200" dirty="0"/>
                    </a:p>
                  </a:txBody>
                  <a:tcPr/>
                </a:tc>
                <a:tc>
                  <a:txBody>
                    <a:bodyPr/>
                    <a:lstStyle/>
                    <a:p>
                      <a:r>
                        <a:rPr lang="tr-TR" sz="1200" dirty="0" smtClean="0"/>
                        <a:t>DANIŞMANI</a:t>
                      </a:r>
                      <a:endParaRPr lang="tr-TR" sz="1200" dirty="0"/>
                    </a:p>
                  </a:txBody>
                  <a:tcPr/>
                </a:tc>
                <a:extLst>
                  <a:ext uri="{0D108BD9-81ED-4DB2-BD59-A6C34878D82A}">
                    <a16:rowId xmlns:a16="http://schemas.microsoft.com/office/drawing/2014/main" xmlns="" val="1099874186"/>
                  </a:ext>
                </a:extLst>
              </a:tr>
              <a:tr h="374078">
                <a:tc>
                  <a:txBody>
                    <a:bodyPr/>
                    <a:lstStyle/>
                    <a:p>
                      <a:r>
                        <a:rPr lang="tr-TR" sz="1000" dirty="0" smtClean="0"/>
                        <a:t>1</a:t>
                      </a:r>
                      <a:endParaRPr lang="tr-TR" sz="1000" dirty="0"/>
                    </a:p>
                  </a:txBody>
                  <a:tcPr/>
                </a:tc>
                <a:tc>
                  <a:txBody>
                    <a:bodyPr/>
                    <a:lstStyle/>
                    <a:p>
                      <a:r>
                        <a:rPr lang="tr-TR" sz="1000" dirty="0" smtClean="0"/>
                        <a:t>GENÇ TEMA TOPLULUĞU</a:t>
                      </a:r>
                      <a:endParaRPr lang="tr-TR" sz="1000" dirty="0"/>
                    </a:p>
                  </a:txBody>
                  <a:tcPr/>
                </a:tc>
                <a:tc>
                  <a:txBody>
                    <a:bodyPr/>
                    <a:lstStyle/>
                    <a:p>
                      <a:r>
                        <a:rPr lang="tr-TR" sz="1000" i="1" dirty="0" smtClean="0"/>
                        <a:t>Dr. </a:t>
                      </a:r>
                      <a:r>
                        <a:rPr lang="tr-TR" sz="1000" i="1" dirty="0" err="1" smtClean="0"/>
                        <a:t>Öğr</a:t>
                      </a:r>
                      <a:r>
                        <a:rPr lang="tr-TR" sz="1000" i="1" dirty="0" smtClean="0"/>
                        <a:t>. Üyesi Cevdet KAPLAN</a:t>
                      </a:r>
                      <a:endParaRPr lang="tr-TR" sz="1000" i="1" dirty="0"/>
                    </a:p>
                  </a:txBody>
                  <a:tcPr/>
                </a:tc>
                <a:tc>
                  <a:txBody>
                    <a:bodyPr/>
                    <a:lstStyle/>
                    <a:p>
                      <a:r>
                        <a:rPr lang="tr-TR" sz="1000" dirty="0" smtClean="0"/>
                        <a:t>12</a:t>
                      </a:r>
                      <a:endParaRPr lang="tr-TR" sz="1000" dirty="0"/>
                    </a:p>
                  </a:txBody>
                  <a:tcPr/>
                </a:tc>
                <a:tc>
                  <a:txBody>
                    <a:bodyPr/>
                    <a:lstStyle/>
                    <a:p>
                      <a:r>
                        <a:rPr lang="tr-TR" sz="1000" dirty="0" smtClean="0"/>
                        <a:t>YEŞİLAY KÜLTÜR KULÜBÜ</a:t>
                      </a:r>
                      <a:endParaRPr lang="tr-TR" sz="1000" dirty="0"/>
                    </a:p>
                  </a:txBody>
                  <a:tcPr/>
                </a:tc>
                <a:tc>
                  <a:txBody>
                    <a:bodyPr/>
                    <a:lstStyle/>
                    <a:p>
                      <a:r>
                        <a:rPr lang="tr-TR" sz="1000" i="1" dirty="0" smtClean="0"/>
                        <a:t>Dr. Adem İNCE</a:t>
                      </a:r>
                      <a:endParaRPr lang="tr-TR" sz="1000" i="1" dirty="0"/>
                    </a:p>
                  </a:txBody>
                  <a:tcPr/>
                </a:tc>
                <a:tc>
                  <a:txBody>
                    <a:bodyPr/>
                    <a:lstStyle/>
                    <a:p>
                      <a:r>
                        <a:rPr lang="tr-TR" sz="1000" dirty="0" smtClean="0"/>
                        <a:t>23</a:t>
                      </a:r>
                      <a:endParaRPr lang="tr-TR" sz="1000" dirty="0"/>
                    </a:p>
                  </a:txBody>
                  <a:tcPr/>
                </a:tc>
                <a:tc>
                  <a:txBody>
                    <a:bodyPr/>
                    <a:lstStyle/>
                    <a:p>
                      <a:r>
                        <a:rPr lang="tr-TR" sz="1000" dirty="0" smtClean="0"/>
                        <a:t>VATAN SEVDALILARI TOPLULUĞU</a:t>
                      </a:r>
                      <a:endParaRPr lang="tr-TR" sz="1000" dirty="0"/>
                    </a:p>
                  </a:txBody>
                  <a:tcPr/>
                </a:tc>
                <a:tc>
                  <a:txBody>
                    <a:bodyPr/>
                    <a:lstStyle/>
                    <a:p>
                      <a:r>
                        <a:rPr lang="tr-TR" sz="1000" i="1" dirty="0" err="1" smtClean="0"/>
                        <a:t>Öğrt</a:t>
                      </a:r>
                      <a:r>
                        <a:rPr lang="tr-TR" sz="1000" i="1" dirty="0" smtClean="0"/>
                        <a:t>. Gör. Kenan TAN</a:t>
                      </a:r>
                      <a:endParaRPr lang="tr-TR" sz="1000" i="1" dirty="0"/>
                    </a:p>
                  </a:txBody>
                  <a:tcPr/>
                </a:tc>
                <a:extLst>
                  <a:ext uri="{0D108BD9-81ED-4DB2-BD59-A6C34878D82A}">
                    <a16:rowId xmlns:a16="http://schemas.microsoft.com/office/drawing/2014/main" xmlns="" val="1577730422"/>
                  </a:ext>
                </a:extLst>
              </a:tr>
              <a:tr h="374078">
                <a:tc>
                  <a:txBody>
                    <a:bodyPr/>
                    <a:lstStyle/>
                    <a:p>
                      <a:r>
                        <a:rPr lang="tr-TR" sz="1000" dirty="0" smtClean="0"/>
                        <a:t>2</a:t>
                      </a:r>
                      <a:endParaRPr lang="tr-TR" sz="1000" dirty="0"/>
                    </a:p>
                  </a:txBody>
                  <a:tcPr/>
                </a:tc>
                <a:tc>
                  <a:txBody>
                    <a:bodyPr/>
                    <a:lstStyle/>
                    <a:p>
                      <a:r>
                        <a:rPr lang="tr-TR" sz="1000" dirty="0" smtClean="0"/>
                        <a:t>FİKİR VE MEDENİYET TOPLULUĞU</a:t>
                      </a:r>
                      <a:endParaRPr lang="tr-TR" sz="1000" dirty="0"/>
                    </a:p>
                  </a:txBody>
                  <a:tcPr/>
                </a:tc>
                <a:tc>
                  <a:txBody>
                    <a:bodyPr/>
                    <a:lstStyle/>
                    <a:p>
                      <a:r>
                        <a:rPr lang="tr-TR" sz="1000" i="1" dirty="0" smtClean="0"/>
                        <a:t>Dr. </a:t>
                      </a:r>
                      <a:r>
                        <a:rPr lang="tr-TR" sz="1000" i="1" dirty="0" err="1" smtClean="0"/>
                        <a:t>Öğr</a:t>
                      </a:r>
                      <a:r>
                        <a:rPr lang="tr-TR" sz="1000" i="1" dirty="0" smtClean="0"/>
                        <a:t>. Üyesi Necati SÜMER</a:t>
                      </a:r>
                      <a:endParaRPr lang="tr-TR" sz="1000" i="1" dirty="0"/>
                    </a:p>
                  </a:txBody>
                  <a:tcPr/>
                </a:tc>
                <a:tc>
                  <a:txBody>
                    <a:bodyPr/>
                    <a:lstStyle/>
                    <a:p>
                      <a:r>
                        <a:rPr lang="tr-TR" sz="1000" dirty="0" smtClean="0"/>
                        <a:t>13</a:t>
                      </a:r>
                      <a:endParaRPr lang="tr-TR" sz="1000" dirty="0"/>
                    </a:p>
                  </a:txBody>
                  <a:tcPr/>
                </a:tc>
                <a:tc>
                  <a:txBody>
                    <a:bodyPr/>
                    <a:lstStyle/>
                    <a:p>
                      <a:r>
                        <a:rPr lang="tr-TR" sz="1000" dirty="0" smtClean="0"/>
                        <a:t>GENÇ HABBE MANEVİ DEĞERLER TOPLULUĞU</a:t>
                      </a:r>
                      <a:endParaRPr lang="tr-TR" sz="1000" dirty="0"/>
                    </a:p>
                  </a:txBody>
                  <a:tcPr/>
                </a:tc>
                <a:tc>
                  <a:txBody>
                    <a:bodyPr/>
                    <a:lstStyle/>
                    <a:p>
                      <a:r>
                        <a:rPr lang="tr-TR" sz="1000" i="1" dirty="0" err="1" smtClean="0"/>
                        <a:t>Öğrt</a:t>
                      </a:r>
                      <a:r>
                        <a:rPr lang="tr-TR" sz="1000" i="1" dirty="0" smtClean="0"/>
                        <a:t>. Gör. Bülent AKAY</a:t>
                      </a:r>
                      <a:endParaRPr lang="tr-TR" sz="1000" i="1" dirty="0"/>
                    </a:p>
                  </a:txBody>
                  <a:tcPr/>
                </a:tc>
                <a:tc>
                  <a:txBody>
                    <a:bodyPr/>
                    <a:lstStyle/>
                    <a:p>
                      <a:r>
                        <a:rPr lang="tr-TR" sz="1000" dirty="0" smtClean="0"/>
                        <a:t>24</a:t>
                      </a:r>
                      <a:endParaRPr lang="tr-TR" sz="1000" dirty="0"/>
                    </a:p>
                  </a:txBody>
                  <a:tcPr/>
                </a:tc>
                <a:tc>
                  <a:txBody>
                    <a:bodyPr/>
                    <a:lstStyle/>
                    <a:p>
                      <a:r>
                        <a:rPr lang="tr-TR" sz="1000" dirty="0" smtClean="0"/>
                        <a:t>KATRE ÖĞRENCİ TOPLULUĞU</a:t>
                      </a:r>
                      <a:endParaRPr lang="tr-TR" sz="1000" dirty="0"/>
                    </a:p>
                  </a:txBody>
                  <a:tcPr/>
                </a:tc>
                <a:tc>
                  <a:txBody>
                    <a:bodyPr/>
                    <a:lstStyle/>
                    <a:p>
                      <a:r>
                        <a:rPr lang="tr-TR" sz="1000" i="1" dirty="0" smtClean="0"/>
                        <a:t>Dr. </a:t>
                      </a:r>
                      <a:r>
                        <a:rPr lang="tr-TR" sz="1000" i="1" dirty="0" err="1" smtClean="0"/>
                        <a:t>Öğrt</a:t>
                      </a:r>
                      <a:r>
                        <a:rPr lang="tr-TR" sz="1000" i="1" dirty="0" smtClean="0"/>
                        <a:t>. Üyesi Necati SÜMER</a:t>
                      </a:r>
                      <a:endParaRPr lang="tr-TR" sz="1000" i="1" dirty="0"/>
                    </a:p>
                  </a:txBody>
                  <a:tcPr/>
                </a:tc>
                <a:extLst>
                  <a:ext uri="{0D108BD9-81ED-4DB2-BD59-A6C34878D82A}">
                    <a16:rowId xmlns:a16="http://schemas.microsoft.com/office/drawing/2014/main" xmlns="" val="4277744060"/>
                  </a:ext>
                </a:extLst>
              </a:tr>
              <a:tr h="397303">
                <a:tc>
                  <a:txBody>
                    <a:bodyPr/>
                    <a:lstStyle/>
                    <a:p>
                      <a:r>
                        <a:rPr lang="tr-TR" sz="1000" dirty="0" smtClean="0"/>
                        <a:t>3</a:t>
                      </a:r>
                      <a:endParaRPr lang="tr-TR" sz="1000" dirty="0"/>
                    </a:p>
                  </a:txBody>
                  <a:tcPr/>
                </a:tc>
                <a:tc>
                  <a:txBody>
                    <a:bodyPr/>
                    <a:lstStyle/>
                    <a:p>
                      <a:r>
                        <a:rPr lang="tr-TR" sz="1000" dirty="0" smtClean="0"/>
                        <a:t>GENÇ GİRİŞİMCİLER TOPLULUĞU</a:t>
                      </a:r>
                      <a:endParaRPr lang="tr-TR" sz="1000" dirty="0"/>
                    </a:p>
                  </a:txBody>
                  <a:tcPr/>
                </a:tc>
                <a:tc>
                  <a:txBody>
                    <a:bodyPr/>
                    <a:lstStyle/>
                    <a:p>
                      <a:r>
                        <a:rPr lang="tr-TR" sz="1000" i="1" dirty="0" smtClean="0"/>
                        <a:t>Arş. Gör. Nurettin YILDIRIM</a:t>
                      </a:r>
                      <a:endParaRPr lang="tr-TR" sz="1000" i="1" dirty="0"/>
                    </a:p>
                  </a:txBody>
                  <a:tcPr/>
                </a:tc>
                <a:tc>
                  <a:txBody>
                    <a:bodyPr/>
                    <a:lstStyle/>
                    <a:p>
                      <a:r>
                        <a:rPr lang="tr-TR" sz="1000" dirty="0" smtClean="0"/>
                        <a:t>14</a:t>
                      </a:r>
                      <a:endParaRPr lang="tr-TR" sz="1000" dirty="0"/>
                    </a:p>
                  </a:txBody>
                  <a:tcPr/>
                </a:tc>
                <a:tc>
                  <a:txBody>
                    <a:bodyPr/>
                    <a:lstStyle/>
                    <a:p>
                      <a:r>
                        <a:rPr lang="tr-TR" sz="1000" dirty="0" smtClean="0"/>
                        <a:t>BRİÇ TOPLULUĞU</a:t>
                      </a:r>
                      <a:endParaRPr lang="tr-TR" sz="1000" dirty="0"/>
                    </a:p>
                  </a:txBody>
                  <a:tcPr/>
                </a:tc>
                <a:tc>
                  <a:txBody>
                    <a:bodyPr/>
                    <a:lstStyle/>
                    <a:p>
                      <a:r>
                        <a:rPr lang="tr-TR" sz="1000" i="1" dirty="0" smtClean="0"/>
                        <a:t>Dr. </a:t>
                      </a:r>
                      <a:r>
                        <a:rPr lang="tr-TR" sz="1000" i="1" dirty="0" err="1" smtClean="0"/>
                        <a:t>Öğrt</a:t>
                      </a:r>
                      <a:r>
                        <a:rPr lang="tr-TR" sz="1000" i="1" dirty="0" smtClean="0"/>
                        <a:t>. Üyesi Sungur GÜREL</a:t>
                      </a:r>
                      <a:endParaRPr lang="tr-TR" sz="1000" i="1" dirty="0"/>
                    </a:p>
                  </a:txBody>
                  <a:tcPr/>
                </a:tc>
                <a:tc>
                  <a:txBody>
                    <a:bodyPr/>
                    <a:lstStyle/>
                    <a:p>
                      <a:r>
                        <a:rPr lang="tr-TR" sz="1000" dirty="0" smtClean="0"/>
                        <a:t>25</a:t>
                      </a:r>
                      <a:endParaRPr lang="tr-TR" sz="1000" dirty="0"/>
                    </a:p>
                  </a:txBody>
                  <a:tcPr/>
                </a:tc>
                <a:tc>
                  <a:txBody>
                    <a:bodyPr/>
                    <a:lstStyle/>
                    <a:p>
                      <a:r>
                        <a:rPr lang="tr-TR" sz="1000" dirty="0" smtClean="0"/>
                        <a:t>HAYVAN HAKLARI (SÜHAK) KULÜBÜ</a:t>
                      </a:r>
                      <a:endParaRPr lang="tr-TR" sz="1000" dirty="0"/>
                    </a:p>
                  </a:txBody>
                  <a:tcPr/>
                </a:tc>
                <a:tc>
                  <a:txBody>
                    <a:bodyPr/>
                    <a:lstStyle/>
                    <a:p>
                      <a:r>
                        <a:rPr lang="tr-TR" sz="1000" i="1" dirty="0" smtClean="0"/>
                        <a:t>Dr. </a:t>
                      </a:r>
                      <a:r>
                        <a:rPr lang="tr-TR" sz="1000" i="1" dirty="0" err="1" smtClean="0"/>
                        <a:t>Öğrt</a:t>
                      </a:r>
                      <a:r>
                        <a:rPr lang="tr-TR" sz="1000" i="1" dirty="0" smtClean="0"/>
                        <a:t>. Üyesi Gülşah AKGÜL</a:t>
                      </a:r>
                      <a:endParaRPr lang="tr-TR" sz="1000" i="1" dirty="0"/>
                    </a:p>
                  </a:txBody>
                  <a:tcPr/>
                </a:tc>
                <a:extLst>
                  <a:ext uri="{0D108BD9-81ED-4DB2-BD59-A6C34878D82A}">
                    <a16:rowId xmlns:a16="http://schemas.microsoft.com/office/drawing/2014/main" xmlns="" val="3565225366"/>
                  </a:ext>
                </a:extLst>
              </a:tr>
              <a:tr h="517954">
                <a:tc>
                  <a:txBody>
                    <a:bodyPr/>
                    <a:lstStyle/>
                    <a:p>
                      <a:r>
                        <a:rPr lang="tr-TR" sz="1000" dirty="0" smtClean="0"/>
                        <a:t>4</a:t>
                      </a:r>
                      <a:endParaRPr lang="tr-TR" sz="1000" dirty="0"/>
                    </a:p>
                  </a:txBody>
                  <a:tcPr/>
                </a:tc>
                <a:tc>
                  <a:txBody>
                    <a:bodyPr/>
                    <a:lstStyle/>
                    <a:p>
                      <a:r>
                        <a:rPr lang="tr-TR" sz="1000" dirty="0" smtClean="0"/>
                        <a:t>DOĞAL AFET, ARAMA, KURTARMA VE İLK YARDIM KULÜBÜ (DAKİK)</a:t>
                      </a:r>
                      <a:endParaRPr lang="tr-TR" sz="1000" dirty="0"/>
                    </a:p>
                  </a:txBody>
                  <a:tcPr/>
                </a:tc>
                <a:tc>
                  <a:txBody>
                    <a:bodyPr/>
                    <a:lstStyle/>
                    <a:p>
                      <a:r>
                        <a:rPr lang="tr-TR" sz="1000" i="1" dirty="0" smtClean="0"/>
                        <a:t>Dr. </a:t>
                      </a:r>
                      <a:r>
                        <a:rPr lang="tr-TR" sz="1000" i="1" dirty="0" err="1" smtClean="0"/>
                        <a:t>Öğrt</a:t>
                      </a:r>
                      <a:r>
                        <a:rPr lang="tr-TR" sz="1000" i="1" dirty="0" smtClean="0"/>
                        <a:t>. Üyesi Harun BEKTAŞ</a:t>
                      </a:r>
                      <a:endParaRPr lang="tr-TR" sz="1000" i="1" dirty="0"/>
                    </a:p>
                  </a:txBody>
                  <a:tcPr/>
                </a:tc>
                <a:tc>
                  <a:txBody>
                    <a:bodyPr/>
                    <a:lstStyle/>
                    <a:p>
                      <a:r>
                        <a:rPr lang="tr-TR" sz="1000" dirty="0" smtClean="0"/>
                        <a:t>15</a:t>
                      </a:r>
                      <a:endParaRPr lang="tr-TR" sz="1000" dirty="0"/>
                    </a:p>
                  </a:txBody>
                  <a:tcPr/>
                </a:tc>
                <a:tc>
                  <a:txBody>
                    <a:bodyPr/>
                    <a:lstStyle/>
                    <a:p>
                      <a:r>
                        <a:rPr lang="tr-TR" sz="1000" dirty="0" smtClean="0"/>
                        <a:t>YAŞAM İÇİN TARIM TOPLULUĞU</a:t>
                      </a:r>
                      <a:endParaRPr lang="tr-TR" sz="1000" dirty="0"/>
                    </a:p>
                  </a:txBody>
                  <a:tcPr/>
                </a:tc>
                <a:tc>
                  <a:txBody>
                    <a:bodyPr/>
                    <a:lstStyle/>
                    <a:p>
                      <a:r>
                        <a:rPr lang="tr-TR" sz="1000" i="1" dirty="0" smtClean="0"/>
                        <a:t>Dr. </a:t>
                      </a:r>
                      <a:r>
                        <a:rPr lang="tr-TR" sz="1000" i="1" dirty="0" err="1" smtClean="0"/>
                        <a:t>Öğrt</a:t>
                      </a:r>
                      <a:r>
                        <a:rPr lang="tr-TR" sz="1000" i="1" dirty="0" smtClean="0"/>
                        <a:t>. Üyesi Fatih ÇIĞ</a:t>
                      </a:r>
                      <a:endParaRPr lang="tr-TR" sz="1000" i="1" dirty="0"/>
                    </a:p>
                  </a:txBody>
                  <a:tcPr/>
                </a:tc>
                <a:tc>
                  <a:txBody>
                    <a:bodyPr/>
                    <a:lstStyle/>
                    <a:p>
                      <a:r>
                        <a:rPr lang="tr-TR" sz="1000" dirty="0" smtClean="0"/>
                        <a:t>26</a:t>
                      </a:r>
                      <a:endParaRPr lang="tr-TR" sz="1000" dirty="0"/>
                    </a:p>
                  </a:txBody>
                  <a:tcPr/>
                </a:tc>
                <a:tc>
                  <a:txBody>
                    <a:bodyPr/>
                    <a:lstStyle/>
                    <a:p>
                      <a:r>
                        <a:rPr lang="tr-TR" sz="1000" dirty="0" smtClean="0"/>
                        <a:t>TARİHİ KENTLER TOPLULUĞU</a:t>
                      </a:r>
                      <a:endParaRPr lang="tr-TR" sz="1000" dirty="0"/>
                    </a:p>
                  </a:txBody>
                  <a:tcPr/>
                </a:tc>
                <a:tc>
                  <a:txBody>
                    <a:bodyPr/>
                    <a:lstStyle/>
                    <a:p>
                      <a:r>
                        <a:rPr lang="tr-TR" sz="1000" i="1" dirty="0" smtClean="0"/>
                        <a:t>Doç. Dr. Yaşar Bahri ERGEN</a:t>
                      </a:r>
                      <a:endParaRPr lang="tr-TR" sz="1000" i="1" dirty="0"/>
                    </a:p>
                  </a:txBody>
                  <a:tcPr/>
                </a:tc>
                <a:extLst>
                  <a:ext uri="{0D108BD9-81ED-4DB2-BD59-A6C34878D82A}">
                    <a16:rowId xmlns:a16="http://schemas.microsoft.com/office/drawing/2014/main" xmlns="" val="3168190506"/>
                  </a:ext>
                </a:extLst>
              </a:tr>
              <a:tr h="374078">
                <a:tc>
                  <a:txBody>
                    <a:bodyPr/>
                    <a:lstStyle/>
                    <a:p>
                      <a:r>
                        <a:rPr lang="tr-TR" sz="1000" dirty="0" smtClean="0"/>
                        <a:t>5</a:t>
                      </a:r>
                      <a:endParaRPr lang="tr-TR" sz="1000" dirty="0"/>
                    </a:p>
                  </a:txBody>
                  <a:tcPr/>
                </a:tc>
                <a:tc>
                  <a:txBody>
                    <a:bodyPr/>
                    <a:lstStyle/>
                    <a:p>
                      <a:r>
                        <a:rPr lang="tr-TR" sz="1000" dirty="0" smtClean="0"/>
                        <a:t>ÖZGÜN DÜŞÜNCE TOPLULUĞU</a:t>
                      </a:r>
                      <a:endParaRPr lang="tr-TR" sz="1000" dirty="0"/>
                    </a:p>
                  </a:txBody>
                  <a:tcPr/>
                </a:tc>
                <a:tc>
                  <a:txBody>
                    <a:bodyPr/>
                    <a:lstStyle/>
                    <a:p>
                      <a:r>
                        <a:rPr lang="tr-TR" sz="1000" i="1" dirty="0" err="1" smtClean="0"/>
                        <a:t>Öğrt.Gör</a:t>
                      </a:r>
                      <a:r>
                        <a:rPr lang="tr-TR" sz="1000" i="1" dirty="0" smtClean="0"/>
                        <a:t>. </a:t>
                      </a:r>
                      <a:r>
                        <a:rPr lang="tr-TR" sz="1000" i="1" dirty="0" err="1" smtClean="0"/>
                        <a:t>Mahsum</a:t>
                      </a:r>
                      <a:r>
                        <a:rPr lang="tr-TR" sz="1000" i="1" dirty="0" smtClean="0"/>
                        <a:t> TAŞ</a:t>
                      </a:r>
                      <a:endParaRPr lang="tr-TR" sz="1000" i="1" dirty="0"/>
                    </a:p>
                  </a:txBody>
                  <a:tcPr/>
                </a:tc>
                <a:tc>
                  <a:txBody>
                    <a:bodyPr/>
                    <a:lstStyle/>
                    <a:p>
                      <a:r>
                        <a:rPr lang="tr-TR" sz="1000" dirty="0" smtClean="0"/>
                        <a:t>16</a:t>
                      </a:r>
                      <a:endParaRPr lang="tr-TR" sz="1000" dirty="0"/>
                    </a:p>
                  </a:txBody>
                  <a:tcPr/>
                </a:tc>
                <a:tc>
                  <a:txBody>
                    <a:bodyPr/>
                    <a:lstStyle/>
                    <a:p>
                      <a:r>
                        <a:rPr lang="tr-TR" sz="1000" dirty="0" smtClean="0"/>
                        <a:t>GENÇ BEYİNLER TOPLULUĞU</a:t>
                      </a:r>
                      <a:endParaRPr lang="tr-TR" sz="1000" dirty="0"/>
                    </a:p>
                  </a:txBody>
                  <a:tcPr/>
                </a:tc>
                <a:tc>
                  <a:txBody>
                    <a:bodyPr/>
                    <a:lstStyle/>
                    <a:p>
                      <a:r>
                        <a:rPr lang="tr-TR" sz="1000" i="1" dirty="0" smtClean="0"/>
                        <a:t>Arş. Gör. Ahmet AKTAŞ</a:t>
                      </a:r>
                      <a:endParaRPr lang="tr-TR" sz="1000" i="1" dirty="0"/>
                    </a:p>
                  </a:txBody>
                  <a:tcPr/>
                </a:tc>
                <a:tc>
                  <a:txBody>
                    <a:bodyPr/>
                    <a:lstStyle/>
                    <a:p>
                      <a:r>
                        <a:rPr lang="tr-TR" sz="1000" dirty="0" smtClean="0"/>
                        <a:t>27</a:t>
                      </a:r>
                      <a:endParaRPr lang="tr-TR" sz="1000" dirty="0"/>
                    </a:p>
                  </a:txBody>
                  <a:tcPr/>
                </a:tc>
                <a:tc>
                  <a:txBody>
                    <a:bodyPr/>
                    <a:lstStyle/>
                    <a:p>
                      <a:r>
                        <a:rPr lang="tr-TR" sz="1000" dirty="0" smtClean="0"/>
                        <a:t>FOTOĞRAFÇILIK VE DOĞA TOPLULUĞU</a:t>
                      </a:r>
                      <a:endParaRPr lang="tr-TR" sz="1000" dirty="0"/>
                    </a:p>
                  </a:txBody>
                  <a:tcPr/>
                </a:tc>
                <a:tc>
                  <a:txBody>
                    <a:bodyPr/>
                    <a:lstStyle/>
                    <a:p>
                      <a:r>
                        <a:rPr lang="tr-TR" sz="1000" i="1" dirty="0" smtClean="0"/>
                        <a:t>Dr. Öğretim Üyesi Enes DEMİR</a:t>
                      </a:r>
                      <a:endParaRPr lang="tr-TR" sz="1000" i="1" dirty="0"/>
                    </a:p>
                  </a:txBody>
                  <a:tcPr/>
                </a:tc>
                <a:extLst>
                  <a:ext uri="{0D108BD9-81ED-4DB2-BD59-A6C34878D82A}">
                    <a16:rowId xmlns:a16="http://schemas.microsoft.com/office/drawing/2014/main" xmlns="" val="692973710"/>
                  </a:ext>
                </a:extLst>
              </a:tr>
              <a:tr h="374078">
                <a:tc>
                  <a:txBody>
                    <a:bodyPr/>
                    <a:lstStyle/>
                    <a:p>
                      <a:r>
                        <a:rPr lang="tr-TR" sz="1000" dirty="0" smtClean="0"/>
                        <a:t>6</a:t>
                      </a:r>
                      <a:endParaRPr lang="tr-TR" sz="1000" dirty="0"/>
                    </a:p>
                  </a:txBody>
                  <a:tcPr/>
                </a:tc>
                <a:tc>
                  <a:txBody>
                    <a:bodyPr/>
                    <a:lstStyle/>
                    <a:p>
                      <a:r>
                        <a:rPr lang="tr-TR" sz="1000" dirty="0" smtClean="0"/>
                        <a:t>İNSAN HAK VE HÜRRİYETLERİ TOPLULUĞU</a:t>
                      </a:r>
                      <a:endParaRPr lang="tr-TR" sz="1000" dirty="0"/>
                    </a:p>
                  </a:txBody>
                  <a:tcPr/>
                </a:tc>
                <a:tc>
                  <a:txBody>
                    <a:bodyPr/>
                    <a:lstStyle/>
                    <a:p>
                      <a:r>
                        <a:rPr lang="tr-TR" sz="1000" i="1" dirty="0" err="1" smtClean="0"/>
                        <a:t>Öğrt.Gör</a:t>
                      </a:r>
                      <a:r>
                        <a:rPr lang="tr-TR" sz="1000" i="1" dirty="0" smtClean="0"/>
                        <a:t>. Zekeriya MENAK</a:t>
                      </a:r>
                      <a:endParaRPr lang="tr-TR" sz="1000" i="1" dirty="0"/>
                    </a:p>
                  </a:txBody>
                  <a:tcPr/>
                </a:tc>
                <a:tc>
                  <a:txBody>
                    <a:bodyPr/>
                    <a:lstStyle/>
                    <a:p>
                      <a:r>
                        <a:rPr lang="tr-TR" sz="1000" dirty="0" smtClean="0"/>
                        <a:t>17</a:t>
                      </a:r>
                      <a:endParaRPr lang="tr-TR" sz="1000" dirty="0"/>
                    </a:p>
                  </a:txBody>
                  <a:tcPr/>
                </a:tc>
                <a:tc>
                  <a:txBody>
                    <a:bodyPr/>
                    <a:lstStyle/>
                    <a:p>
                      <a:r>
                        <a:rPr lang="tr-TR" sz="1000" dirty="0" smtClean="0"/>
                        <a:t>FEN VE MATEMATİK TOPLULUĞU</a:t>
                      </a:r>
                      <a:endParaRPr lang="tr-TR" sz="1000" dirty="0"/>
                    </a:p>
                  </a:txBody>
                  <a:tcPr/>
                </a:tc>
                <a:tc>
                  <a:txBody>
                    <a:bodyPr/>
                    <a:lstStyle/>
                    <a:p>
                      <a:r>
                        <a:rPr lang="tr-TR" sz="1000" i="1" dirty="0" smtClean="0"/>
                        <a:t>Dr. </a:t>
                      </a:r>
                      <a:r>
                        <a:rPr lang="tr-TR" sz="1000" i="1" dirty="0" err="1" smtClean="0"/>
                        <a:t>Öğrt</a:t>
                      </a:r>
                      <a:r>
                        <a:rPr lang="tr-TR" sz="1000" i="1" dirty="0" smtClean="0"/>
                        <a:t>. Üyesi  Ali ÇETİN</a:t>
                      </a:r>
                      <a:endParaRPr lang="tr-TR" sz="1000" i="1" dirty="0"/>
                    </a:p>
                  </a:txBody>
                  <a:tcPr/>
                </a:tc>
                <a:tc>
                  <a:txBody>
                    <a:bodyPr/>
                    <a:lstStyle/>
                    <a:p>
                      <a:r>
                        <a:rPr lang="tr-TR" sz="1000" dirty="0" smtClean="0"/>
                        <a:t>28</a:t>
                      </a:r>
                      <a:endParaRPr lang="tr-TR" sz="1000" dirty="0"/>
                    </a:p>
                  </a:txBody>
                  <a:tcPr/>
                </a:tc>
                <a:tc>
                  <a:txBody>
                    <a:bodyPr/>
                    <a:lstStyle/>
                    <a:p>
                      <a:r>
                        <a:rPr lang="tr-TR" sz="1000" dirty="0" smtClean="0"/>
                        <a:t>GENÇ İNŞAAT MÜHENDİSLERİ TOPLULUĞU</a:t>
                      </a:r>
                      <a:endParaRPr lang="tr-TR" sz="1000" dirty="0"/>
                    </a:p>
                  </a:txBody>
                  <a:tcPr/>
                </a:tc>
                <a:tc>
                  <a:txBody>
                    <a:bodyPr/>
                    <a:lstStyle/>
                    <a:p>
                      <a:r>
                        <a:rPr lang="tr-TR" sz="1000" i="1" dirty="0" smtClean="0"/>
                        <a:t>Dr. Öğretim Üyesi Mahmut DURMAZ</a:t>
                      </a:r>
                      <a:endParaRPr lang="tr-TR" sz="1000" i="1" dirty="0"/>
                    </a:p>
                  </a:txBody>
                  <a:tcPr/>
                </a:tc>
                <a:extLst>
                  <a:ext uri="{0D108BD9-81ED-4DB2-BD59-A6C34878D82A}">
                    <a16:rowId xmlns:a16="http://schemas.microsoft.com/office/drawing/2014/main" xmlns="" val="74057908"/>
                  </a:ext>
                </a:extLst>
              </a:tr>
              <a:tr h="374078">
                <a:tc>
                  <a:txBody>
                    <a:bodyPr/>
                    <a:lstStyle/>
                    <a:p>
                      <a:r>
                        <a:rPr lang="tr-TR" sz="1000" dirty="0" smtClean="0"/>
                        <a:t>7</a:t>
                      </a:r>
                      <a:endParaRPr lang="tr-TR" sz="1000" dirty="0"/>
                    </a:p>
                  </a:txBody>
                  <a:tcPr/>
                </a:tc>
                <a:tc>
                  <a:txBody>
                    <a:bodyPr/>
                    <a:lstStyle/>
                    <a:p>
                      <a:r>
                        <a:rPr lang="tr-TR" sz="1000" dirty="0" smtClean="0"/>
                        <a:t>DEĞERLER EĞİTİMİ TOPLULUĞU</a:t>
                      </a:r>
                      <a:endParaRPr lang="tr-TR" sz="1000" dirty="0"/>
                    </a:p>
                  </a:txBody>
                  <a:tcPr/>
                </a:tc>
                <a:tc>
                  <a:txBody>
                    <a:bodyPr/>
                    <a:lstStyle/>
                    <a:p>
                      <a:r>
                        <a:rPr lang="tr-TR" sz="1000" i="1" dirty="0" err="1" smtClean="0"/>
                        <a:t>Öğrt.Gör</a:t>
                      </a:r>
                      <a:r>
                        <a:rPr lang="tr-TR" sz="1000" i="1" dirty="0" smtClean="0"/>
                        <a:t>. Abdullah ÖZCAN</a:t>
                      </a:r>
                      <a:endParaRPr lang="tr-TR" sz="1000" i="1" dirty="0"/>
                    </a:p>
                  </a:txBody>
                  <a:tcPr/>
                </a:tc>
                <a:tc>
                  <a:txBody>
                    <a:bodyPr/>
                    <a:lstStyle/>
                    <a:p>
                      <a:r>
                        <a:rPr lang="tr-TR" sz="1000" dirty="0" smtClean="0"/>
                        <a:t>18</a:t>
                      </a:r>
                      <a:endParaRPr lang="tr-TR" sz="1000" dirty="0"/>
                    </a:p>
                  </a:txBody>
                  <a:tcPr/>
                </a:tc>
                <a:tc>
                  <a:txBody>
                    <a:bodyPr/>
                    <a:lstStyle/>
                    <a:p>
                      <a:r>
                        <a:rPr lang="tr-TR" sz="1000" dirty="0" smtClean="0"/>
                        <a:t>TOPLUMSAL DÜŞÜNCE KULÜBÜ</a:t>
                      </a:r>
                      <a:endParaRPr lang="tr-TR" sz="1000" dirty="0"/>
                    </a:p>
                  </a:txBody>
                  <a:tcPr/>
                </a:tc>
                <a:tc>
                  <a:txBody>
                    <a:bodyPr/>
                    <a:lstStyle/>
                    <a:p>
                      <a:r>
                        <a:rPr lang="tr-TR" sz="1000" i="1" dirty="0" smtClean="0"/>
                        <a:t>Arş. Gör. Murat TOPRAK</a:t>
                      </a:r>
                      <a:endParaRPr lang="tr-TR" sz="1000" i="1" dirty="0"/>
                    </a:p>
                  </a:txBody>
                  <a:tcPr/>
                </a:tc>
                <a:tc>
                  <a:txBody>
                    <a:bodyPr/>
                    <a:lstStyle/>
                    <a:p>
                      <a:r>
                        <a:rPr lang="tr-TR" sz="1000" dirty="0" smtClean="0"/>
                        <a:t>29</a:t>
                      </a:r>
                      <a:endParaRPr lang="tr-TR" sz="1000" dirty="0"/>
                    </a:p>
                  </a:txBody>
                  <a:tcPr/>
                </a:tc>
                <a:tc>
                  <a:txBody>
                    <a:bodyPr/>
                    <a:lstStyle/>
                    <a:p>
                      <a:r>
                        <a:rPr lang="tr-TR" sz="1000" dirty="0" smtClean="0"/>
                        <a:t>OMBUDSMANLIK TOPLULUĞU</a:t>
                      </a:r>
                      <a:endParaRPr lang="tr-TR" sz="1000" dirty="0"/>
                    </a:p>
                  </a:txBody>
                  <a:tcPr/>
                </a:tc>
                <a:tc>
                  <a:txBody>
                    <a:bodyPr/>
                    <a:lstStyle/>
                    <a:p>
                      <a:r>
                        <a:rPr lang="tr-TR" sz="1000" i="1" dirty="0" smtClean="0"/>
                        <a:t>Dr. Öğretim Üyesi Mahir ÖZHAN</a:t>
                      </a:r>
                      <a:endParaRPr lang="tr-TR" sz="1000" i="1" dirty="0"/>
                    </a:p>
                  </a:txBody>
                  <a:tcPr/>
                </a:tc>
                <a:extLst>
                  <a:ext uri="{0D108BD9-81ED-4DB2-BD59-A6C34878D82A}">
                    <a16:rowId xmlns:a16="http://schemas.microsoft.com/office/drawing/2014/main" xmlns="" val="1322821225"/>
                  </a:ext>
                </a:extLst>
              </a:tr>
              <a:tr h="374078">
                <a:tc>
                  <a:txBody>
                    <a:bodyPr/>
                    <a:lstStyle/>
                    <a:p>
                      <a:r>
                        <a:rPr lang="tr-TR" sz="1000" dirty="0" smtClean="0"/>
                        <a:t>8</a:t>
                      </a:r>
                      <a:endParaRPr lang="tr-TR" sz="1000" dirty="0"/>
                    </a:p>
                  </a:txBody>
                  <a:tcPr/>
                </a:tc>
                <a:tc>
                  <a:txBody>
                    <a:bodyPr/>
                    <a:lstStyle/>
                    <a:p>
                      <a:r>
                        <a:rPr lang="tr-TR" sz="1000" dirty="0" smtClean="0"/>
                        <a:t>KÜLTÜR VE SANAT TOPLULUĞU</a:t>
                      </a:r>
                      <a:endParaRPr lang="tr-TR" sz="1000" dirty="0"/>
                    </a:p>
                  </a:txBody>
                  <a:tcPr/>
                </a:tc>
                <a:tc>
                  <a:txBody>
                    <a:bodyPr/>
                    <a:lstStyle/>
                    <a:p>
                      <a:r>
                        <a:rPr lang="tr-TR" sz="1000" i="1" dirty="0" err="1" smtClean="0"/>
                        <a:t>Öğrt</a:t>
                      </a:r>
                      <a:r>
                        <a:rPr lang="tr-TR" sz="1000" i="1" dirty="0" smtClean="0"/>
                        <a:t>. Gör. Çağlar YILDIZ</a:t>
                      </a:r>
                      <a:endParaRPr lang="tr-TR" sz="1000" i="1" dirty="0"/>
                    </a:p>
                  </a:txBody>
                  <a:tcPr/>
                </a:tc>
                <a:tc>
                  <a:txBody>
                    <a:bodyPr/>
                    <a:lstStyle/>
                    <a:p>
                      <a:r>
                        <a:rPr lang="tr-TR" sz="1000" dirty="0" smtClean="0"/>
                        <a:t>19</a:t>
                      </a:r>
                      <a:endParaRPr lang="tr-TR" sz="1000" dirty="0"/>
                    </a:p>
                  </a:txBody>
                  <a:tcPr/>
                </a:tc>
                <a:tc>
                  <a:txBody>
                    <a:bodyPr/>
                    <a:lstStyle/>
                    <a:p>
                      <a:r>
                        <a:rPr lang="tr-TR" sz="1000" dirty="0" smtClean="0"/>
                        <a:t>ÇEVİRİ TOPLULUĞU</a:t>
                      </a:r>
                      <a:endParaRPr lang="tr-TR" sz="1000" dirty="0"/>
                    </a:p>
                  </a:txBody>
                  <a:tcPr/>
                </a:tc>
                <a:tc>
                  <a:txBody>
                    <a:bodyPr/>
                    <a:lstStyle/>
                    <a:p>
                      <a:r>
                        <a:rPr lang="tr-TR" sz="1000" i="1" dirty="0" smtClean="0"/>
                        <a:t>Dr. </a:t>
                      </a:r>
                      <a:r>
                        <a:rPr lang="tr-TR" sz="1000" i="1" dirty="0" err="1" smtClean="0"/>
                        <a:t>Öğrt</a:t>
                      </a:r>
                      <a:r>
                        <a:rPr lang="tr-TR" sz="1000" i="1" dirty="0" smtClean="0"/>
                        <a:t>. Üyesi Zeynep HARPUTLU</a:t>
                      </a:r>
                      <a:endParaRPr lang="tr-TR" sz="1000" i="1" dirty="0"/>
                    </a:p>
                  </a:txBody>
                  <a:tcPr/>
                </a:tc>
                <a:tc>
                  <a:txBody>
                    <a:bodyPr/>
                    <a:lstStyle/>
                    <a:p>
                      <a:r>
                        <a:rPr lang="tr-TR" sz="1000" dirty="0" smtClean="0"/>
                        <a:t>30</a:t>
                      </a:r>
                      <a:endParaRPr lang="tr-TR" sz="1000" dirty="0"/>
                    </a:p>
                  </a:txBody>
                  <a:tcPr/>
                </a:tc>
                <a:tc>
                  <a:txBody>
                    <a:bodyPr/>
                    <a:lstStyle/>
                    <a:p>
                      <a:r>
                        <a:rPr lang="tr-TR" sz="1000" dirty="0" smtClean="0"/>
                        <a:t>ENDERUN TOPLULUĞU</a:t>
                      </a:r>
                      <a:endParaRPr lang="tr-TR" sz="1000" dirty="0"/>
                    </a:p>
                  </a:txBody>
                  <a:tcPr/>
                </a:tc>
                <a:tc>
                  <a:txBody>
                    <a:bodyPr/>
                    <a:lstStyle/>
                    <a:p>
                      <a:r>
                        <a:rPr lang="tr-TR" sz="1000" i="1" dirty="0" err="1" smtClean="0"/>
                        <a:t>Öğrt</a:t>
                      </a:r>
                      <a:r>
                        <a:rPr lang="tr-TR" sz="1000" i="1" dirty="0" smtClean="0"/>
                        <a:t>. Gör. Abdullah ELMAS</a:t>
                      </a:r>
                      <a:endParaRPr lang="tr-TR" sz="1000" i="1" dirty="0"/>
                    </a:p>
                  </a:txBody>
                  <a:tcPr/>
                </a:tc>
                <a:extLst>
                  <a:ext uri="{0D108BD9-81ED-4DB2-BD59-A6C34878D82A}">
                    <a16:rowId xmlns:a16="http://schemas.microsoft.com/office/drawing/2014/main" xmlns="" val="3759053599"/>
                  </a:ext>
                </a:extLst>
              </a:tr>
              <a:tr h="374078">
                <a:tc>
                  <a:txBody>
                    <a:bodyPr/>
                    <a:lstStyle/>
                    <a:p>
                      <a:r>
                        <a:rPr lang="tr-TR" sz="1000" dirty="0" smtClean="0"/>
                        <a:t>9</a:t>
                      </a:r>
                      <a:endParaRPr lang="tr-TR" sz="1000" dirty="0"/>
                    </a:p>
                  </a:txBody>
                  <a:tcPr/>
                </a:tc>
                <a:tc>
                  <a:txBody>
                    <a:bodyPr/>
                    <a:lstStyle/>
                    <a:p>
                      <a:r>
                        <a:rPr lang="tr-TR" sz="1000" dirty="0" smtClean="0"/>
                        <a:t>ROBOT TOPLULUĞU</a:t>
                      </a:r>
                      <a:endParaRPr lang="tr-TR" sz="1000" dirty="0"/>
                    </a:p>
                  </a:txBody>
                  <a:tcPr/>
                </a:tc>
                <a:tc>
                  <a:txBody>
                    <a:bodyPr/>
                    <a:lstStyle/>
                    <a:p>
                      <a:r>
                        <a:rPr lang="tr-TR" sz="1000" i="1" dirty="0" smtClean="0"/>
                        <a:t>Arş. Gör. Ramazan MENAK</a:t>
                      </a:r>
                      <a:endParaRPr lang="tr-TR" sz="1000" i="1" dirty="0"/>
                    </a:p>
                  </a:txBody>
                  <a:tcPr/>
                </a:tc>
                <a:tc>
                  <a:txBody>
                    <a:bodyPr/>
                    <a:lstStyle/>
                    <a:p>
                      <a:r>
                        <a:rPr lang="tr-TR" sz="1000" dirty="0" smtClean="0"/>
                        <a:t>20</a:t>
                      </a:r>
                      <a:endParaRPr lang="tr-TR" sz="1000" dirty="0"/>
                    </a:p>
                  </a:txBody>
                  <a:tcPr/>
                </a:tc>
                <a:tc>
                  <a:txBody>
                    <a:bodyPr/>
                    <a:lstStyle/>
                    <a:p>
                      <a:r>
                        <a:rPr lang="tr-TR" sz="1000" dirty="0" smtClean="0"/>
                        <a:t>SİİRT AKADEMİ TOPLULUĞU</a:t>
                      </a:r>
                      <a:endParaRPr lang="tr-TR" sz="1000" dirty="0"/>
                    </a:p>
                  </a:txBody>
                  <a:tcPr/>
                </a:tc>
                <a:tc>
                  <a:txBody>
                    <a:bodyPr/>
                    <a:lstStyle/>
                    <a:p>
                      <a:r>
                        <a:rPr lang="tr-TR" sz="1000" i="1" dirty="0" smtClean="0"/>
                        <a:t>Arş. Gör. Ahmet AKTAŞ</a:t>
                      </a:r>
                      <a:endParaRPr lang="tr-TR" sz="1000" i="1" dirty="0"/>
                    </a:p>
                  </a:txBody>
                  <a:tcPr/>
                </a:tc>
                <a:tc>
                  <a:txBody>
                    <a:bodyPr/>
                    <a:lstStyle/>
                    <a:p>
                      <a:r>
                        <a:rPr lang="tr-TR" sz="1000" dirty="0" smtClean="0"/>
                        <a:t>31</a:t>
                      </a:r>
                      <a:endParaRPr lang="tr-TR" sz="1000" dirty="0"/>
                    </a:p>
                  </a:txBody>
                  <a:tcPr/>
                </a:tc>
                <a:tc>
                  <a:txBody>
                    <a:bodyPr/>
                    <a:lstStyle/>
                    <a:p>
                      <a:r>
                        <a:rPr lang="tr-TR" sz="1000" dirty="0" smtClean="0"/>
                        <a:t>MEKAN KÜLTÜR COĞRAFYA TOPLULUĞU</a:t>
                      </a:r>
                      <a:endParaRPr lang="tr-TR" sz="1000" dirty="0"/>
                    </a:p>
                  </a:txBody>
                  <a:tcPr/>
                </a:tc>
                <a:tc>
                  <a:txBody>
                    <a:bodyPr/>
                    <a:lstStyle/>
                    <a:p>
                      <a:r>
                        <a:rPr lang="tr-TR" sz="1000" i="1" dirty="0" err="1" smtClean="0"/>
                        <a:t>Arş.Gör.Muhammet</a:t>
                      </a:r>
                      <a:r>
                        <a:rPr lang="tr-TR" sz="1000" i="1" dirty="0" smtClean="0"/>
                        <a:t> ÖKSÜZ</a:t>
                      </a:r>
                      <a:endParaRPr lang="tr-TR" sz="1000" i="1" dirty="0"/>
                    </a:p>
                  </a:txBody>
                  <a:tcPr/>
                </a:tc>
                <a:extLst>
                  <a:ext uri="{0D108BD9-81ED-4DB2-BD59-A6C34878D82A}">
                    <a16:rowId xmlns:a16="http://schemas.microsoft.com/office/drawing/2014/main" xmlns="" val="2993690365"/>
                  </a:ext>
                </a:extLst>
              </a:tr>
              <a:tr h="374078">
                <a:tc>
                  <a:txBody>
                    <a:bodyPr/>
                    <a:lstStyle/>
                    <a:p>
                      <a:r>
                        <a:rPr lang="tr-TR" sz="1000" dirty="0" smtClean="0"/>
                        <a:t>10</a:t>
                      </a:r>
                      <a:endParaRPr lang="tr-TR" sz="1000" dirty="0"/>
                    </a:p>
                  </a:txBody>
                  <a:tcPr/>
                </a:tc>
                <a:tc>
                  <a:txBody>
                    <a:bodyPr/>
                    <a:lstStyle/>
                    <a:p>
                      <a:r>
                        <a:rPr lang="tr-TR" sz="1000" dirty="0" smtClean="0"/>
                        <a:t>ULUSLAR ARASI ÖĞRENCİ TOPLULUĞU</a:t>
                      </a:r>
                      <a:endParaRPr lang="tr-TR" sz="1000" dirty="0"/>
                    </a:p>
                  </a:txBody>
                  <a:tcPr/>
                </a:tc>
                <a:tc>
                  <a:txBody>
                    <a:bodyPr/>
                    <a:lstStyle/>
                    <a:p>
                      <a:r>
                        <a:rPr lang="tr-TR" sz="1000" i="1" dirty="0" err="1" smtClean="0"/>
                        <a:t>Doç.Dr</a:t>
                      </a:r>
                      <a:r>
                        <a:rPr lang="tr-TR" sz="1000" i="1" dirty="0" smtClean="0"/>
                        <a:t>. Ayhan YILMAZ</a:t>
                      </a:r>
                      <a:endParaRPr lang="tr-TR" sz="1000" i="1" dirty="0"/>
                    </a:p>
                  </a:txBody>
                  <a:tcPr/>
                </a:tc>
                <a:tc>
                  <a:txBody>
                    <a:bodyPr/>
                    <a:lstStyle/>
                    <a:p>
                      <a:r>
                        <a:rPr lang="tr-TR" sz="1000" dirty="0" smtClean="0"/>
                        <a:t>21</a:t>
                      </a:r>
                      <a:endParaRPr lang="tr-TR" sz="1000" dirty="0"/>
                    </a:p>
                  </a:txBody>
                  <a:tcPr/>
                </a:tc>
                <a:tc>
                  <a:txBody>
                    <a:bodyPr/>
                    <a:lstStyle/>
                    <a:p>
                      <a:r>
                        <a:rPr lang="tr-TR" sz="1000" dirty="0" smtClean="0"/>
                        <a:t>KIZILAY TOPLULUĞU</a:t>
                      </a:r>
                      <a:endParaRPr lang="tr-TR" sz="1000" dirty="0"/>
                    </a:p>
                  </a:txBody>
                  <a:tcPr/>
                </a:tc>
                <a:tc>
                  <a:txBody>
                    <a:bodyPr/>
                    <a:lstStyle/>
                    <a:p>
                      <a:r>
                        <a:rPr lang="tr-TR" sz="1000" i="1" dirty="0" err="1" smtClean="0"/>
                        <a:t>Öğr</a:t>
                      </a:r>
                      <a:r>
                        <a:rPr lang="tr-TR" sz="1000" i="1" dirty="0" smtClean="0"/>
                        <a:t>. </a:t>
                      </a:r>
                      <a:r>
                        <a:rPr lang="tr-TR" sz="1000" i="1" dirty="0" err="1" smtClean="0"/>
                        <a:t>Gör.Reyhan</a:t>
                      </a:r>
                      <a:r>
                        <a:rPr lang="tr-TR" sz="1000" i="1" dirty="0" smtClean="0"/>
                        <a:t> Fırat KILIÇVURAN</a:t>
                      </a:r>
                      <a:endParaRPr lang="tr-TR" sz="1000" i="1" dirty="0"/>
                    </a:p>
                  </a:txBody>
                  <a:tcPr/>
                </a:tc>
                <a:tc>
                  <a:txBody>
                    <a:bodyPr/>
                    <a:lstStyle/>
                    <a:p>
                      <a:r>
                        <a:rPr lang="tr-TR" sz="1000" dirty="0" smtClean="0"/>
                        <a:t>32</a:t>
                      </a:r>
                      <a:endParaRPr lang="tr-TR" sz="1000" dirty="0"/>
                    </a:p>
                  </a:txBody>
                  <a:tcPr/>
                </a:tc>
                <a:tc>
                  <a:txBody>
                    <a:bodyPr/>
                    <a:lstStyle/>
                    <a:p>
                      <a:r>
                        <a:rPr lang="tr-TR" sz="1000" dirty="0" smtClean="0"/>
                        <a:t>FEN BİLİMLERİ TOPLULUĞU</a:t>
                      </a:r>
                      <a:endParaRPr lang="tr-TR" sz="1000" dirty="0"/>
                    </a:p>
                  </a:txBody>
                  <a:tcPr/>
                </a:tc>
                <a:tc>
                  <a:txBody>
                    <a:bodyPr/>
                    <a:lstStyle/>
                    <a:p>
                      <a:r>
                        <a:rPr lang="tr-TR" sz="1000" i="1" dirty="0" err="1" smtClean="0"/>
                        <a:t>Arş.Gör</a:t>
                      </a:r>
                      <a:r>
                        <a:rPr lang="tr-TR" sz="1000" i="1" dirty="0" smtClean="0"/>
                        <a:t>. Halit KIRIKTAŞ</a:t>
                      </a:r>
                      <a:endParaRPr lang="tr-TR" sz="1000" i="1" dirty="0"/>
                    </a:p>
                  </a:txBody>
                  <a:tcPr/>
                </a:tc>
                <a:extLst>
                  <a:ext uri="{0D108BD9-81ED-4DB2-BD59-A6C34878D82A}">
                    <a16:rowId xmlns:a16="http://schemas.microsoft.com/office/drawing/2014/main" xmlns="" val="2255209326"/>
                  </a:ext>
                </a:extLst>
              </a:tr>
              <a:tr h="374078">
                <a:tc>
                  <a:txBody>
                    <a:bodyPr/>
                    <a:lstStyle/>
                    <a:p>
                      <a:r>
                        <a:rPr lang="tr-TR" sz="1000" dirty="0" smtClean="0"/>
                        <a:t>11</a:t>
                      </a:r>
                      <a:endParaRPr lang="tr-TR" sz="1000" dirty="0"/>
                    </a:p>
                  </a:txBody>
                  <a:tcPr/>
                </a:tc>
                <a:tc>
                  <a:txBody>
                    <a:bodyPr/>
                    <a:lstStyle/>
                    <a:p>
                      <a:r>
                        <a:rPr lang="tr-TR" sz="1000" dirty="0" smtClean="0"/>
                        <a:t>TARİH TOPLULUĞU</a:t>
                      </a:r>
                      <a:endParaRPr lang="tr-TR" sz="1000" dirty="0"/>
                    </a:p>
                  </a:txBody>
                  <a:tcPr/>
                </a:tc>
                <a:tc>
                  <a:txBody>
                    <a:bodyPr/>
                    <a:lstStyle/>
                    <a:p>
                      <a:r>
                        <a:rPr lang="tr-TR" sz="1000" i="1" dirty="0" err="1" smtClean="0"/>
                        <a:t>Arş.Gör</a:t>
                      </a:r>
                      <a:r>
                        <a:rPr lang="tr-TR" sz="1000" i="1" dirty="0" smtClean="0"/>
                        <a:t>. Ömer KUCAK</a:t>
                      </a:r>
                      <a:endParaRPr lang="tr-TR" sz="1000" i="1" dirty="0"/>
                    </a:p>
                  </a:txBody>
                  <a:tcPr/>
                </a:tc>
                <a:tc>
                  <a:txBody>
                    <a:bodyPr/>
                    <a:lstStyle/>
                    <a:p>
                      <a:r>
                        <a:rPr lang="tr-TR" sz="1000" dirty="0" smtClean="0"/>
                        <a:t>22</a:t>
                      </a:r>
                      <a:endParaRPr lang="tr-TR" sz="1000" dirty="0"/>
                    </a:p>
                  </a:txBody>
                  <a:tcPr/>
                </a:tc>
                <a:tc>
                  <a:txBody>
                    <a:bodyPr/>
                    <a:lstStyle/>
                    <a:p>
                      <a:r>
                        <a:rPr lang="tr-TR" sz="1000" dirty="0" smtClean="0"/>
                        <a:t>VETERİNER SOSYAL ETKİNLİK TOPLULUĞU</a:t>
                      </a:r>
                      <a:endParaRPr lang="tr-TR" sz="1000" dirty="0"/>
                    </a:p>
                  </a:txBody>
                  <a:tcPr/>
                </a:tc>
                <a:tc>
                  <a:txBody>
                    <a:bodyPr/>
                    <a:lstStyle/>
                    <a:p>
                      <a:r>
                        <a:rPr lang="tr-TR" sz="1000" i="1" dirty="0" smtClean="0"/>
                        <a:t>Dr. </a:t>
                      </a:r>
                      <a:r>
                        <a:rPr lang="tr-TR" sz="1000" i="1" dirty="0" err="1" smtClean="0"/>
                        <a:t>Öğrt</a:t>
                      </a:r>
                      <a:r>
                        <a:rPr lang="tr-TR" sz="1000" i="1" dirty="0" smtClean="0"/>
                        <a:t>. Üyesi Gülşah AKGÜL</a:t>
                      </a:r>
                      <a:endParaRPr lang="tr-TR" sz="1000" i="1" dirty="0"/>
                    </a:p>
                  </a:txBody>
                  <a:tcPr/>
                </a:tc>
                <a:tc>
                  <a:txBody>
                    <a:bodyPr/>
                    <a:lstStyle/>
                    <a:p>
                      <a:endParaRPr lang="tr-TR" sz="1000" dirty="0"/>
                    </a:p>
                  </a:txBody>
                  <a:tcPr/>
                </a:tc>
                <a:tc>
                  <a:txBody>
                    <a:bodyPr/>
                    <a:lstStyle/>
                    <a:p>
                      <a:endParaRPr lang="tr-TR" sz="1000" dirty="0"/>
                    </a:p>
                  </a:txBody>
                  <a:tcPr/>
                </a:tc>
                <a:tc>
                  <a:txBody>
                    <a:bodyPr/>
                    <a:lstStyle/>
                    <a:p>
                      <a:endParaRPr lang="tr-TR" sz="1000" dirty="0"/>
                    </a:p>
                  </a:txBody>
                  <a:tcPr/>
                </a:tc>
                <a:extLst>
                  <a:ext uri="{0D108BD9-81ED-4DB2-BD59-A6C34878D82A}">
                    <a16:rowId xmlns:a16="http://schemas.microsoft.com/office/drawing/2014/main" xmlns="" val="134760853"/>
                  </a:ext>
                </a:extLst>
              </a:tr>
            </a:tbl>
          </a:graphicData>
        </a:graphic>
      </p:graphicFrame>
    </p:spTree>
    <p:extLst>
      <p:ext uri="{BB962C8B-B14F-4D97-AF65-F5344CB8AC3E}">
        <p14:creationId xmlns:p14="http://schemas.microsoft.com/office/powerpoint/2010/main" val="305369750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838200" y="365126"/>
            <a:ext cx="10515600" cy="825500"/>
          </a:xfrm>
        </p:spPr>
        <p:txBody>
          <a:bodyPr>
            <a:normAutofit/>
          </a:bodyPr>
          <a:lstStyle/>
          <a:p>
            <a:r>
              <a:rPr lang="tr-TR" sz="2000" b="1" dirty="0" smtClean="0">
                <a:latin typeface="+mn-lt"/>
              </a:rPr>
              <a:t>               2018 YILINDA YAPILAN ETKİNLİKLER</a:t>
            </a:r>
            <a:endParaRPr lang="tr-TR" sz="2000" b="1" dirty="0">
              <a:latin typeface="+mn-lt"/>
            </a:endParaRPr>
          </a:p>
        </p:txBody>
      </p:sp>
      <p:graphicFrame>
        <p:nvGraphicFramePr>
          <p:cNvPr id="4" name="İçerik Yer Tutucusu 3"/>
          <p:cNvGraphicFramePr>
            <a:graphicFrameLocks noGrp="1"/>
          </p:cNvGraphicFramePr>
          <p:nvPr>
            <p:ph idx="1"/>
            <p:extLst>
              <p:ext uri="{D42A27DB-BD31-4B8C-83A1-F6EECF244321}">
                <p14:modId xmlns:p14="http://schemas.microsoft.com/office/powerpoint/2010/main" val="1530180537"/>
              </p:ext>
            </p:extLst>
          </p:nvPr>
        </p:nvGraphicFramePr>
        <p:xfrm>
          <a:off x="342900" y="1190628"/>
          <a:ext cx="11010901" cy="5464177"/>
        </p:xfrm>
        <a:graphic>
          <a:graphicData uri="http://schemas.openxmlformats.org/drawingml/2006/table">
            <a:tbl>
              <a:tblPr firstRow="1" firstCol="1" bandRow="1">
                <a:tableStyleId>{5C22544A-7EE6-4342-B048-85BDC9FD1C3A}</a:tableStyleId>
              </a:tblPr>
              <a:tblGrid>
                <a:gridCol w="2540321">
                  <a:extLst>
                    <a:ext uri="{9D8B030D-6E8A-4147-A177-3AD203B41FA5}">
                      <a16:colId xmlns:a16="http://schemas.microsoft.com/office/drawing/2014/main" xmlns="" val="1784217936"/>
                    </a:ext>
                  </a:extLst>
                </a:gridCol>
                <a:gridCol w="3761935">
                  <a:extLst>
                    <a:ext uri="{9D8B030D-6E8A-4147-A177-3AD203B41FA5}">
                      <a16:colId xmlns:a16="http://schemas.microsoft.com/office/drawing/2014/main" xmlns="" val="3715417305"/>
                    </a:ext>
                  </a:extLst>
                </a:gridCol>
                <a:gridCol w="2355155">
                  <a:extLst>
                    <a:ext uri="{9D8B030D-6E8A-4147-A177-3AD203B41FA5}">
                      <a16:colId xmlns:a16="http://schemas.microsoft.com/office/drawing/2014/main" xmlns="" val="3545504482"/>
                    </a:ext>
                  </a:extLst>
                </a:gridCol>
                <a:gridCol w="2353490">
                  <a:extLst>
                    <a:ext uri="{9D8B030D-6E8A-4147-A177-3AD203B41FA5}">
                      <a16:colId xmlns:a16="http://schemas.microsoft.com/office/drawing/2014/main" xmlns="" val="737989607"/>
                    </a:ext>
                  </a:extLst>
                </a:gridCol>
              </a:tblGrid>
              <a:tr h="158644">
                <a:tc>
                  <a:txBody>
                    <a:bodyPr/>
                    <a:lstStyle/>
                    <a:p>
                      <a:pPr algn="ctr">
                        <a:lnSpc>
                          <a:spcPct val="115000"/>
                        </a:lnSpc>
                        <a:spcAft>
                          <a:spcPts val="0"/>
                        </a:spcAft>
                      </a:pPr>
                      <a:r>
                        <a:rPr lang="tr-TR" sz="800">
                          <a:effectLst/>
                        </a:rPr>
                        <a:t>ETKİNLİĞİ DÜZENLEYEN</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13134" marR="13134" marT="0" marB="0"/>
                </a:tc>
                <a:tc>
                  <a:txBody>
                    <a:bodyPr/>
                    <a:lstStyle/>
                    <a:p>
                      <a:pPr algn="ctr">
                        <a:lnSpc>
                          <a:spcPct val="115000"/>
                        </a:lnSpc>
                        <a:spcAft>
                          <a:spcPts val="0"/>
                        </a:spcAft>
                      </a:pPr>
                      <a:r>
                        <a:rPr lang="tr-TR" sz="800">
                          <a:effectLst/>
                        </a:rPr>
                        <a:t>ETKİNLİĞİN ADI</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13134" marR="13134" marT="0" marB="0"/>
                </a:tc>
                <a:tc>
                  <a:txBody>
                    <a:bodyPr/>
                    <a:lstStyle/>
                    <a:p>
                      <a:pPr algn="ctr">
                        <a:lnSpc>
                          <a:spcPct val="115000"/>
                        </a:lnSpc>
                        <a:spcAft>
                          <a:spcPts val="0"/>
                        </a:spcAft>
                      </a:pPr>
                      <a:r>
                        <a:rPr lang="tr-TR" sz="800" dirty="0">
                          <a:effectLst/>
                        </a:rPr>
                        <a:t>ETKİNLİĞİN YERİ</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13134" marR="13134" marT="0" marB="0"/>
                </a:tc>
                <a:tc>
                  <a:txBody>
                    <a:bodyPr/>
                    <a:lstStyle/>
                    <a:p>
                      <a:pPr algn="ctr">
                        <a:lnSpc>
                          <a:spcPct val="115000"/>
                        </a:lnSpc>
                        <a:spcAft>
                          <a:spcPts val="0"/>
                        </a:spcAft>
                      </a:pPr>
                      <a:r>
                        <a:rPr lang="tr-TR" sz="800">
                          <a:effectLst/>
                        </a:rPr>
                        <a:t>ETKİNLİĞİN TÜRÜ</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13134" marR="13134" marT="0" marB="0"/>
                </a:tc>
                <a:extLst>
                  <a:ext uri="{0D108BD9-81ED-4DB2-BD59-A6C34878D82A}">
                    <a16:rowId xmlns:a16="http://schemas.microsoft.com/office/drawing/2014/main" xmlns="" val="3937377420"/>
                  </a:ext>
                </a:extLst>
              </a:tr>
              <a:tr h="158644">
                <a:tc>
                  <a:txBody>
                    <a:bodyPr/>
                    <a:lstStyle/>
                    <a:p>
                      <a:pPr>
                        <a:lnSpc>
                          <a:spcPct val="115000"/>
                        </a:lnSpc>
                        <a:spcAft>
                          <a:spcPts val="0"/>
                        </a:spcAft>
                      </a:pPr>
                      <a:r>
                        <a:rPr lang="tr-TR" sz="800" dirty="0">
                          <a:effectLst/>
                        </a:rPr>
                        <a:t>Genç Girişimciler Topluluğu</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13134" marR="13134" marT="0" marB="0"/>
                </a:tc>
                <a:tc>
                  <a:txBody>
                    <a:bodyPr/>
                    <a:lstStyle/>
                    <a:p>
                      <a:pPr>
                        <a:lnSpc>
                          <a:spcPct val="115000"/>
                        </a:lnSpc>
                        <a:spcAft>
                          <a:spcPts val="0"/>
                        </a:spcAft>
                      </a:pPr>
                      <a:r>
                        <a:rPr lang="tr-TR" sz="800">
                          <a:effectLst/>
                        </a:rPr>
                        <a:t>Topluluk Tanıtımı</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13134" marR="13134" marT="0" marB="0"/>
                </a:tc>
                <a:tc>
                  <a:txBody>
                    <a:bodyPr/>
                    <a:lstStyle/>
                    <a:p>
                      <a:pPr>
                        <a:lnSpc>
                          <a:spcPct val="115000"/>
                        </a:lnSpc>
                        <a:spcAft>
                          <a:spcPts val="0"/>
                        </a:spcAft>
                      </a:pPr>
                      <a:r>
                        <a:rPr lang="tr-TR" sz="800">
                          <a:effectLst/>
                        </a:rPr>
                        <a:t>Üniversite Bahçesi</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13134" marR="13134" marT="0" marB="0"/>
                </a:tc>
                <a:tc>
                  <a:txBody>
                    <a:bodyPr/>
                    <a:lstStyle/>
                    <a:p>
                      <a:pPr>
                        <a:lnSpc>
                          <a:spcPct val="115000"/>
                        </a:lnSpc>
                        <a:spcAft>
                          <a:spcPts val="0"/>
                        </a:spcAft>
                      </a:pPr>
                      <a:r>
                        <a:rPr lang="tr-TR" sz="800">
                          <a:effectLst/>
                        </a:rPr>
                        <a:t>Stant Açma</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13134" marR="13134" marT="0" marB="0"/>
                </a:tc>
                <a:extLst>
                  <a:ext uri="{0D108BD9-81ED-4DB2-BD59-A6C34878D82A}">
                    <a16:rowId xmlns:a16="http://schemas.microsoft.com/office/drawing/2014/main" xmlns="" val="3685799478"/>
                  </a:ext>
                </a:extLst>
              </a:tr>
              <a:tr h="158644">
                <a:tc>
                  <a:txBody>
                    <a:bodyPr/>
                    <a:lstStyle/>
                    <a:p>
                      <a:pPr>
                        <a:lnSpc>
                          <a:spcPct val="115000"/>
                        </a:lnSpc>
                        <a:spcAft>
                          <a:spcPts val="0"/>
                        </a:spcAft>
                      </a:pPr>
                      <a:r>
                        <a:rPr lang="tr-TR" sz="800" dirty="0">
                          <a:effectLst/>
                        </a:rPr>
                        <a:t>Kültür ve Sanat Topluluğu</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13134" marR="13134" marT="0" marB="0"/>
                </a:tc>
                <a:tc>
                  <a:txBody>
                    <a:bodyPr/>
                    <a:lstStyle/>
                    <a:p>
                      <a:pPr>
                        <a:lnSpc>
                          <a:spcPct val="115000"/>
                        </a:lnSpc>
                        <a:spcAft>
                          <a:spcPts val="0"/>
                        </a:spcAft>
                      </a:pPr>
                      <a:r>
                        <a:rPr lang="tr-TR" sz="800" dirty="0">
                          <a:effectLst/>
                        </a:rPr>
                        <a:t>Tanıtım ve Üye Alımı Standı</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13134" marR="13134" marT="0" marB="0"/>
                </a:tc>
                <a:tc>
                  <a:txBody>
                    <a:bodyPr/>
                    <a:lstStyle/>
                    <a:p>
                      <a:pPr>
                        <a:lnSpc>
                          <a:spcPct val="115000"/>
                        </a:lnSpc>
                        <a:spcAft>
                          <a:spcPts val="0"/>
                        </a:spcAft>
                      </a:pPr>
                      <a:r>
                        <a:rPr lang="tr-TR" sz="800">
                          <a:effectLst/>
                        </a:rPr>
                        <a:t>Üniversite Bahçesi</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13134" marR="13134" marT="0" marB="0"/>
                </a:tc>
                <a:tc>
                  <a:txBody>
                    <a:bodyPr/>
                    <a:lstStyle/>
                    <a:p>
                      <a:pPr>
                        <a:lnSpc>
                          <a:spcPct val="115000"/>
                        </a:lnSpc>
                        <a:spcAft>
                          <a:spcPts val="0"/>
                        </a:spcAft>
                      </a:pPr>
                      <a:r>
                        <a:rPr lang="tr-TR" sz="800">
                          <a:effectLst/>
                        </a:rPr>
                        <a:t>Stant Açma</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13134" marR="13134" marT="0" marB="0"/>
                </a:tc>
                <a:extLst>
                  <a:ext uri="{0D108BD9-81ED-4DB2-BD59-A6C34878D82A}">
                    <a16:rowId xmlns:a16="http://schemas.microsoft.com/office/drawing/2014/main" xmlns="" val="888768090"/>
                  </a:ext>
                </a:extLst>
              </a:tr>
              <a:tr h="158644">
                <a:tc>
                  <a:txBody>
                    <a:bodyPr/>
                    <a:lstStyle/>
                    <a:p>
                      <a:pPr>
                        <a:lnSpc>
                          <a:spcPct val="115000"/>
                        </a:lnSpc>
                        <a:spcAft>
                          <a:spcPts val="0"/>
                        </a:spcAft>
                      </a:pPr>
                      <a:r>
                        <a:rPr lang="tr-TR" sz="800">
                          <a:effectLst/>
                        </a:rPr>
                        <a:t>Genç Tema Topluluğu</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13134" marR="13134" marT="0" marB="0"/>
                </a:tc>
                <a:tc>
                  <a:txBody>
                    <a:bodyPr/>
                    <a:lstStyle/>
                    <a:p>
                      <a:pPr>
                        <a:lnSpc>
                          <a:spcPct val="115000"/>
                        </a:lnSpc>
                        <a:spcAft>
                          <a:spcPts val="0"/>
                        </a:spcAft>
                      </a:pPr>
                      <a:r>
                        <a:rPr lang="tr-TR" sz="800">
                          <a:effectLst/>
                        </a:rPr>
                        <a:t>Tanıtım ve Üye Alımı Standı</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13134" marR="13134" marT="0" marB="0"/>
                </a:tc>
                <a:tc>
                  <a:txBody>
                    <a:bodyPr/>
                    <a:lstStyle/>
                    <a:p>
                      <a:pPr>
                        <a:lnSpc>
                          <a:spcPct val="115000"/>
                        </a:lnSpc>
                        <a:spcAft>
                          <a:spcPts val="0"/>
                        </a:spcAft>
                      </a:pPr>
                      <a:r>
                        <a:rPr lang="tr-TR" sz="800">
                          <a:effectLst/>
                        </a:rPr>
                        <a:t>Üniversite Bahçesi</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13134" marR="13134" marT="0" marB="0"/>
                </a:tc>
                <a:tc>
                  <a:txBody>
                    <a:bodyPr/>
                    <a:lstStyle/>
                    <a:p>
                      <a:pPr>
                        <a:lnSpc>
                          <a:spcPct val="115000"/>
                        </a:lnSpc>
                        <a:spcAft>
                          <a:spcPts val="0"/>
                        </a:spcAft>
                      </a:pPr>
                      <a:r>
                        <a:rPr lang="tr-TR" sz="800">
                          <a:effectLst/>
                        </a:rPr>
                        <a:t>Stant Açma</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13134" marR="13134" marT="0" marB="0"/>
                </a:tc>
                <a:extLst>
                  <a:ext uri="{0D108BD9-81ED-4DB2-BD59-A6C34878D82A}">
                    <a16:rowId xmlns:a16="http://schemas.microsoft.com/office/drawing/2014/main" xmlns="" val="4190943252"/>
                  </a:ext>
                </a:extLst>
              </a:tr>
              <a:tr h="182290">
                <a:tc>
                  <a:txBody>
                    <a:bodyPr/>
                    <a:lstStyle/>
                    <a:p>
                      <a:pPr>
                        <a:lnSpc>
                          <a:spcPct val="115000"/>
                        </a:lnSpc>
                        <a:spcAft>
                          <a:spcPts val="0"/>
                        </a:spcAft>
                      </a:pPr>
                      <a:r>
                        <a:rPr lang="tr-TR" sz="800">
                          <a:effectLst/>
                        </a:rPr>
                        <a:t>Yaşam İçin Tarım Topluluğu</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13134" marR="13134" marT="0" marB="0"/>
                </a:tc>
                <a:tc>
                  <a:txBody>
                    <a:bodyPr/>
                    <a:lstStyle/>
                    <a:p>
                      <a:pPr>
                        <a:lnSpc>
                          <a:spcPct val="115000"/>
                        </a:lnSpc>
                        <a:spcAft>
                          <a:spcPts val="0"/>
                        </a:spcAft>
                      </a:pPr>
                      <a:r>
                        <a:rPr lang="tr-TR" sz="800">
                          <a:effectLst/>
                        </a:rPr>
                        <a:t>Soğanlı Süs Bitkileri Yetiştiriciliği Semineri</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13134" marR="13134" marT="0" marB="0"/>
                </a:tc>
                <a:tc>
                  <a:txBody>
                    <a:bodyPr/>
                    <a:lstStyle/>
                    <a:p>
                      <a:pPr>
                        <a:lnSpc>
                          <a:spcPct val="115000"/>
                        </a:lnSpc>
                        <a:spcAft>
                          <a:spcPts val="0"/>
                        </a:spcAft>
                      </a:pPr>
                      <a:r>
                        <a:rPr lang="tr-TR" sz="800">
                          <a:effectLst/>
                        </a:rPr>
                        <a:t>Ziraat Fakültesi Konferans Salonu</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13134" marR="13134" marT="0" marB="0"/>
                </a:tc>
                <a:tc>
                  <a:txBody>
                    <a:bodyPr/>
                    <a:lstStyle/>
                    <a:p>
                      <a:pPr>
                        <a:lnSpc>
                          <a:spcPct val="115000"/>
                        </a:lnSpc>
                        <a:spcAft>
                          <a:spcPts val="0"/>
                        </a:spcAft>
                      </a:pPr>
                      <a:r>
                        <a:rPr lang="tr-TR" sz="800">
                          <a:effectLst/>
                        </a:rPr>
                        <a:t>Seminer (Dr. Öğrt. Üyesi Arzu ÇIĞ)</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13134" marR="13134" marT="0" marB="0"/>
                </a:tc>
                <a:extLst>
                  <a:ext uri="{0D108BD9-81ED-4DB2-BD59-A6C34878D82A}">
                    <a16:rowId xmlns:a16="http://schemas.microsoft.com/office/drawing/2014/main" xmlns="" val="1294658597"/>
                  </a:ext>
                </a:extLst>
              </a:tr>
              <a:tr h="227862">
                <a:tc>
                  <a:txBody>
                    <a:bodyPr/>
                    <a:lstStyle/>
                    <a:p>
                      <a:pPr>
                        <a:lnSpc>
                          <a:spcPct val="115000"/>
                        </a:lnSpc>
                        <a:spcAft>
                          <a:spcPts val="0"/>
                        </a:spcAft>
                      </a:pPr>
                      <a:r>
                        <a:rPr lang="tr-TR" sz="800">
                          <a:effectLst/>
                        </a:rPr>
                        <a:t>Yaşam İçin Tarım Topluluğu</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13134" marR="13134" marT="0" marB="0"/>
                </a:tc>
                <a:tc>
                  <a:txBody>
                    <a:bodyPr/>
                    <a:lstStyle/>
                    <a:p>
                      <a:pPr>
                        <a:lnSpc>
                          <a:spcPct val="115000"/>
                        </a:lnSpc>
                        <a:spcAft>
                          <a:spcPts val="0"/>
                        </a:spcAft>
                      </a:pPr>
                      <a:r>
                        <a:rPr lang="tr-TR" sz="800">
                          <a:effectLst/>
                        </a:rPr>
                        <a:t>Soğanlı Süs Bitkileri Dikim Uygulaması</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13134" marR="13134" marT="0" marB="0"/>
                </a:tc>
                <a:tc>
                  <a:txBody>
                    <a:bodyPr/>
                    <a:lstStyle/>
                    <a:p>
                      <a:pPr>
                        <a:lnSpc>
                          <a:spcPct val="115000"/>
                        </a:lnSpc>
                        <a:spcAft>
                          <a:spcPts val="0"/>
                        </a:spcAft>
                      </a:pPr>
                      <a:r>
                        <a:rPr lang="tr-TR" sz="800">
                          <a:effectLst/>
                        </a:rPr>
                        <a:t>Ziraat Fakültesi Uygulama Arazisi</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13134" marR="13134" marT="0" marB="0"/>
                </a:tc>
                <a:tc>
                  <a:txBody>
                    <a:bodyPr/>
                    <a:lstStyle/>
                    <a:p>
                      <a:pPr>
                        <a:lnSpc>
                          <a:spcPct val="115000"/>
                        </a:lnSpc>
                        <a:spcAft>
                          <a:spcPts val="0"/>
                        </a:spcAft>
                      </a:pPr>
                      <a:r>
                        <a:rPr lang="tr-TR" sz="800">
                          <a:effectLst/>
                        </a:rPr>
                        <a:t>Arazi Uygulaması (Dr. Öğrt. Üyesi Arzu ÇIĞ)</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13134" marR="13134" marT="0" marB="0"/>
                </a:tc>
                <a:extLst>
                  <a:ext uri="{0D108BD9-81ED-4DB2-BD59-A6C34878D82A}">
                    <a16:rowId xmlns:a16="http://schemas.microsoft.com/office/drawing/2014/main" xmlns="" val="2745130756"/>
                  </a:ext>
                </a:extLst>
              </a:tr>
              <a:tr h="158644">
                <a:tc>
                  <a:txBody>
                    <a:bodyPr/>
                    <a:lstStyle/>
                    <a:p>
                      <a:pPr>
                        <a:lnSpc>
                          <a:spcPct val="115000"/>
                        </a:lnSpc>
                        <a:spcAft>
                          <a:spcPts val="0"/>
                        </a:spcAft>
                      </a:pPr>
                      <a:r>
                        <a:rPr lang="tr-TR" sz="800">
                          <a:effectLst/>
                        </a:rPr>
                        <a:t>Briç Topluluğu</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13134" marR="13134" marT="0" marB="0"/>
                </a:tc>
                <a:tc>
                  <a:txBody>
                    <a:bodyPr/>
                    <a:lstStyle/>
                    <a:p>
                      <a:pPr>
                        <a:lnSpc>
                          <a:spcPct val="115000"/>
                        </a:lnSpc>
                        <a:spcAft>
                          <a:spcPts val="0"/>
                        </a:spcAft>
                      </a:pPr>
                      <a:r>
                        <a:rPr lang="tr-TR" sz="800">
                          <a:effectLst/>
                        </a:rPr>
                        <a:t>Tanıtım Standı</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13134" marR="13134" marT="0" marB="0"/>
                </a:tc>
                <a:tc>
                  <a:txBody>
                    <a:bodyPr/>
                    <a:lstStyle/>
                    <a:p>
                      <a:pPr>
                        <a:lnSpc>
                          <a:spcPct val="115000"/>
                        </a:lnSpc>
                        <a:spcAft>
                          <a:spcPts val="0"/>
                        </a:spcAft>
                      </a:pPr>
                      <a:r>
                        <a:rPr lang="tr-TR" sz="800">
                          <a:effectLst/>
                        </a:rPr>
                        <a:t>Üniversite Bahçesi</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13134" marR="13134" marT="0" marB="0"/>
                </a:tc>
                <a:tc>
                  <a:txBody>
                    <a:bodyPr/>
                    <a:lstStyle/>
                    <a:p>
                      <a:pPr>
                        <a:lnSpc>
                          <a:spcPct val="115000"/>
                        </a:lnSpc>
                        <a:spcAft>
                          <a:spcPts val="0"/>
                        </a:spcAft>
                      </a:pPr>
                      <a:r>
                        <a:rPr lang="tr-TR" sz="800">
                          <a:effectLst/>
                        </a:rPr>
                        <a:t>Stant Açma</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13134" marR="13134" marT="0" marB="0"/>
                </a:tc>
                <a:extLst>
                  <a:ext uri="{0D108BD9-81ED-4DB2-BD59-A6C34878D82A}">
                    <a16:rowId xmlns:a16="http://schemas.microsoft.com/office/drawing/2014/main" xmlns="" val="4283276097"/>
                  </a:ext>
                </a:extLst>
              </a:tr>
              <a:tr h="158644">
                <a:tc>
                  <a:txBody>
                    <a:bodyPr/>
                    <a:lstStyle/>
                    <a:p>
                      <a:pPr>
                        <a:lnSpc>
                          <a:spcPct val="115000"/>
                        </a:lnSpc>
                        <a:spcAft>
                          <a:spcPts val="0"/>
                        </a:spcAft>
                      </a:pPr>
                      <a:r>
                        <a:rPr lang="tr-TR" sz="800">
                          <a:effectLst/>
                        </a:rPr>
                        <a:t>Yaşam İçin Tarım Topluluğu</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13134" marR="13134" marT="0" marB="0"/>
                </a:tc>
                <a:tc>
                  <a:txBody>
                    <a:bodyPr/>
                    <a:lstStyle/>
                    <a:p>
                      <a:pPr>
                        <a:lnSpc>
                          <a:spcPct val="115000"/>
                        </a:lnSpc>
                        <a:spcAft>
                          <a:spcPts val="0"/>
                        </a:spcAft>
                      </a:pPr>
                      <a:r>
                        <a:rPr lang="tr-TR" sz="800">
                          <a:effectLst/>
                        </a:rPr>
                        <a:t>Tarım Fuarına Katılım</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13134" marR="13134" marT="0" marB="0"/>
                </a:tc>
                <a:tc>
                  <a:txBody>
                    <a:bodyPr/>
                    <a:lstStyle/>
                    <a:p>
                      <a:pPr>
                        <a:lnSpc>
                          <a:spcPct val="115000"/>
                        </a:lnSpc>
                        <a:spcAft>
                          <a:spcPts val="0"/>
                        </a:spcAft>
                      </a:pPr>
                      <a:r>
                        <a:rPr lang="tr-TR" sz="800">
                          <a:effectLst/>
                        </a:rPr>
                        <a:t>Batman</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13134" marR="13134" marT="0" marB="0"/>
                </a:tc>
                <a:tc>
                  <a:txBody>
                    <a:bodyPr/>
                    <a:lstStyle/>
                    <a:p>
                      <a:pPr>
                        <a:lnSpc>
                          <a:spcPct val="115000"/>
                        </a:lnSpc>
                        <a:spcAft>
                          <a:spcPts val="0"/>
                        </a:spcAft>
                      </a:pPr>
                      <a:r>
                        <a:rPr lang="tr-TR" sz="800">
                          <a:effectLst/>
                        </a:rPr>
                        <a:t>Tarım Fuarı Gezisi</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13134" marR="13134" marT="0" marB="0"/>
                </a:tc>
                <a:extLst>
                  <a:ext uri="{0D108BD9-81ED-4DB2-BD59-A6C34878D82A}">
                    <a16:rowId xmlns:a16="http://schemas.microsoft.com/office/drawing/2014/main" xmlns="" val="2557987278"/>
                  </a:ext>
                </a:extLst>
              </a:tr>
              <a:tr h="182290">
                <a:tc>
                  <a:txBody>
                    <a:bodyPr/>
                    <a:lstStyle/>
                    <a:p>
                      <a:pPr>
                        <a:lnSpc>
                          <a:spcPct val="115000"/>
                        </a:lnSpc>
                        <a:spcAft>
                          <a:spcPts val="0"/>
                        </a:spcAft>
                      </a:pPr>
                      <a:r>
                        <a:rPr lang="tr-TR" sz="800" dirty="0">
                          <a:effectLst/>
                        </a:rPr>
                        <a:t>Siirt Akademi Topluluğu</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13134" marR="13134" marT="0" marB="0"/>
                </a:tc>
                <a:tc>
                  <a:txBody>
                    <a:bodyPr/>
                    <a:lstStyle/>
                    <a:p>
                      <a:pPr>
                        <a:lnSpc>
                          <a:spcPct val="115000"/>
                        </a:lnSpc>
                        <a:spcAft>
                          <a:spcPts val="0"/>
                        </a:spcAft>
                      </a:pPr>
                      <a:r>
                        <a:rPr lang="tr-TR" sz="800">
                          <a:effectLst/>
                        </a:rPr>
                        <a:t>İslam Geleneğinde Hikmetin Mahiyeti ve Önemi adlı Seminer</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13134" marR="13134" marT="0" marB="0"/>
                </a:tc>
                <a:tc>
                  <a:txBody>
                    <a:bodyPr/>
                    <a:lstStyle/>
                    <a:p>
                      <a:pPr>
                        <a:lnSpc>
                          <a:spcPct val="115000"/>
                        </a:lnSpc>
                        <a:spcAft>
                          <a:spcPts val="0"/>
                        </a:spcAft>
                      </a:pPr>
                      <a:r>
                        <a:rPr lang="tr-TR" sz="800">
                          <a:effectLst/>
                        </a:rPr>
                        <a:t>Van</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13134" marR="13134" marT="0" marB="0"/>
                </a:tc>
                <a:tc>
                  <a:txBody>
                    <a:bodyPr/>
                    <a:lstStyle/>
                    <a:p>
                      <a:pPr>
                        <a:lnSpc>
                          <a:spcPct val="115000"/>
                        </a:lnSpc>
                        <a:spcAft>
                          <a:spcPts val="0"/>
                        </a:spcAft>
                      </a:pPr>
                      <a:r>
                        <a:rPr lang="tr-TR" sz="800">
                          <a:effectLst/>
                        </a:rPr>
                        <a:t>Seminere katılım</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13134" marR="13134" marT="0" marB="0"/>
                </a:tc>
                <a:extLst>
                  <a:ext uri="{0D108BD9-81ED-4DB2-BD59-A6C34878D82A}">
                    <a16:rowId xmlns:a16="http://schemas.microsoft.com/office/drawing/2014/main" xmlns="" val="1369753791"/>
                  </a:ext>
                </a:extLst>
              </a:tr>
              <a:tr h="158644">
                <a:tc>
                  <a:txBody>
                    <a:bodyPr/>
                    <a:lstStyle/>
                    <a:p>
                      <a:pPr>
                        <a:lnSpc>
                          <a:spcPct val="115000"/>
                        </a:lnSpc>
                        <a:spcAft>
                          <a:spcPts val="0"/>
                        </a:spcAft>
                      </a:pPr>
                      <a:r>
                        <a:rPr lang="tr-TR" sz="800">
                          <a:effectLst/>
                        </a:rPr>
                        <a:t>Genç Tema Topluluğu</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13134" marR="13134" marT="0" marB="0"/>
                </a:tc>
                <a:tc>
                  <a:txBody>
                    <a:bodyPr/>
                    <a:lstStyle/>
                    <a:p>
                      <a:pPr>
                        <a:lnSpc>
                          <a:spcPct val="115000"/>
                        </a:lnSpc>
                        <a:spcAft>
                          <a:spcPts val="0"/>
                        </a:spcAft>
                      </a:pPr>
                      <a:r>
                        <a:rPr lang="tr-TR" sz="800">
                          <a:effectLst/>
                        </a:rPr>
                        <a:t>Tema Vakfı Bölgesel Toplantısına Katılım</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13134" marR="13134" marT="0" marB="0"/>
                </a:tc>
                <a:tc>
                  <a:txBody>
                    <a:bodyPr/>
                    <a:lstStyle/>
                    <a:p>
                      <a:pPr>
                        <a:lnSpc>
                          <a:spcPct val="115000"/>
                        </a:lnSpc>
                        <a:spcAft>
                          <a:spcPts val="0"/>
                        </a:spcAft>
                      </a:pPr>
                      <a:r>
                        <a:rPr lang="tr-TR" sz="800">
                          <a:effectLst/>
                        </a:rPr>
                        <a:t>Diyarbakır</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13134" marR="13134" marT="0" marB="0"/>
                </a:tc>
                <a:tc>
                  <a:txBody>
                    <a:bodyPr/>
                    <a:lstStyle/>
                    <a:p>
                      <a:pPr>
                        <a:lnSpc>
                          <a:spcPct val="115000"/>
                        </a:lnSpc>
                        <a:spcAft>
                          <a:spcPts val="0"/>
                        </a:spcAft>
                      </a:pPr>
                      <a:r>
                        <a:rPr lang="tr-TR" sz="800">
                          <a:effectLst/>
                        </a:rPr>
                        <a:t>Toplantıya Katılım</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13134" marR="13134" marT="0" marB="0"/>
                </a:tc>
                <a:extLst>
                  <a:ext uri="{0D108BD9-81ED-4DB2-BD59-A6C34878D82A}">
                    <a16:rowId xmlns:a16="http://schemas.microsoft.com/office/drawing/2014/main" xmlns="" val="1476376684"/>
                  </a:ext>
                </a:extLst>
              </a:tr>
              <a:tr h="182290">
                <a:tc>
                  <a:txBody>
                    <a:bodyPr/>
                    <a:lstStyle/>
                    <a:p>
                      <a:pPr>
                        <a:lnSpc>
                          <a:spcPct val="115000"/>
                        </a:lnSpc>
                        <a:spcAft>
                          <a:spcPts val="0"/>
                        </a:spcAft>
                      </a:pPr>
                      <a:r>
                        <a:rPr lang="tr-TR" sz="800">
                          <a:effectLst/>
                        </a:rPr>
                        <a:t>Kızılay Topluluğu</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13134" marR="13134" marT="0" marB="0"/>
                </a:tc>
                <a:tc>
                  <a:txBody>
                    <a:bodyPr/>
                    <a:lstStyle/>
                    <a:p>
                      <a:pPr>
                        <a:lnSpc>
                          <a:spcPct val="115000"/>
                        </a:lnSpc>
                        <a:spcAft>
                          <a:spcPts val="0"/>
                        </a:spcAft>
                      </a:pPr>
                      <a:r>
                        <a:rPr lang="tr-TR" sz="800">
                          <a:effectLst/>
                        </a:rPr>
                        <a:t>Tanıtım Standı</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13134" marR="13134" marT="0" marB="0"/>
                </a:tc>
                <a:tc>
                  <a:txBody>
                    <a:bodyPr/>
                    <a:lstStyle/>
                    <a:p>
                      <a:pPr>
                        <a:lnSpc>
                          <a:spcPct val="115000"/>
                        </a:lnSpc>
                        <a:spcAft>
                          <a:spcPts val="0"/>
                        </a:spcAft>
                      </a:pPr>
                      <a:r>
                        <a:rPr lang="tr-TR" sz="800">
                          <a:effectLst/>
                        </a:rPr>
                        <a:t>Üniversite Bahçesi</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13134" marR="13134" marT="0" marB="0"/>
                </a:tc>
                <a:tc>
                  <a:txBody>
                    <a:bodyPr/>
                    <a:lstStyle/>
                    <a:p>
                      <a:pPr>
                        <a:lnSpc>
                          <a:spcPct val="115000"/>
                        </a:lnSpc>
                        <a:spcAft>
                          <a:spcPts val="0"/>
                        </a:spcAft>
                      </a:pPr>
                      <a:r>
                        <a:rPr lang="tr-TR" sz="800">
                          <a:effectLst/>
                        </a:rPr>
                        <a:t>Stant Açma</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13134" marR="13134" marT="0" marB="0"/>
                </a:tc>
                <a:extLst>
                  <a:ext uri="{0D108BD9-81ED-4DB2-BD59-A6C34878D82A}">
                    <a16:rowId xmlns:a16="http://schemas.microsoft.com/office/drawing/2014/main" xmlns="" val="811013902"/>
                  </a:ext>
                </a:extLst>
              </a:tr>
              <a:tr h="158644">
                <a:tc>
                  <a:txBody>
                    <a:bodyPr/>
                    <a:lstStyle/>
                    <a:p>
                      <a:pPr>
                        <a:lnSpc>
                          <a:spcPct val="115000"/>
                        </a:lnSpc>
                        <a:spcAft>
                          <a:spcPts val="0"/>
                        </a:spcAft>
                      </a:pPr>
                      <a:r>
                        <a:rPr lang="tr-TR" sz="800">
                          <a:effectLst/>
                        </a:rPr>
                        <a:t>Toplumsal Düşünce Kulübü</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13134" marR="13134" marT="0" marB="0"/>
                </a:tc>
                <a:tc>
                  <a:txBody>
                    <a:bodyPr/>
                    <a:lstStyle/>
                    <a:p>
                      <a:pPr>
                        <a:lnSpc>
                          <a:spcPct val="115000"/>
                        </a:lnSpc>
                        <a:spcAft>
                          <a:spcPts val="0"/>
                        </a:spcAft>
                      </a:pPr>
                      <a:r>
                        <a:rPr lang="tr-TR" sz="800" dirty="0">
                          <a:effectLst/>
                        </a:rPr>
                        <a:t>Kitap Okuma Etkinliği</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13134" marR="13134" marT="0" marB="0"/>
                </a:tc>
                <a:tc>
                  <a:txBody>
                    <a:bodyPr/>
                    <a:lstStyle/>
                    <a:p>
                      <a:pPr>
                        <a:lnSpc>
                          <a:spcPct val="115000"/>
                        </a:lnSpc>
                        <a:spcAft>
                          <a:spcPts val="0"/>
                        </a:spcAft>
                      </a:pPr>
                      <a:r>
                        <a:rPr lang="tr-TR" sz="800">
                          <a:effectLst/>
                        </a:rPr>
                        <a:t>Üniversite Bahçesi</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13134" marR="13134" marT="0" marB="0"/>
                </a:tc>
                <a:tc>
                  <a:txBody>
                    <a:bodyPr/>
                    <a:lstStyle/>
                    <a:p>
                      <a:pPr>
                        <a:lnSpc>
                          <a:spcPct val="115000"/>
                        </a:lnSpc>
                        <a:spcAft>
                          <a:spcPts val="0"/>
                        </a:spcAft>
                      </a:pPr>
                      <a:r>
                        <a:rPr lang="tr-TR" sz="800">
                          <a:effectLst/>
                        </a:rPr>
                        <a:t>Kitap Okuma</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13134" marR="13134" marT="0" marB="0"/>
                </a:tc>
                <a:extLst>
                  <a:ext uri="{0D108BD9-81ED-4DB2-BD59-A6C34878D82A}">
                    <a16:rowId xmlns:a16="http://schemas.microsoft.com/office/drawing/2014/main" xmlns="" val="2838871313"/>
                  </a:ext>
                </a:extLst>
              </a:tr>
              <a:tr h="182290">
                <a:tc>
                  <a:txBody>
                    <a:bodyPr/>
                    <a:lstStyle/>
                    <a:p>
                      <a:pPr>
                        <a:lnSpc>
                          <a:spcPct val="115000"/>
                        </a:lnSpc>
                        <a:spcAft>
                          <a:spcPts val="0"/>
                        </a:spcAft>
                      </a:pPr>
                      <a:r>
                        <a:rPr lang="tr-TR" sz="800">
                          <a:effectLst/>
                        </a:rPr>
                        <a:t>Vatan Sevdalıları Topluluğu</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13134" marR="13134" marT="0" marB="0"/>
                </a:tc>
                <a:tc>
                  <a:txBody>
                    <a:bodyPr/>
                    <a:lstStyle/>
                    <a:p>
                      <a:pPr>
                        <a:lnSpc>
                          <a:spcPct val="115000"/>
                        </a:lnSpc>
                        <a:spcAft>
                          <a:spcPts val="0"/>
                        </a:spcAft>
                      </a:pPr>
                      <a:r>
                        <a:rPr lang="tr-TR" sz="800">
                          <a:effectLst/>
                        </a:rPr>
                        <a:t>Ali KINIK Konseri ve Tiyatro Gösterimi</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13134" marR="13134" marT="0" marB="0"/>
                </a:tc>
                <a:tc>
                  <a:txBody>
                    <a:bodyPr/>
                    <a:lstStyle/>
                    <a:p>
                      <a:pPr>
                        <a:lnSpc>
                          <a:spcPct val="115000"/>
                        </a:lnSpc>
                        <a:spcAft>
                          <a:spcPts val="0"/>
                        </a:spcAft>
                      </a:pPr>
                      <a:r>
                        <a:rPr lang="tr-TR" sz="800" dirty="0">
                          <a:effectLst/>
                        </a:rPr>
                        <a:t>Merkez Kampüs Konferans Salonu</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13134" marR="13134" marT="0" marB="0"/>
                </a:tc>
                <a:tc>
                  <a:txBody>
                    <a:bodyPr/>
                    <a:lstStyle/>
                    <a:p>
                      <a:pPr>
                        <a:lnSpc>
                          <a:spcPct val="115000"/>
                        </a:lnSpc>
                        <a:spcAft>
                          <a:spcPts val="0"/>
                        </a:spcAft>
                      </a:pPr>
                      <a:r>
                        <a:rPr lang="tr-TR" sz="800">
                          <a:effectLst/>
                        </a:rPr>
                        <a:t>Konser ve Tiyatro</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13134" marR="13134" marT="0" marB="0"/>
                </a:tc>
                <a:extLst>
                  <a:ext uri="{0D108BD9-81ED-4DB2-BD59-A6C34878D82A}">
                    <a16:rowId xmlns:a16="http://schemas.microsoft.com/office/drawing/2014/main" xmlns="" val="2812062863"/>
                  </a:ext>
                </a:extLst>
              </a:tr>
              <a:tr h="158644">
                <a:tc>
                  <a:txBody>
                    <a:bodyPr/>
                    <a:lstStyle/>
                    <a:p>
                      <a:pPr>
                        <a:lnSpc>
                          <a:spcPct val="115000"/>
                        </a:lnSpc>
                        <a:spcAft>
                          <a:spcPts val="0"/>
                        </a:spcAft>
                      </a:pPr>
                      <a:r>
                        <a:rPr lang="tr-TR" sz="800">
                          <a:effectLst/>
                        </a:rPr>
                        <a:t>Hayvan Hakları Kulübü</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13134" marR="13134" marT="0" marB="0"/>
                </a:tc>
                <a:tc>
                  <a:txBody>
                    <a:bodyPr/>
                    <a:lstStyle/>
                    <a:p>
                      <a:pPr>
                        <a:lnSpc>
                          <a:spcPct val="115000"/>
                        </a:lnSpc>
                        <a:spcAft>
                          <a:spcPts val="0"/>
                        </a:spcAft>
                      </a:pPr>
                      <a:r>
                        <a:rPr lang="tr-TR" sz="800">
                          <a:effectLst/>
                        </a:rPr>
                        <a:t>Topluluk Tanıtımı ve Üye Alımı</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13134" marR="13134" marT="0" marB="0"/>
                </a:tc>
                <a:tc>
                  <a:txBody>
                    <a:bodyPr/>
                    <a:lstStyle/>
                    <a:p>
                      <a:pPr>
                        <a:lnSpc>
                          <a:spcPct val="115000"/>
                        </a:lnSpc>
                        <a:spcAft>
                          <a:spcPts val="0"/>
                        </a:spcAft>
                      </a:pPr>
                      <a:r>
                        <a:rPr lang="tr-TR" sz="800">
                          <a:effectLst/>
                        </a:rPr>
                        <a:t>Üniversite Bahçesi</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13134" marR="13134" marT="0" marB="0"/>
                </a:tc>
                <a:tc>
                  <a:txBody>
                    <a:bodyPr/>
                    <a:lstStyle/>
                    <a:p>
                      <a:pPr>
                        <a:lnSpc>
                          <a:spcPct val="115000"/>
                        </a:lnSpc>
                        <a:spcAft>
                          <a:spcPts val="0"/>
                        </a:spcAft>
                      </a:pPr>
                      <a:r>
                        <a:rPr lang="tr-TR" sz="800">
                          <a:effectLst/>
                        </a:rPr>
                        <a:t>Stant Açma</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13134" marR="13134" marT="0" marB="0"/>
                </a:tc>
                <a:extLst>
                  <a:ext uri="{0D108BD9-81ED-4DB2-BD59-A6C34878D82A}">
                    <a16:rowId xmlns:a16="http://schemas.microsoft.com/office/drawing/2014/main" xmlns="" val="2466115249"/>
                  </a:ext>
                </a:extLst>
              </a:tr>
              <a:tr h="182290">
                <a:tc>
                  <a:txBody>
                    <a:bodyPr/>
                    <a:lstStyle/>
                    <a:p>
                      <a:pPr>
                        <a:lnSpc>
                          <a:spcPct val="115000"/>
                        </a:lnSpc>
                        <a:spcAft>
                          <a:spcPts val="0"/>
                        </a:spcAft>
                      </a:pPr>
                      <a:r>
                        <a:rPr lang="tr-TR" sz="800">
                          <a:effectLst/>
                        </a:rPr>
                        <a:t>Öğrenci Konseyi</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13134" marR="13134" marT="0" marB="0"/>
                </a:tc>
                <a:tc>
                  <a:txBody>
                    <a:bodyPr/>
                    <a:lstStyle/>
                    <a:p>
                      <a:pPr>
                        <a:lnSpc>
                          <a:spcPct val="115000"/>
                        </a:lnSpc>
                        <a:spcAft>
                          <a:spcPts val="0"/>
                        </a:spcAft>
                      </a:pPr>
                      <a:r>
                        <a:rPr lang="tr-TR" sz="800" dirty="0">
                          <a:effectLst/>
                        </a:rPr>
                        <a:t>Tabuta Sığmayanlar</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13134" marR="13134" marT="0" marB="0"/>
                </a:tc>
                <a:tc>
                  <a:txBody>
                    <a:bodyPr/>
                    <a:lstStyle/>
                    <a:p>
                      <a:pPr>
                        <a:lnSpc>
                          <a:spcPct val="115000"/>
                        </a:lnSpc>
                        <a:spcAft>
                          <a:spcPts val="0"/>
                        </a:spcAft>
                      </a:pPr>
                      <a:r>
                        <a:rPr lang="tr-TR" sz="800">
                          <a:effectLst/>
                        </a:rPr>
                        <a:t>Merkez Kampüs Konferans Salonu</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13134" marR="13134" marT="0" marB="0"/>
                </a:tc>
                <a:tc>
                  <a:txBody>
                    <a:bodyPr/>
                    <a:lstStyle/>
                    <a:p>
                      <a:pPr>
                        <a:lnSpc>
                          <a:spcPct val="115000"/>
                        </a:lnSpc>
                        <a:spcAft>
                          <a:spcPts val="0"/>
                        </a:spcAft>
                      </a:pPr>
                      <a:r>
                        <a:rPr lang="tr-TR" sz="800">
                          <a:effectLst/>
                        </a:rPr>
                        <a:t>Söyleşi</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13134" marR="13134" marT="0" marB="0"/>
                </a:tc>
                <a:extLst>
                  <a:ext uri="{0D108BD9-81ED-4DB2-BD59-A6C34878D82A}">
                    <a16:rowId xmlns:a16="http://schemas.microsoft.com/office/drawing/2014/main" xmlns="" val="4241084560"/>
                  </a:ext>
                </a:extLst>
              </a:tr>
              <a:tr h="161953">
                <a:tc>
                  <a:txBody>
                    <a:bodyPr/>
                    <a:lstStyle/>
                    <a:p>
                      <a:pPr>
                        <a:lnSpc>
                          <a:spcPct val="115000"/>
                        </a:lnSpc>
                        <a:spcAft>
                          <a:spcPts val="0"/>
                        </a:spcAft>
                      </a:pPr>
                      <a:r>
                        <a:rPr lang="tr-TR" sz="800">
                          <a:effectLst/>
                        </a:rPr>
                        <a:t>Öğrenci Konseyi</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13134" marR="13134" marT="0" marB="0"/>
                </a:tc>
                <a:tc>
                  <a:txBody>
                    <a:bodyPr/>
                    <a:lstStyle/>
                    <a:p>
                      <a:pPr>
                        <a:lnSpc>
                          <a:spcPct val="115000"/>
                        </a:lnSpc>
                        <a:spcAft>
                          <a:spcPts val="0"/>
                        </a:spcAft>
                      </a:pPr>
                      <a:r>
                        <a:rPr lang="tr-TR" sz="800">
                          <a:effectLst/>
                        </a:rPr>
                        <a:t>Mevlit Programı</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13134" marR="13134" marT="0" marB="0"/>
                </a:tc>
                <a:tc>
                  <a:txBody>
                    <a:bodyPr/>
                    <a:lstStyle/>
                    <a:p>
                      <a:pPr>
                        <a:lnSpc>
                          <a:spcPct val="115000"/>
                        </a:lnSpc>
                        <a:spcAft>
                          <a:spcPts val="0"/>
                        </a:spcAft>
                      </a:pPr>
                      <a:r>
                        <a:rPr lang="tr-TR" sz="800">
                          <a:effectLst/>
                        </a:rPr>
                        <a:t>Kezer Üniversite Camii</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13134" marR="13134" marT="0" marB="0"/>
                </a:tc>
                <a:tc>
                  <a:txBody>
                    <a:bodyPr/>
                    <a:lstStyle/>
                    <a:p>
                      <a:pPr>
                        <a:lnSpc>
                          <a:spcPct val="115000"/>
                        </a:lnSpc>
                        <a:spcAft>
                          <a:spcPts val="0"/>
                        </a:spcAft>
                      </a:pPr>
                      <a:r>
                        <a:rPr lang="tr-TR" sz="800">
                          <a:effectLst/>
                        </a:rPr>
                        <a:t>Mevlit</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13134" marR="13134" marT="0" marB="0"/>
                </a:tc>
                <a:extLst>
                  <a:ext uri="{0D108BD9-81ED-4DB2-BD59-A6C34878D82A}">
                    <a16:rowId xmlns:a16="http://schemas.microsoft.com/office/drawing/2014/main" xmlns="" val="2960539214"/>
                  </a:ext>
                </a:extLst>
              </a:tr>
              <a:tr h="182290">
                <a:tc>
                  <a:txBody>
                    <a:bodyPr/>
                    <a:lstStyle/>
                    <a:p>
                      <a:pPr>
                        <a:lnSpc>
                          <a:spcPct val="115000"/>
                        </a:lnSpc>
                        <a:spcAft>
                          <a:spcPts val="0"/>
                        </a:spcAft>
                      </a:pPr>
                      <a:r>
                        <a:rPr lang="tr-TR" sz="800">
                          <a:effectLst/>
                        </a:rPr>
                        <a:t>Öğrenci Konseyi</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13134" marR="13134" marT="0" marB="0"/>
                </a:tc>
                <a:tc>
                  <a:txBody>
                    <a:bodyPr/>
                    <a:lstStyle/>
                    <a:p>
                      <a:pPr>
                        <a:lnSpc>
                          <a:spcPct val="115000"/>
                        </a:lnSpc>
                        <a:spcAft>
                          <a:spcPts val="0"/>
                        </a:spcAft>
                      </a:pPr>
                      <a:r>
                        <a:rPr lang="tr-TR" sz="800">
                          <a:effectLst/>
                        </a:rPr>
                        <a:t>KPSS Motivasyon Eğitimi</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13134" marR="13134" marT="0" marB="0"/>
                </a:tc>
                <a:tc>
                  <a:txBody>
                    <a:bodyPr/>
                    <a:lstStyle/>
                    <a:p>
                      <a:pPr>
                        <a:lnSpc>
                          <a:spcPct val="115000"/>
                        </a:lnSpc>
                        <a:spcAft>
                          <a:spcPts val="0"/>
                        </a:spcAft>
                      </a:pPr>
                      <a:r>
                        <a:rPr lang="tr-TR" sz="800">
                          <a:effectLst/>
                        </a:rPr>
                        <a:t>Merkez Kampüs Konferans Salonu</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13134" marR="13134" marT="0" marB="0"/>
                </a:tc>
                <a:tc>
                  <a:txBody>
                    <a:bodyPr/>
                    <a:lstStyle/>
                    <a:p>
                      <a:pPr>
                        <a:lnSpc>
                          <a:spcPct val="115000"/>
                        </a:lnSpc>
                        <a:spcAft>
                          <a:spcPts val="0"/>
                        </a:spcAft>
                      </a:pPr>
                      <a:r>
                        <a:rPr lang="tr-TR" sz="800">
                          <a:effectLst/>
                        </a:rPr>
                        <a:t>Seminer</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13134" marR="13134" marT="0" marB="0"/>
                </a:tc>
                <a:extLst>
                  <a:ext uri="{0D108BD9-81ED-4DB2-BD59-A6C34878D82A}">
                    <a16:rowId xmlns:a16="http://schemas.microsoft.com/office/drawing/2014/main" xmlns="" val="3955995206"/>
                  </a:ext>
                </a:extLst>
              </a:tr>
              <a:tr h="161953">
                <a:tc>
                  <a:txBody>
                    <a:bodyPr/>
                    <a:lstStyle/>
                    <a:p>
                      <a:pPr>
                        <a:lnSpc>
                          <a:spcPct val="115000"/>
                        </a:lnSpc>
                        <a:spcAft>
                          <a:spcPts val="0"/>
                        </a:spcAft>
                      </a:pPr>
                      <a:r>
                        <a:rPr lang="tr-TR" sz="800">
                          <a:effectLst/>
                        </a:rPr>
                        <a:t>Fikir ve Medeniyet Topluluğu</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13134" marR="13134" marT="0" marB="0"/>
                </a:tc>
                <a:tc>
                  <a:txBody>
                    <a:bodyPr/>
                    <a:lstStyle/>
                    <a:p>
                      <a:pPr>
                        <a:lnSpc>
                          <a:spcPct val="115000"/>
                        </a:lnSpc>
                        <a:spcAft>
                          <a:spcPts val="0"/>
                        </a:spcAft>
                      </a:pPr>
                      <a:r>
                        <a:rPr lang="tr-TR" sz="800">
                          <a:effectLst/>
                        </a:rPr>
                        <a:t>İstikamet Dergisinin 8. Sayısının çıkartılması</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13134" marR="13134" marT="0" marB="0"/>
                </a:tc>
                <a:tc>
                  <a:txBody>
                    <a:bodyPr/>
                    <a:lstStyle/>
                    <a:p>
                      <a:pPr>
                        <a:lnSpc>
                          <a:spcPct val="115000"/>
                        </a:lnSpc>
                        <a:spcAft>
                          <a:spcPts val="0"/>
                        </a:spcAft>
                      </a:pPr>
                      <a:r>
                        <a:rPr lang="tr-TR" sz="800">
                          <a:effectLst/>
                        </a:rPr>
                        <a:t>-</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13134" marR="13134" marT="0" marB="0"/>
                </a:tc>
                <a:tc>
                  <a:txBody>
                    <a:bodyPr/>
                    <a:lstStyle/>
                    <a:p>
                      <a:pPr>
                        <a:lnSpc>
                          <a:spcPct val="115000"/>
                        </a:lnSpc>
                        <a:spcAft>
                          <a:spcPts val="0"/>
                        </a:spcAft>
                      </a:pPr>
                      <a:r>
                        <a:rPr lang="tr-TR" sz="800">
                          <a:effectLst/>
                        </a:rPr>
                        <a:t>Basın Yayın</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13134" marR="13134" marT="0" marB="0"/>
                </a:tc>
                <a:extLst>
                  <a:ext uri="{0D108BD9-81ED-4DB2-BD59-A6C34878D82A}">
                    <a16:rowId xmlns:a16="http://schemas.microsoft.com/office/drawing/2014/main" xmlns="" val="181511725"/>
                  </a:ext>
                </a:extLst>
              </a:tr>
              <a:tr h="161953">
                <a:tc>
                  <a:txBody>
                    <a:bodyPr/>
                    <a:lstStyle/>
                    <a:p>
                      <a:pPr>
                        <a:lnSpc>
                          <a:spcPct val="115000"/>
                        </a:lnSpc>
                        <a:spcAft>
                          <a:spcPts val="0"/>
                        </a:spcAft>
                      </a:pPr>
                      <a:r>
                        <a:rPr lang="tr-TR" sz="800">
                          <a:effectLst/>
                        </a:rPr>
                        <a:t>İnsan Hak ve Hürriyetleri Topluluğu</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13134" marR="13134" marT="0" marB="0"/>
                </a:tc>
                <a:tc>
                  <a:txBody>
                    <a:bodyPr/>
                    <a:lstStyle/>
                    <a:p>
                      <a:pPr>
                        <a:lnSpc>
                          <a:spcPct val="115000"/>
                        </a:lnSpc>
                        <a:spcAft>
                          <a:spcPts val="0"/>
                        </a:spcAft>
                      </a:pPr>
                      <a:r>
                        <a:rPr lang="tr-TR" sz="800">
                          <a:effectLst/>
                        </a:rPr>
                        <a:t>Gazze Yararına Kermes</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13134" marR="13134" marT="0" marB="0"/>
                </a:tc>
                <a:tc>
                  <a:txBody>
                    <a:bodyPr/>
                    <a:lstStyle/>
                    <a:p>
                      <a:pPr>
                        <a:lnSpc>
                          <a:spcPct val="115000"/>
                        </a:lnSpc>
                        <a:spcAft>
                          <a:spcPts val="0"/>
                        </a:spcAft>
                      </a:pPr>
                      <a:r>
                        <a:rPr lang="tr-TR" sz="800">
                          <a:effectLst/>
                        </a:rPr>
                        <a:t>İlahiyat Fakültesi</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13134" marR="13134" marT="0" marB="0"/>
                </a:tc>
                <a:tc>
                  <a:txBody>
                    <a:bodyPr/>
                    <a:lstStyle/>
                    <a:p>
                      <a:pPr>
                        <a:lnSpc>
                          <a:spcPct val="115000"/>
                        </a:lnSpc>
                        <a:spcAft>
                          <a:spcPts val="0"/>
                        </a:spcAft>
                      </a:pPr>
                      <a:r>
                        <a:rPr lang="tr-TR" sz="800">
                          <a:effectLst/>
                        </a:rPr>
                        <a:t>Kermes</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13134" marR="13134" marT="0" marB="0"/>
                </a:tc>
                <a:extLst>
                  <a:ext uri="{0D108BD9-81ED-4DB2-BD59-A6C34878D82A}">
                    <a16:rowId xmlns:a16="http://schemas.microsoft.com/office/drawing/2014/main" xmlns="" val="3674381049"/>
                  </a:ext>
                </a:extLst>
              </a:tr>
              <a:tr h="182290">
                <a:tc>
                  <a:txBody>
                    <a:bodyPr/>
                    <a:lstStyle/>
                    <a:p>
                      <a:pPr>
                        <a:lnSpc>
                          <a:spcPct val="115000"/>
                        </a:lnSpc>
                        <a:spcAft>
                          <a:spcPts val="0"/>
                        </a:spcAft>
                      </a:pPr>
                      <a:r>
                        <a:rPr lang="tr-TR" sz="800">
                          <a:effectLst/>
                        </a:rPr>
                        <a:t>Siirt Akademi Topluluğu</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13134" marR="13134" marT="0" marB="0"/>
                </a:tc>
                <a:tc>
                  <a:txBody>
                    <a:bodyPr/>
                    <a:lstStyle/>
                    <a:p>
                      <a:pPr>
                        <a:lnSpc>
                          <a:spcPct val="115000"/>
                        </a:lnSpc>
                        <a:spcAft>
                          <a:spcPts val="0"/>
                        </a:spcAft>
                      </a:pPr>
                      <a:r>
                        <a:rPr lang="tr-TR" sz="800">
                          <a:effectLst/>
                        </a:rPr>
                        <a:t>Melaye Ciziri ve Tasavvuf Anlayışı</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13134" marR="13134" marT="0" marB="0"/>
                </a:tc>
                <a:tc>
                  <a:txBody>
                    <a:bodyPr/>
                    <a:lstStyle/>
                    <a:p>
                      <a:pPr>
                        <a:lnSpc>
                          <a:spcPct val="115000"/>
                        </a:lnSpc>
                        <a:spcAft>
                          <a:spcPts val="0"/>
                        </a:spcAft>
                      </a:pPr>
                      <a:r>
                        <a:rPr lang="tr-TR" sz="800">
                          <a:effectLst/>
                        </a:rPr>
                        <a:t>İlahiyat Fakültesi Konferans Salonu</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13134" marR="13134" marT="0" marB="0"/>
                </a:tc>
                <a:tc>
                  <a:txBody>
                    <a:bodyPr/>
                    <a:lstStyle/>
                    <a:p>
                      <a:pPr>
                        <a:lnSpc>
                          <a:spcPct val="115000"/>
                        </a:lnSpc>
                        <a:spcAft>
                          <a:spcPts val="0"/>
                        </a:spcAft>
                      </a:pPr>
                      <a:r>
                        <a:rPr lang="tr-TR" sz="800">
                          <a:effectLst/>
                        </a:rPr>
                        <a:t>Konferans</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13134" marR="13134" marT="0" marB="0"/>
                </a:tc>
                <a:extLst>
                  <a:ext uri="{0D108BD9-81ED-4DB2-BD59-A6C34878D82A}">
                    <a16:rowId xmlns:a16="http://schemas.microsoft.com/office/drawing/2014/main" xmlns="" val="995300356"/>
                  </a:ext>
                </a:extLst>
              </a:tr>
              <a:tr h="182290">
                <a:tc>
                  <a:txBody>
                    <a:bodyPr/>
                    <a:lstStyle/>
                    <a:p>
                      <a:pPr>
                        <a:lnSpc>
                          <a:spcPct val="115000"/>
                        </a:lnSpc>
                        <a:spcAft>
                          <a:spcPts val="0"/>
                        </a:spcAft>
                      </a:pPr>
                      <a:r>
                        <a:rPr lang="tr-TR" sz="800">
                          <a:effectLst/>
                        </a:rPr>
                        <a:t>Fikir ve Medeniyet Topluluğu</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13134" marR="13134" marT="0" marB="0"/>
                </a:tc>
                <a:tc>
                  <a:txBody>
                    <a:bodyPr/>
                    <a:lstStyle/>
                    <a:p>
                      <a:pPr>
                        <a:lnSpc>
                          <a:spcPct val="115000"/>
                        </a:lnSpc>
                        <a:spcAft>
                          <a:spcPts val="0"/>
                        </a:spcAft>
                      </a:pPr>
                      <a:r>
                        <a:rPr lang="tr-TR" sz="800" dirty="0">
                          <a:effectLst/>
                        </a:rPr>
                        <a:t>Erdem Beyazıt’ı Anma ve Anlama </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13134" marR="13134" marT="0" marB="0"/>
                </a:tc>
                <a:tc>
                  <a:txBody>
                    <a:bodyPr/>
                    <a:lstStyle/>
                    <a:p>
                      <a:pPr>
                        <a:lnSpc>
                          <a:spcPct val="115000"/>
                        </a:lnSpc>
                        <a:spcAft>
                          <a:spcPts val="0"/>
                        </a:spcAft>
                      </a:pPr>
                      <a:r>
                        <a:rPr lang="tr-TR" sz="800">
                          <a:effectLst/>
                        </a:rPr>
                        <a:t>İlahiyat Fakültesi Konferans Salonu</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13134" marR="13134" marT="0" marB="0"/>
                </a:tc>
                <a:tc>
                  <a:txBody>
                    <a:bodyPr/>
                    <a:lstStyle/>
                    <a:p>
                      <a:pPr>
                        <a:lnSpc>
                          <a:spcPct val="115000"/>
                        </a:lnSpc>
                        <a:spcAft>
                          <a:spcPts val="0"/>
                        </a:spcAft>
                      </a:pPr>
                      <a:r>
                        <a:rPr lang="tr-TR" sz="800">
                          <a:effectLst/>
                        </a:rPr>
                        <a:t>Konferans</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13134" marR="13134" marT="0" marB="0"/>
                </a:tc>
                <a:extLst>
                  <a:ext uri="{0D108BD9-81ED-4DB2-BD59-A6C34878D82A}">
                    <a16:rowId xmlns:a16="http://schemas.microsoft.com/office/drawing/2014/main" xmlns="" val="3512866120"/>
                  </a:ext>
                </a:extLst>
              </a:tr>
              <a:tr h="182290">
                <a:tc>
                  <a:txBody>
                    <a:bodyPr/>
                    <a:lstStyle/>
                    <a:p>
                      <a:pPr>
                        <a:lnSpc>
                          <a:spcPct val="115000"/>
                        </a:lnSpc>
                        <a:spcAft>
                          <a:spcPts val="0"/>
                        </a:spcAft>
                      </a:pPr>
                      <a:r>
                        <a:rPr lang="tr-TR" sz="800">
                          <a:effectLst/>
                        </a:rPr>
                        <a:t>Özgün Düşünce Topluluğu</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13134" marR="13134" marT="0" marB="0"/>
                </a:tc>
                <a:tc>
                  <a:txBody>
                    <a:bodyPr/>
                    <a:lstStyle/>
                    <a:p>
                      <a:pPr>
                        <a:lnSpc>
                          <a:spcPct val="115000"/>
                        </a:lnSpc>
                        <a:spcAft>
                          <a:spcPts val="0"/>
                        </a:spcAft>
                      </a:pPr>
                      <a:r>
                        <a:rPr lang="tr-TR" sz="800">
                          <a:effectLst/>
                        </a:rPr>
                        <a:t>Gençliği Bekleyen Tehlikeler</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13134" marR="13134" marT="0" marB="0"/>
                </a:tc>
                <a:tc>
                  <a:txBody>
                    <a:bodyPr/>
                    <a:lstStyle/>
                    <a:p>
                      <a:pPr>
                        <a:lnSpc>
                          <a:spcPct val="115000"/>
                        </a:lnSpc>
                        <a:spcAft>
                          <a:spcPts val="0"/>
                        </a:spcAft>
                      </a:pPr>
                      <a:r>
                        <a:rPr lang="tr-TR" sz="800">
                          <a:effectLst/>
                        </a:rPr>
                        <a:t>İlahiyat Fakültesi Konferans Salonu</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13134" marR="13134" marT="0" marB="0"/>
                </a:tc>
                <a:tc>
                  <a:txBody>
                    <a:bodyPr/>
                    <a:lstStyle/>
                    <a:p>
                      <a:pPr>
                        <a:lnSpc>
                          <a:spcPct val="115000"/>
                        </a:lnSpc>
                        <a:spcAft>
                          <a:spcPts val="0"/>
                        </a:spcAft>
                      </a:pPr>
                      <a:r>
                        <a:rPr lang="tr-TR" sz="800">
                          <a:effectLst/>
                        </a:rPr>
                        <a:t>Konferans</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13134" marR="13134" marT="0" marB="0"/>
                </a:tc>
                <a:extLst>
                  <a:ext uri="{0D108BD9-81ED-4DB2-BD59-A6C34878D82A}">
                    <a16:rowId xmlns:a16="http://schemas.microsoft.com/office/drawing/2014/main" xmlns="" val="1083374702"/>
                  </a:ext>
                </a:extLst>
              </a:tr>
              <a:tr h="182290">
                <a:tc>
                  <a:txBody>
                    <a:bodyPr/>
                    <a:lstStyle/>
                    <a:p>
                      <a:pPr>
                        <a:lnSpc>
                          <a:spcPct val="115000"/>
                        </a:lnSpc>
                        <a:spcAft>
                          <a:spcPts val="0"/>
                        </a:spcAft>
                      </a:pPr>
                      <a:r>
                        <a:rPr lang="tr-TR" sz="800">
                          <a:effectLst/>
                        </a:rPr>
                        <a:t>Kültür ve Sanat Topluluğu</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13134" marR="13134" marT="0" marB="0"/>
                </a:tc>
                <a:tc>
                  <a:txBody>
                    <a:bodyPr/>
                    <a:lstStyle/>
                    <a:p>
                      <a:pPr>
                        <a:lnSpc>
                          <a:spcPct val="115000"/>
                        </a:lnSpc>
                        <a:spcAft>
                          <a:spcPts val="0"/>
                        </a:spcAft>
                      </a:pPr>
                      <a:r>
                        <a:rPr lang="tr-TR" sz="800">
                          <a:effectLst/>
                        </a:rPr>
                        <a:t>Entrikalı dolap tiyatro oyunu</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13134" marR="13134" marT="0" marB="0"/>
                </a:tc>
                <a:tc>
                  <a:txBody>
                    <a:bodyPr/>
                    <a:lstStyle/>
                    <a:p>
                      <a:pPr>
                        <a:lnSpc>
                          <a:spcPct val="115000"/>
                        </a:lnSpc>
                        <a:spcAft>
                          <a:spcPts val="0"/>
                        </a:spcAft>
                      </a:pPr>
                      <a:r>
                        <a:rPr lang="tr-TR" sz="800">
                          <a:effectLst/>
                        </a:rPr>
                        <a:t>Merkez Kampüs Konferans Salonu</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13134" marR="13134" marT="0" marB="0"/>
                </a:tc>
                <a:tc>
                  <a:txBody>
                    <a:bodyPr/>
                    <a:lstStyle/>
                    <a:p>
                      <a:pPr>
                        <a:lnSpc>
                          <a:spcPct val="115000"/>
                        </a:lnSpc>
                        <a:spcAft>
                          <a:spcPts val="0"/>
                        </a:spcAft>
                      </a:pPr>
                      <a:r>
                        <a:rPr lang="tr-TR" sz="800">
                          <a:effectLst/>
                        </a:rPr>
                        <a:t>Tiyatro</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13134" marR="13134" marT="0" marB="0"/>
                </a:tc>
                <a:extLst>
                  <a:ext uri="{0D108BD9-81ED-4DB2-BD59-A6C34878D82A}">
                    <a16:rowId xmlns:a16="http://schemas.microsoft.com/office/drawing/2014/main" xmlns="" val="2860430903"/>
                  </a:ext>
                </a:extLst>
              </a:tr>
              <a:tr h="174750">
                <a:tc>
                  <a:txBody>
                    <a:bodyPr/>
                    <a:lstStyle/>
                    <a:p>
                      <a:pPr>
                        <a:lnSpc>
                          <a:spcPct val="115000"/>
                        </a:lnSpc>
                        <a:spcAft>
                          <a:spcPts val="0"/>
                        </a:spcAft>
                      </a:pPr>
                      <a:r>
                        <a:rPr lang="tr-TR" sz="800">
                          <a:effectLst/>
                        </a:rPr>
                        <a:t>Katre Öğrenci Topluluğu</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13134" marR="13134" marT="0" marB="0"/>
                </a:tc>
                <a:tc>
                  <a:txBody>
                    <a:bodyPr/>
                    <a:lstStyle/>
                    <a:p>
                      <a:pPr>
                        <a:lnSpc>
                          <a:spcPct val="115000"/>
                        </a:lnSpc>
                        <a:spcAft>
                          <a:spcPts val="0"/>
                        </a:spcAft>
                      </a:pPr>
                      <a:r>
                        <a:rPr lang="tr-TR" sz="800">
                          <a:effectLst/>
                        </a:rPr>
                        <a:t>Kitap Koçluğu – Kitap Tahlili</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13134" marR="13134" marT="0" marB="0"/>
                </a:tc>
                <a:tc>
                  <a:txBody>
                    <a:bodyPr/>
                    <a:lstStyle/>
                    <a:p>
                      <a:pPr>
                        <a:lnSpc>
                          <a:spcPct val="115000"/>
                        </a:lnSpc>
                        <a:spcAft>
                          <a:spcPts val="0"/>
                        </a:spcAft>
                      </a:pPr>
                      <a:r>
                        <a:rPr lang="tr-TR" sz="800">
                          <a:effectLst/>
                        </a:rPr>
                        <a:t>Siirt Liseleri</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13134" marR="13134" marT="0" marB="0"/>
                </a:tc>
                <a:tc>
                  <a:txBody>
                    <a:bodyPr/>
                    <a:lstStyle/>
                    <a:p>
                      <a:pPr>
                        <a:lnSpc>
                          <a:spcPct val="115000"/>
                        </a:lnSpc>
                        <a:spcAft>
                          <a:spcPts val="0"/>
                        </a:spcAft>
                      </a:pPr>
                      <a:r>
                        <a:rPr lang="tr-TR" sz="800">
                          <a:effectLst/>
                        </a:rPr>
                        <a:t>Kitap Okuma</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13134" marR="13134" marT="0" marB="0"/>
                </a:tc>
                <a:extLst>
                  <a:ext uri="{0D108BD9-81ED-4DB2-BD59-A6C34878D82A}">
                    <a16:rowId xmlns:a16="http://schemas.microsoft.com/office/drawing/2014/main" xmlns="" val="1495105956"/>
                  </a:ext>
                </a:extLst>
              </a:tr>
              <a:tr h="174750">
                <a:tc>
                  <a:txBody>
                    <a:bodyPr/>
                    <a:lstStyle/>
                    <a:p>
                      <a:pPr>
                        <a:lnSpc>
                          <a:spcPct val="115000"/>
                        </a:lnSpc>
                        <a:spcAft>
                          <a:spcPts val="0"/>
                        </a:spcAft>
                      </a:pPr>
                      <a:r>
                        <a:rPr lang="tr-TR" sz="800">
                          <a:effectLst/>
                        </a:rPr>
                        <a:t>Değerler Eğitimi Topluluğu</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13134" marR="13134" marT="0" marB="0"/>
                </a:tc>
                <a:tc>
                  <a:txBody>
                    <a:bodyPr/>
                    <a:lstStyle/>
                    <a:p>
                      <a:pPr>
                        <a:lnSpc>
                          <a:spcPct val="115000"/>
                        </a:lnSpc>
                        <a:spcAft>
                          <a:spcPts val="0"/>
                        </a:spcAft>
                      </a:pPr>
                      <a:r>
                        <a:rPr lang="tr-TR" sz="800">
                          <a:effectLst/>
                        </a:rPr>
                        <a:t>Köy Okuluna Yardım</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13134" marR="13134" marT="0" marB="0"/>
                </a:tc>
                <a:tc>
                  <a:txBody>
                    <a:bodyPr/>
                    <a:lstStyle/>
                    <a:p>
                      <a:pPr>
                        <a:lnSpc>
                          <a:spcPct val="115000"/>
                        </a:lnSpc>
                        <a:spcAft>
                          <a:spcPts val="0"/>
                        </a:spcAft>
                      </a:pPr>
                      <a:r>
                        <a:rPr lang="tr-TR" sz="800">
                          <a:effectLst/>
                        </a:rPr>
                        <a:t>Pervari – Köprüçayı Köyü</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13134" marR="13134" marT="0" marB="0"/>
                </a:tc>
                <a:tc>
                  <a:txBody>
                    <a:bodyPr/>
                    <a:lstStyle/>
                    <a:p>
                      <a:pPr>
                        <a:lnSpc>
                          <a:spcPct val="115000"/>
                        </a:lnSpc>
                        <a:spcAft>
                          <a:spcPts val="0"/>
                        </a:spcAft>
                      </a:pPr>
                      <a:r>
                        <a:rPr lang="tr-TR" sz="800">
                          <a:effectLst/>
                        </a:rPr>
                        <a:t>Yardım</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13134" marR="13134" marT="0" marB="0"/>
                </a:tc>
                <a:extLst>
                  <a:ext uri="{0D108BD9-81ED-4DB2-BD59-A6C34878D82A}">
                    <a16:rowId xmlns:a16="http://schemas.microsoft.com/office/drawing/2014/main" xmlns="" val="3173901366"/>
                  </a:ext>
                </a:extLst>
              </a:tr>
              <a:tr h="174750">
                <a:tc>
                  <a:txBody>
                    <a:bodyPr/>
                    <a:lstStyle/>
                    <a:p>
                      <a:pPr>
                        <a:lnSpc>
                          <a:spcPct val="115000"/>
                        </a:lnSpc>
                        <a:spcAft>
                          <a:spcPts val="0"/>
                        </a:spcAft>
                      </a:pPr>
                      <a:r>
                        <a:rPr lang="tr-TR" sz="800">
                          <a:effectLst/>
                        </a:rPr>
                        <a:t>Tarih Topluluğu</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13134" marR="13134" marT="0" marB="0"/>
                </a:tc>
                <a:tc>
                  <a:txBody>
                    <a:bodyPr/>
                    <a:lstStyle/>
                    <a:p>
                      <a:pPr>
                        <a:lnSpc>
                          <a:spcPct val="115000"/>
                        </a:lnSpc>
                        <a:spcAft>
                          <a:spcPts val="0"/>
                        </a:spcAft>
                      </a:pPr>
                      <a:r>
                        <a:rPr lang="tr-TR" sz="800">
                          <a:effectLst/>
                        </a:rPr>
                        <a:t>Haydi Kan Bağışına</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13134" marR="13134" marT="0" marB="0"/>
                </a:tc>
                <a:tc>
                  <a:txBody>
                    <a:bodyPr/>
                    <a:lstStyle/>
                    <a:p>
                      <a:pPr>
                        <a:lnSpc>
                          <a:spcPct val="115000"/>
                        </a:lnSpc>
                        <a:spcAft>
                          <a:spcPts val="0"/>
                        </a:spcAft>
                      </a:pPr>
                      <a:r>
                        <a:rPr lang="tr-TR" sz="800">
                          <a:effectLst/>
                        </a:rPr>
                        <a:t>Fen Edebiyat Fakültesi</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13134" marR="13134" marT="0" marB="0"/>
                </a:tc>
                <a:tc>
                  <a:txBody>
                    <a:bodyPr/>
                    <a:lstStyle/>
                    <a:p>
                      <a:pPr>
                        <a:lnSpc>
                          <a:spcPct val="115000"/>
                        </a:lnSpc>
                        <a:spcAft>
                          <a:spcPts val="0"/>
                        </a:spcAft>
                      </a:pPr>
                      <a:r>
                        <a:rPr lang="tr-TR" sz="800">
                          <a:effectLst/>
                        </a:rPr>
                        <a:t>Kan Bağışı</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13134" marR="13134" marT="0" marB="0"/>
                </a:tc>
                <a:extLst>
                  <a:ext uri="{0D108BD9-81ED-4DB2-BD59-A6C34878D82A}">
                    <a16:rowId xmlns:a16="http://schemas.microsoft.com/office/drawing/2014/main" xmlns="" val="1099880198"/>
                  </a:ext>
                </a:extLst>
              </a:tr>
              <a:tr h="182290">
                <a:tc>
                  <a:txBody>
                    <a:bodyPr/>
                    <a:lstStyle/>
                    <a:p>
                      <a:pPr>
                        <a:lnSpc>
                          <a:spcPct val="115000"/>
                        </a:lnSpc>
                        <a:spcAft>
                          <a:spcPts val="0"/>
                        </a:spcAft>
                      </a:pPr>
                      <a:r>
                        <a:rPr lang="tr-TR" sz="800">
                          <a:effectLst/>
                        </a:rPr>
                        <a:t>Öğrenci Konseyi</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13134" marR="13134" marT="0" marB="0"/>
                </a:tc>
                <a:tc>
                  <a:txBody>
                    <a:bodyPr/>
                    <a:lstStyle/>
                    <a:p>
                      <a:pPr>
                        <a:lnSpc>
                          <a:spcPct val="115000"/>
                        </a:lnSpc>
                        <a:spcAft>
                          <a:spcPts val="0"/>
                        </a:spcAft>
                      </a:pPr>
                      <a:r>
                        <a:rPr lang="tr-TR" sz="800">
                          <a:effectLst/>
                        </a:rPr>
                        <a:t>KPSS Sınav Motivasyonu</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13134" marR="13134" marT="0" marB="0"/>
                </a:tc>
                <a:tc>
                  <a:txBody>
                    <a:bodyPr/>
                    <a:lstStyle/>
                    <a:p>
                      <a:pPr>
                        <a:lnSpc>
                          <a:spcPct val="115000"/>
                        </a:lnSpc>
                        <a:spcAft>
                          <a:spcPts val="0"/>
                        </a:spcAft>
                      </a:pPr>
                      <a:r>
                        <a:rPr lang="tr-TR" sz="800">
                          <a:effectLst/>
                        </a:rPr>
                        <a:t>Müh. Mim. Fakültesi Konferans Salonu</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13134" marR="13134" marT="0" marB="0"/>
                </a:tc>
                <a:tc>
                  <a:txBody>
                    <a:bodyPr/>
                    <a:lstStyle/>
                    <a:p>
                      <a:pPr>
                        <a:lnSpc>
                          <a:spcPct val="115000"/>
                        </a:lnSpc>
                        <a:spcAft>
                          <a:spcPts val="0"/>
                        </a:spcAft>
                      </a:pPr>
                      <a:r>
                        <a:rPr lang="tr-TR" sz="800">
                          <a:effectLst/>
                        </a:rPr>
                        <a:t>Konferans</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13134" marR="13134" marT="0" marB="0"/>
                </a:tc>
                <a:extLst>
                  <a:ext uri="{0D108BD9-81ED-4DB2-BD59-A6C34878D82A}">
                    <a16:rowId xmlns:a16="http://schemas.microsoft.com/office/drawing/2014/main" xmlns="" val="133378617"/>
                  </a:ext>
                </a:extLst>
              </a:tr>
              <a:tr h="317288">
                <a:tc>
                  <a:txBody>
                    <a:bodyPr/>
                    <a:lstStyle/>
                    <a:p>
                      <a:pPr>
                        <a:lnSpc>
                          <a:spcPct val="115000"/>
                        </a:lnSpc>
                        <a:spcAft>
                          <a:spcPts val="0"/>
                        </a:spcAft>
                      </a:pPr>
                      <a:r>
                        <a:rPr lang="tr-TR" sz="800">
                          <a:effectLst/>
                        </a:rPr>
                        <a:t>Fikir ve Medeniyet Topluluğu</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13134" marR="13134" marT="0" marB="0"/>
                </a:tc>
                <a:tc>
                  <a:txBody>
                    <a:bodyPr/>
                    <a:lstStyle/>
                    <a:p>
                      <a:pPr>
                        <a:lnSpc>
                          <a:spcPct val="115000"/>
                        </a:lnSpc>
                        <a:spcAft>
                          <a:spcPts val="0"/>
                        </a:spcAft>
                      </a:pPr>
                      <a:r>
                        <a:rPr lang="tr-TR" sz="800">
                          <a:effectLst/>
                        </a:rPr>
                        <a:t>İslam Medeniyetinde Bilim ve Teknoloji</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13134" marR="13134" marT="0" marB="0"/>
                </a:tc>
                <a:tc>
                  <a:txBody>
                    <a:bodyPr/>
                    <a:lstStyle/>
                    <a:p>
                      <a:pPr>
                        <a:lnSpc>
                          <a:spcPct val="115000"/>
                        </a:lnSpc>
                        <a:spcAft>
                          <a:spcPts val="0"/>
                        </a:spcAft>
                      </a:pPr>
                      <a:r>
                        <a:rPr lang="tr-TR" sz="800">
                          <a:effectLst/>
                        </a:rPr>
                        <a:t>İlahiyat Fakültesi Konferans Salonu</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13134" marR="13134" marT="0" marB="0"/>
                </a:tc>
                <a:tc>
                  <a:txBody>
                    <a:bodyPr/>
                    <a:lstStyle/>
                    <a:p>
                      <a:pPr>
                        <a:lnSpc>
                          <a:spcPct val="115000"/>
                        </a:lnSpc>
                        <a:spcAft>
                          <a:spcPts val="0"/>
                        </a:spcAft>
                      </a:pPr>
                      <a:r>
                        <a:rPr lang="tr-TR" sz="800">
                          <a:effectLst/>
                        </a:rPr>
                        <a:t>Konferans</a:t>
                      </a:r>
                    </a:p>
                    <a:p>
                      <a:pPr>
                        <a:lnSpc>
                          <a:spcPct val="115000"/>
                        </a:lnSpc>
                        <a:spcAft>
                          <a:spcPts val="0"/>
                        </a:spcAft>
                      </a:pPr>
                      <a:r>
                        <a:rPr lang="tr-TR" sz="800">
                          <a:effectLst/>
                        </a:rPr>
                        <a:t>(Prof. Dr. Talip ALP)</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13134" marR="13134" marT="0" marB="0"/>
                </a:tc>
                <a:extLst>
                  <a:ext uri="{0D108BD9-81ED-4DB2-BD59-A6C34878D82A}">
                    <a16:rowId xmlns:a16="http://schemas.microsoft.com/office/drawing/2014/main" xmlns="" val="1894743405"/>
                  </a:ext>
                </a:extLst>
              </a:tr>
              <a:tr h="158644">
                <a:tc>
                  <a:txBody>
                    <a:bodyPr/>
                    <a:lstStyle/>
                    <a:p>
                      <a:pPr>
                        <a:lnSpc>
                          <a:spcPct val="115000"/>
                        </a:lnSpc>
                        <a:spcAft>
                          <a:spcPts val="0"/>
                        </a:spcAft>
                      </a:pPr>
                      <a:r>
                        <a:rPr lang="tr-TR" sz="800">
                          <a:effectLst/>
                        </a:rPr>
                        <a:t>Kızılay Topluluğu</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13134" marR="13134" marT="0" marB="0"/>
                </a:tc>
                <a:tc>
                  <a:txBody>
                    <a:bodyPr/>
                    <a:lstStyle/>
                    <a:p>
                      <a:pPr>
                        <a:lnSpc>
                          <a:spcPct val="115000"/>
                        </a:lnSpc>
                        <a:spcAft>
                          <a:spcPts val="0"/>
                        </a:spcAft>
                      </a:pPr>
                      <a:r>
                        <a:rPr lang="tr-TR" sz="800">
                          <a:effectLst/>
                        </a:rPr>
                        <a:t>Kan Bağışı</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13134" marR="13134" marT="0" marB="0"/>
                </a:tc>
                <a:tc>
                  <a:txBody>
                    <a:bodyPr/>
                    <a:lstStyle/>
                    <a:p>
                      <a:pPr>
                        <a:lnSpc>
                          <a:spcPct val="115000"/>
                        </a:lnSpc>
                        <a:spcAft>
                          <a:spcPts val="0"/>
                        </a:spcAft>
                      </a:pPr>
                      <a:r>
                        <a:rPr lang="tr-TR" sz="800">
                          <a:effectLst/>
                        </a:rPr>
                        <a:t>Eğitim Fakültesi</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13134" marR="13134" marT="0" marB="0"/>
                </a:tc>
                <a:tc>
                  <a:txBody>
                    <a:bodyPr/>
                    <a:lstStyle/>
                    <a:p>
                      <a:pPr>
                        <a:lnSpc>
                          <a:spcPct val="115000"/>
                        </a:lnSpc>
                        <a:spcAft>
                          <a:spcPts val="0"/>
                        </a:spcAft>
                      </a:pPr>
                      <a:r>
                        <a:rPr lang="tr-TR" sz="800">
                          <a:effectLst/>
                        </a:rPr>
                        <a:t>Kan Bağışı</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13134" marR="13134" marT="0" marB="0"/>
                </a:tc>
                <a:extLst>
                  <a:ext uri="{0D108BD9-81ED-4DB2-BD59-A6C34878D82A}">
                    <a16:rowId xmlns:a16="http://schemas.microsoft.com/office/drawing/2014/main" xmlns="" val="1084328482"/>
                  </a:ext>
                </a:extLst>
              </a:tr>
              <a:tr h="158644">
                <a:tc>
                  <a:txBody>
                    <a:bodyPr/>
                    <a:lstStyle/>
                    <a:p>
                      <a:pPr>
                        <a:lnSpc>
                          <a:spcPct val="115000"/>
                        </a:lnSpc>
                        <a:spcAft>
                          <a:spcPts val="0"/>
                        </a:spcAft>
                      </a:pPr>
                      <a:r>
                        <a:rPr lang="tr-TR" sz="800">
                          <a:effectLst/>
                        </a:rPr>
                        <a:t>Genç Tema Topluluğu</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13134" marR="13134" marT="0" marB="0"/>
                </a:tc>
                <a:tc>
                  <a:txBody>
                    <a:bodyPr/>
                    <a:lstStyle/>
                    <a:p>
                      <a:pPr>
                        <a:lnSpc>
                          <a:spcPct val="115000"/>
                        </a:lnSpc>
                        <a:spcAft>
                          <a:spcPts val="0"/>
                        </a:spcAft>
                      </a:pPr>
                      <a:r>
                        <a:rPr lang="tr-TR" sz="800">
                          <a:effectLst/>
                        </a:rPr>
                        <a:t>Fidan Dikimi</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13134" marR="13134" marT="0" marB="0"/>
                </a:tc>
                <a:tc>
                  <a:txBody>
                    <a:bodyPr/>
                    <a:lstStyle/>
                    <a:p>
                      <a:pPr>
                        <a:lnSpc>
                          <a:spcPct val="115000"/>
                        </a:lnSpc>
                        <a:spcAft>
                          <a:spcPts val="0"/>
                        </a:spcAft>
                      </a:pPr>
                      <a:r>
                        <a:rPr lang="tr-TR" sz="800">
                          <a:effectLst/>
                        </a:rPr>
                        <a:t>Belediyenin Belirleyeceği Alan</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13134" marR="13134" marT="0" marB="0"/>
                </a:tc>
                <a:tc>
                  <a:txBody>
                    <a:bodyPr/>
                    <a:lstStyle/>
                    <a:p>
                      <a:pPr>
                        <a:lnSpc>
                          <a:spcPct val="115000"/>
                        </a:lnSpc>
                        <a:spcAft>
                          <a:spcPts val="0"/>
                        </a:spcAft>
                      </a:pPr>
                      <a:r>
                        <a:rPr lang="tr-TR" sz="800">
                          <a:effectLst/>
                        </a:rPr>
                        <a:t>Fidan Dikimi</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13134" marR="13134" marT="0" marB="0"/>
                </a:tc>
                <a:extLst>
                  <a:ext uri="{0D108BD9-81ED-4DB2-BD59-A6C34878D82A}">
                    <a16:rowId xmlns:a16="http://schemas.microsoft.com/office/drawing/2014/main" xmlns="" val="1977266099"/>
                  </a:ext>
                </a:extLst>
              </a:tr>
              <a:tr h="158644">
                <a:tc>
                  <a:txBody>
                    <a:bodyPr/>
                    <a:lstStyle/>
                    <a:p>
                      <a:pPr>
                        <a:lnSpc>
                          <a:spcPct val="115000"/>
                        </a:lnSpc>
                        <a:spcAft>
                          <a:spcPts val="0"/>
                        </a:spcAft>
                      </a:pPr>
                      <a:r>
                        <a:rPr lang="tr-TR" sz="800">
                          <a:effectLst/>
                        </a:rPr>
                        <a:t>Genç Tema Topluluğu</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13134" marR="13134" marT="0" marB="0"/>
                </a:tc>
                <a:tc>
                  <a:txBody>
                    <a:bodyPr/>
                    <a:lstStyle/>
                    <a:p>
                      <a:pPr>
                        <a:lnSpc>
                          <a:spcPct val="115000"/>
                        </a:lnSpc>
                        <a:spcAft>
                          <a:spcPts val="0"/>
                        </a:spcAft>
                      </a:pPr>
                      <a:r>
                        <a:rPr lang="tr-TR" sz="800">
                          <a:effectLst/>
                        </a:rPr>
                        <a:t>Tanışma Kahvaltısı</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13134" marR="13134" marT="0" marB="0"/>
                </a:tc>
                <a:tc>
                  <a:txBody>
                    <a:bodyPr/>
                    <a:lstStyle/>
                    <a:p>
                      <a:pPr>
                        <a:lnSpc>
                          <a:spcPct val="115000"/>
                        </a:lnSpc>
                        <a:spcAft>
                          <a:spcPts val="0"/>
                        </a:spcAft>
                      </a:pPr>
                      <a:r>
                        <a:rPr lang="tr-TR" sz="800">
                          <a:effectLst/>
                        </a:rPr>
                        <a:t>Kezer Çelebi Cafe</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13134" marR="13134" marT="0" marB="0"/>
                </a:tc>
                <a:tc>
                  <a:txBody>
                    <a:bodyPr/>
                    <a:lstStyle/>
                    <a:p>
                      <a:pPr>
                        <a:lnSpc>
                          <a:spcPct val="115000"/>
                        </a:lnSpc>
                        <a:spcAft>
                          <a:spcPts val="0"/>
                        </a:spcAft>
                      </a:pPr>
                      <a:r>
                        <a:rPr lang="tr-TR" sz="800" dirty="0">
                          <a:effectLst/>
                        </a:rPr>
                        <a:t>Tanışma</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13134" marR="13134" marT="0" marB="0"/>
                </a:tc>
                <a:extLst>
                  <a:ext uri="{0D108BD9-81ED-4DB2-BD59-A6C34878D82A}">
                    <a16:rowId xmlns:a16="http://schemas.microsoft.com/office/drawing/2014/main" xmlns="" val="1890951988"/>
                  </a:ext>
                </a:extLst>
              </a:tr>
            </a:tbl>
          </a:graphicData>
        </a:graphic>
      </p:graphicFrame>
    </p:spTree>
    <p:extLst>
      <p:ext uri="{BB962C8B-B14F-4D97-AF65-F5344CB8AC3E}">
        <p14:creationId xmlns:p14="http://schemas.microsoft.com/office/powerpoint/2010/main" val="270336849"/>
      </p:ext>
    </p:extLst>
  </p:cSld>
  <p:clrMapOvr>
    <a:masterClrMapping/>
  </p:clrMapOvr>
  <p:transition spd="slow">
    <p:cove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838200" y="365126"/>
            <a:ext cx="10515600" cy="796924"/>
          </a:xfrm>
        </p:spPr>
        <p:txBody>
          <a:bodyPr>
            <a:normAutofit/>
          </a:bodyPr>
          <a:lstStyle/>
          <a:p>
            <a:r>
              <a:rPr lang="tr-TR" sz="2400" b="1" dirty="0" smtClean="0">
                <a:latin typeface="+mn-lt"/>
              </a:rPr>
              <a:t>             MALİ BİLGİLER (BÜTÇE HARCAMALARI)</a:t>
            </a:r>
            <a:endParaRPr lang="tr-TR" sz="2400" b="1" dirty="0">
              <a:latin typeface="+mn-lt"/>
            </a:endParaRPr>
          </a:p>
        </p:txBody>
      </p:sp>
      <p:graphicFrame>
        <p:nvGraphicFramePr>
          <p:cNvPr id="4" name="İçerik Yer Tutucusu 3"/>
          <p:cNvGraphicFramePr>
            <a:graphicFrameLocks noGrp="1"/>
          </p:cNvGraphicFramePr>
          <p:nvPr>
            <p:ph idx="1"/>
            <p:extLst>
              <p:ext uri="{D42A27DB-BD31-4B8C-83A1-F6EECF244321}">
                <p14:modId xmlns:p14="http://schemas.microsoft.com/office/powerpoint/2010/main" val="603466500"/>
              </p:ext>
            </p:extLst>
          </p:nvPr>
        </p:nvGraphicFramePr>
        <p:xfrm>
          <a:off x="1057274" y="1236154"/>
          <a:ext cx="9458327" cy="2490379"/>
        </p:xfrm>
        <a:graphic>
          <a:graphicData uri="http://schemas.openxmlformats.org/drawingml/2006/table">
            <a:tbl>
              <a:tblPr firstRow="1" firstCol="1" lastRow="1" lastCol="1" bandRow="1" bandCol="1">
                <a:tableStyleId>{5C22544A-7EE6-4342-B048-85BDC9FD1C3A}</a:tableStyleId>
              </a:tblPr>
              <a:tblGrid>
                <a:gridCol w="608995">
                  <a:extLst>
                    <a:ext uri="{9D8B030D-6E8A-4147-A177-3AD203B41FA5}">
                      <a16:colId xmlns:a16="http://schemas.microsoft.com/office/drawing/2014/main" xmlns="" val="2599704263"/>
                    </a:ext>
                  </a:extLst>
                </a:gridCol>
                <a:gridCol w="1534196">
                  <a:extLst>
                    <a:ext uri="{9D8B030D-6E8A-4147-A177-3AD203B41FA5}">
                      <a16:colId xmlns:a16="http://schemas.microsoft.com/office/drawing/2014/main" xmlns="" val="3512454183"/>
                    </a:ext>
                  </a:extLst>
                </a:gridCol>
                <a:gridCol w="1304473">
                  <a:extLst>
                    <a:ext uri="{9D8B030D-6E8A-4147-A177-3AD203B41FA5}">
                      <a16:colId xmlns:a16="http://schemas.microsoft.com/office/drawing/2014/main" xmlns="" val="4038108696"/>
                    </a:ext>
                  </a:extLst>
                </a:gridCol>
                <a:gridCol w="1253122">
                  <a:extLst>
                    <a:ext uri="{9D8B030D-6E8A-4147-A177-3AD203B41FA5}">
                      <a16:colId xmlns:a16="http://schemas.microsoft.com/office/drawing/2014/main" xmlns="" val="2969767150"/>
                    </a:ext>
                  </a:extLst>
                </a:gridCol>
                <a:gridCol w="1023399">
                  <a:extLst>
                    <a:ext uri="{9D8B030D-6E8A-4147-A177-3AD203B41FA5}">
                      <a16:colId xmlns:a16="http://schemas.microsoft.com/office/drawing/2014/main" xmlns="" val="3961942197"/>
                    </a:ext>
                  </a:extLst>
                </a:gridCol>
                <a:gridCol w="1279248">
                  <a:extLst>
                    <a:ext uri="{9D8B030D-6E8A-4147-A177-3AD203B41FA5}">
                      <a16:colId xmlns:a16="http://schemas.microsoft.com/office/drawing/2014/main" xmlns="" val="3119527906"/>
                    </a:ext>
                  </a:extLst>
                </a:gridCol>
                <a:gridCol w="1406271">
                  <a:extLst>
                    <a:ext uri="{9D8B030D-6E8A-4147-A177-3AD203B41FA5}">
                      <a16:colId xmlns:a16="http://schemas.microsoft.com/office/drawing/2014/main" xmlns="" val="2996519862"/>
                    </a:ext>
                  </a:extLst>
                </a:gridCol>
                <a:gridCol w="1048623">
                  <a:extLst>
                    <a:ext uri="{9D8B030D-6E8A-4147-A177-3AD203B41FA5}">
                      <a16:colId xmlns:a16="http://schemas.microsoft.com/office/drawing/2014/main" xmlns="" val="1716351210"/>
                    </a:ext>
                  </a:extLst>
                </a:gridCol>
              </a:tblGrid>
              <a:tr h="470944">
                <a:tc>
                  <a:txBody>
                    <a:bodyPr/>
                    <a:lstStyle/>
                    <a:p>
                      <a:pPr algn="ctr">
                        <a:lnSpc>
                          <a:spcPct val="115000"/>
                        </a:lnSpc>
                        <a:spcAft>
                          <a:spcPts val="0"/>
                        </a:spcAft>
                      </a:pPr>
                      <a:r>
                        <a:rPr lang="tr-TR" sz="900" dirty="0">
                          <a:effectLst/>
                        </a:rPr>
                        <a:t>KOD</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tr-TR" sz="900" dirty="0">
                          <a:effectLst/>
                        </a:rPr>
                        <a:t>GİDER TÜRLERİ</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tr-TR" sz="900">
                          <a:effectLst/>
                        </a:rPr>
                        <a:t>BÜTÇE BAŞLANGIÇ ÖDENEĞİ</a:t>
                      </a:r>
                      <a:endParaRPr lang="tr-TR" sz="1100">
                        <a:effectLst/>
                      </a:endParaRPr>
                    </a:p>
                    <a:p>
                      <a:pPr algn="ctr">
                        <a:lnSpc>
                          <a:spcPct val="115000"/>
                        </a:lnSpc>
                        <a:spcAft>
                          <a:spcPts val="0"/>
                        </a:spcAft>
                      </a:pPr>
                      <a:r>
                        <a:rPr lang="tr-TR" sz="900">
                          <a:effectLst/>
                        </a:rPr>
                        <a:t>(TL)</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tr-TR" sz="900">
                          <a:effectLst/>
                        </a:rPr>
                        <a:t>EKLENEN</a:t>
                      </a:r>
                      <a:endParaRPr lang="tr-TR" sz="1100">
                        <a:effectLst/>
                      </a:endParaRPr>
                    </a:p>
                    <a:p>
                      <a:pPr algn="ctr">
                        <a:lnSpc>
                          <a:spcPct val="115000"/>
                        </a:lnSpc>
                        <a:spcAft>
                          <a:spcPts val="0"/>
                        </a:spcAft>
                      </a:pPr>
                      <a:r>
                        <a:rPr lang="tr-TR" sz="900">
                          <a:effectLst/>
                        </a:rPr>
                        <a:t>(+)</a:t>
                      </a:r>
                      <a:endParaRPr lang="tr-TR" sz="1100">
                        <a:effectLst/>
                      </a:endParaRPr>
                    </a:p>
                    <a:p>
                      <a:pPr algn="ctr">
                        <a:lnSpc>
                          <a:spcPct val="115000"/>
                        </a:lnSpc>
                        <a:spcAft>
                          <a:spcPts val="0"/>
                        </a:spcAft>
                      </a:pPr>
                      <a:r>
                        <a:rPr lang="tr-TR" sz="900">
                          <a:effectLst/>
                        </a:rPr>
                        <a:t>(TL)</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tr-TR" sz="900">
                          <a:effectLst/>
                        </a:rPr>
                        <a:t>DÜŞÜLEN(-)</a:t>
                      </a:r>
                      <a:endParaRPr lang="tr-TR" sz="1100">
                        <a:effectLst/>
                      </a:endParaRPr>
                    </a:p>
                    <a:p>
                      <a:pPr algn="ctr">
                        <a:lnSpc>
                          <a:spcPct val="115000"/>
                        </a:lnSpc>
                        <a:spcAft>
                          <a:spcPts val="0"/>
                        </a:spcAft>
                      </a:pPr>
                      <a:r>
                        <a:rPr lang="tr-TR" sz="900">
                          <a:effectLst/>
                        </a:rPr>
                        <a:t>(TL)</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tr-TR" sz="900">
                          <a:effectLst/>
                        </a:rPr>
                        <a:t>YILSONU ÖDENEĞİ</a:t>
                      </a:r>
                      <a:endParaRPr lang="tr-TR" sz="1100">
                        <a:effectLst/>
                      </a:endParaRPr>
                    </a:p>
                    <a:p>
                      <a:pPr algn="ctr">
                        <a:lnSpc>
                          <a:spcPct val="115000"/>
                        </a:lnSpc>
                        <a:spcAft>
                          <a:spcPts val="0"/>
                        </a:spcAft>
                      </a:pPr>
                      <a:r>
                        <a:rPr lang="tr-TR" sz="900">
                          <a:effectLst/>
                        </a:rPr>
                        <a:t>(TL)</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tr-TR" sz="900">
                          <a:effectLst/>
                        </a:rPr>
                        <a:t>HARCAMA</a:t>
                      </a:r>
                      <a:endParaRPr lang="tr-TR" sz="1100">
                        <a:effectLst/>
                      </a:endParaRPr>
                    </a:p>
                    <a:p>
                      <a:pPr algn="ctr">
                        <a:lnSpc>
                          <a:spcPct val="115000"/>
                        </a:lnSpc>
                        <a:spcAft>
                          <a:spcPts val="0"/>
                        </a:spcAft>
                      </a:pPr>
                      <a:r>
                        <a:rPr lang="tr-TR" sz="900">
                          <a:effectLst/>
                        </a:rPr>
                        <a:t>(TL)</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tr-TR" sz="900">
                          <a:effectLst/>
                        </a:rPr>
                        <a:t>HARCAMA</a:t>
                      </a:r>
                      <a:endParaRPr lang="tr-TR" sz="1100">
                        <a:effectLst/>
                      </a:endParaRPr>
                    </a:p>
                    <a:p>
                      <a:pPr algn="ctr">
                        <a:lnSpc>
                          <a:spcPct val="115000"/>
                        </a:lnSpc>
                        <a:spcAft>
                          <a:spcPts val="0"/>
                        </a:spcAft>
                      </a:pPr>
                      <a:r>
                        <a:rPr lang="tr-TR" sz="900">
                          <a:effectLst/>
                        </a:rPr>
                        <a:t>(% si)</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xmlns="" val="2567215043"/>
                  </a:ext>
                </a:extLst>
              </a:tr>
              <a:tr h="557190">
                <a:tc>
                  <a:txBody>
                    <a:bodyPr/>
                    <a:lstStyle/>
                    <a:p>
                      <a:pPr algn="ctr">
                        <a:lnSpc>
                          <a:spcPct val="115000"/>
                        </a:lnSpc>
                        <a:spcAft>
                          <a:spcPts val="1000"/>
                        </a:spcAft>
                      </a:pPr>
                      <a:r>
                        <a:rPr lang="tr-TR" sz="1000">
                          <a:effectLst/>
                        </a:rPr>
                        <a:t>01</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nSpc>
                          <a:spcPct val="115000"/>
                        </a:lnSpc>
                        <a:spcAft>
                          <a:spcPts val="0"/>
                        </a:spcAft>
                      </a:pPr>
                      <a:r>
                        <a:rPr lang="tr-TR" sz="1000">
                          <a:effectLst/>
                        </a:rPr>
                        <a:t>Personel Giderleri</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r">
                        <a:spcAft>
                          <a:spcPts val="0"/>
                        </a:spcAft>
                      </a:pPr>
                      <a:r>
                        <a:rPr lang="tr-TR" sz="1000">
                          <a:effectLst/>
                        </a:rPr>
                        <a:t>1.312.400,00</a:t>
                      </a:r>
                      <a:endParaRPr lang="tr-TR" sz="10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tr-TR" sz="1000">
                          <a:effectLst/>
                        </a:rPr>
                        <a:t>1.377.810,00</a:t>
                      </a:r>
                      <a:endParaRPr lang="tr-TR" sz="10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tr-TR" sz="1000">
                          <a:effectLst/>
                        </a:rPr>
                        <a:t>0,00</a:t>
                      </a:r>
                      <a:endParaRPr lang="tr-TR" sz="10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tr-TR" sz="1000">
                          <a:effectLst/>
                        </a:rPr>
                        <a:t>2.690.210,00</a:t>
                      </a:r>
                      <a:endParaRPr lang="tr-TR" sz="10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tr-TR" sz="1000">
                          <a:effectLst/>
                        </a:rPr>
                        <a:t>2.689.895,38</a:t>
                      </a:r>
                      <a:endParaRPr lang="tr-TR" sz="10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tr-TR" sz="1000">
                          <a:effectLst/>
                        </a:rPr>
                        <a:t>99,99</a:t>
                      </a:r>
                      <a:endParaRPr lang="tr-TR" sz="10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xmlns="" val="4177167117"/>
                  </a:ext>
                </a:extLst>
              </a:tr>
              <a:tr h="484594">
                <a:tc>
                  <a:txBody>
                    <a:bodyPr/>
                    <a:lstStyle/>
                    <a:p>
                      <a:pPr algn="ctr">
                        <a:lnSpc>
                          <a:spcPct val="115000"/>
                        </a:lnSpc>
                        <a:spcAft>
                          <a:spcPts val="1000"/>
                        </a:spcAft>
                      </a:pPr>
                      <a:r>
                        <a:rPr lang="tr-TR" sz="1000">
                          <a:effectLst/>
                        </a:rPr>
                        <a:t>02</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nSpc>
                          <a:spcPct val="115000"/>
                        </a:lnSpc>
                        <a:spcAft>
                          <a:spcPts val="0"/>
                        </a:spcAft>
                      </a:pPr>
                      <a:r>
                        <a:rPr lang="tr-TR" sz="1000" dirty="0">
                          <a:effectLst/>
                        </a:rPr>
                        <a:t>Sos. Güvenlik Kur. </a:t>
                      </a:r>
                      <a:r>
                        <a:rPr lang="tr-TR" sz="1000" dirty="0" err="1">
                          <a:effectLst/>
                        </a:rPr>
                        <a:t>D.Prim</a:t>
                      </a:r>
                      <a:r>
                        <a:rPr lang="tr-TR" sz="1000" dirty="0">
                          <a:effectLst/>
                        </a:rPr>
                        <a:t> Gideri</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r">
                        <a:spcAft>
                          <a:spcPts val="0"/>
                        </a:spcAft>
                      </a:pPr>
                      <a:r>
                        <a:rPr lang="tr-TR" sz="1000" dirty="0">
                          <a:effectLst/>
                        </a:rPr>
                        <a:t>223.900,00</a:t>
                      </a:r>
                      <a:endParaRPr lang="tr-TR" sz="1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tr-TR" sz="1000">
                          <a:effectLst/>
                        </a:rPr>
                        <a:t>351.500,00</a:t>
                      </a:r>
                      <a:endParaRPr lang="tr-TR" sz="10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tr-TR" sz="1000">
                          <a:effectLst/>
                        </a:rPr>
                        <a:t>0,00</a:t>
                      </a:r>
                      <a:endParaRPr lang="tr-TR" sz="10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tr-TR" sz="1000">
                          <a:effectLst/>
                        </a:rPr>
                        <a:t>575.400,00</a:t>
                      </a:r>
                      <a:endParaRPr lang="tr-TR" sz="10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tr-TR" sz="1000">
                          <a:effectLst/>
                        </a:rPr>
                        <a:t>522.499,76</a:t>
                      </a:r>
                      <a:endParaRPr lang="tr-TR" sz="10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tr-TR" sz="1000" dirty="0">
                          <a:effectLst/>
                        </a:rPr>
                        <a:t>90,81</a:t>
                      </a:r>
                      <a:endParaRPr lang="tr-TR" sz="1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xmlns="" val="318813669"/>
                  </a:ext>
                </a:extLst>
              </a:tr>
              <a:tr h="483974">
                <a:tc>
                  <a:txBody>
                    <a:bodyPr/>
                    <a:lstStyle/>
                    <a:p>
                      <a:pPr algn="ctr">
                        <a:lnSpc>
                          <a:spcPct val="115000"/>
                        </a:lnSpc>
                        <a:spcAft>
                          <a:spcPts val="1000"/>
                        </a:spcAft>
                      </a:pPr>
                      <a:r>
                        <a:rPr lang="tr-TR" sz="1000">
                          <a:effectLst/>
                        </a:rPr>
                        <a:t>03</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nSpc>
                          <a:spcPct val="115000"/>
                        </a:lnSpc>
                        <a:spcAft>
                          <a:spcPts val="0"/>
                        </a:spcAft>
                      </a:pPr>
                      <a:r>
                        <a:rPr lang="tr-TR" sz="1000">
                          <a:effectLst/>
                        </a:rPr>
                        <a:t>Mal ve Hizmet Alım Giderleri</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r">
                        <a:spcAft>
                          <a:spcPts val="0"/>
                        </a:spcAft>
                      </a:pPr>
                      <a:r>
                        <a:rPr lang="tr-TR" sz="1000">
                          <a:effectLst/>
                        </a:rPr>
                        <a:t>1.534.900,00</a:t>
                      </a:r>
                      <a:endParaRPr lang="tr-TR" sz="10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tr-TR" sz="1000">
                          <a:effectLst/>
                        </a:rPr>
                        <a:t>969.200,00</a:t>
                      </a:r>
                      <a:endParaRPr lang="tr-TR" sz="10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tr-TR" sz="1000">
                          <a:effectLst/>
                        </a:rPr>
                        <a:t>0,00</a:t>
                      </a:r>
                      <a:endParaRPr lang="tr-TR" sz="10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tr-TR" sz="1000">
                          <a:effectLst/>
                        </a:rPr>
                        <a:t>2.504.100,00</a:t>
                      </a:r>
                      <a:endParaRPr lang="tr-TR" sz="10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tr-TR" sz="1000">
                          <a:effectLst/>
                        </a:rPr>
                        <a:t>2.355.421,44</a:t>
                      </a:r>
                      <a:endParaRPr lang="tr-TR" sz="10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tr-TR" sz="1000">
                          <a:effectLst/>
                        </a:rPr>
                        <a:t>94,06</a:t>
                      </a:r>
                      <a:endParaRPr lang="tr-TR" sz="10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xmlns="" val="1391372783"/>
                  </a:ext>
                </a:extLst>
              </a:tr>
              <a:tr h="491419">
                <a:tc>
                  <a:txBody>
                    <a:bodyPr/>
                    <a:lstStyle/>
                    <a:p>
                      <a:pPr>
                        <a:lnSpc>
                          <a:spcPct val="115000"/>
                        </a:lnSpc>
                        <a:spcAft>
                          <a:spcPts val="1000"/>
                        </a:spcAft>
                      </a:pPr>
                      <a:r>
                        <a:rPr lang="tr-TR" sz="1000">
                          <a:effectLst/>
                        </a:rPr>
                        <a:t> </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1000"/>
                        </a:spcAft>
                      </a:pPr>
                      <a:r>
                        <a:rPr lang="tr-TR" sz="1000" dirty="0">
                          <a:effectLst/>
                        </a:rPr>
                        <a:t>GENEL TOPLAM</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tc>
                  <a:txBody>
                    <a:bodyPr/>
                    <a:lstStyle/>
                    <a:p>
                      <a:pPr algn="r">
                        <a:spcAft>
                          <a:spcPts val="0"/>
                        </a:spcAft>
                      </a:pPr>
                      <a:r>
                        <a:rPr lang="tr-TR" sz="1000">
                          <a:effectLst/>
                        </a:rPr>
                        <a:t>3.071.200,00</a:t>
                      </a:r>
                      <a:endParaRPr lang="tr-TR" sz="10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tr-TR" sz="1000">
                          <a:effectLst/>
                        </a:rPr>
                        <a:t>2.698.510,00</a:t>
                      </a:r>
                      <a:endParaRPr lang="tr-TR" sz="10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tr-TR" sz="1000">
                          <a:effectLst/>
                        </a:rPr>
                        <a:t>0,00</a:t>
                      </a:r>
                      <a:endParaRPr lang="tr-TR" sz="10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tr-TR" sz="1000">
                          <a:effectLst/>
                        </a:rPr>
                        <a:t>5.769.710,00</a:t>
                      </a:r>
                      <a:endParaRPr lang="tr-TR" sz="10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tr-TR" sz="1000">
                          <a:effectLst/>
                        </a:rPr>
                        <a:t>5.567.816,58</a:t>
                      </a:r>
                      <a:endParaRPr lang="tr-TR" sz="10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tr-TR" sz="1000" dirty="0">
                          <a:effectLst/>
                        </a:rPr>
                        <a:t>96,50</a:t>
                      </a:r>
                      <a:endParaRPr lang="tr-TR" sz="1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xmlns="" val="55544956"/>
                  </a:ext>
                </a:extLst>
              </a:tr>
            </a:tbl>
          </a:graphicData>
        </a:graphic>
      </p:graphicFrame>
      <p:sp>
        <p:nvSpPr>
          <p:cNvPr id="5" name="Dikdörtgen 4"/>
          <p:cNvSpPr/>
          <p:nvPr/>
        </p:nvSpPr>
        <p:spPr>
          <a:xfrm>
            <a:off x="957261" y="3925263"/>
            <a:ext cx="9558339" cy="1083374"/>
          </a:xfrm>
          <a:prstGeom prst="rect">
            <a:avLst/>
          </a:prstGeom>
        </p:spPr>
        <p:txBody>
          <a:bodyPr wrap="square">
            <a:spAutoFit/>
          </a:bodyPr>
          <a:lstStyle/>
          <a:p>
            <a:pPr algn="just">
              <a:lnSpc>
                <a:spcPct val="115000"/>
              </a:lnSpc>
              <a:spcAft>
                <a:spcPts val="0"/>
              </a:spcAft>
            </a:pPr>
            <a:r>
              <a:rPr lang="tr-TR" sz="1400" dirty="0" smtClean="0">
                <a:solidFill>
                  <a:srgbClr val="000000"/>
                </a:solidFill>
                <a:latin typeface="Arial" panose="020B0604020202020204" pitchFamily="34" charset="0"/>
                <a:ea typeface="Calibri" panose="020F0502020204030204" pitchFamily="34" charset="0"/>
                <a:cs typeface="Times New Roman" panose="02020603050405020304" pitchFamily="18" charset="0"/>
              </a:rPr>
              <a:t>	Başkanlığımız </a:t>
            </a:r>
            <a:r>
              <a:rPr lang="tr-TR" sz="1400" dirty="0">
                <a:solidFill>
                  <a:srgbClr val="000000"/>
                </a:solidFill>
                <a:latin typeface="Arial" panose="020B0604020202020204" pitchFamily="34" charset="0"/>
                <a:ea typeface="Calibri" panose="020F0502020204030204" pitchFamily="34" charset="0"/>
                <a:cs typeface="Times New Roman" panose="02020603050405020304" pitchFamily="18" charset="0"/>
              </a:rPr>
              <a:t>2018 yılında faaliyetlerini aşağıda izah edildiği şekilde sürdürmüştür. Başkanlığımızın 2018 yılı başlangıç bütçesi 3.071.200,00 TL. </a:t>
            </a:r>
            <a:r>
              <a:rPr lang="tr-TR" sz="1400" dirty="0" err="1">
                <a:solidFill>
                  <a:srgbClr val="000000"/>
                </a:solidFill>
                <a:latin typeface="Arial" panose="020B0604020202020204" pitchFamily="34" charset="0"/>
                <a:ea typeface="Calibri" panose="020F0502020204030204" pitchFamily="34" charset="0"/>
                <a:cs typeface="Times New Roman" panose="02020603050405020304" pitchFamily="18" charset="0"/>
              </a:rPr>
              <a:t>dir</a:t>
            </a:r>
            <a:r>
              <a:rPr lang="tr-TR" sz="1400" dirty="0">
                <a:solidFill>
                  <a:srgbClr val="000000"/>
                </a:solidFill>
                <a:latin typeface="Arial" panose="020B0604020202020204" pitchFamily="34" charset="0"/>
                <a:ea typeface="Calibri" panose="020F0502020204030204" pitchFamily="34" charset="0"/>
                <a:cs typeface="Times New Roman" panose="02020603050405020304" pitchFamily="18" charset="0"/>
              </a:rPr>
              <a:t>. Başkanlığımızın ihtiyaçları doğrultusunda çeşitli bütçe kalemlerine 2.698.510,00 TL eklenmiş ve yıl sonu itibariyle toplam ödeneğimiz 5.769.710,00 TL olmuştur. Bu ödeneğin </a:t>
            </a:r>
            <a:r>
              <a:rPr lang="tr-TR" sz="1400" b="1" u="sng" dirty="0">
                <a:solidFill>
                  <a:srgbClr val="000000"/>
                </a:solidFill>
                <a:latin typeface="Arial" panose="020B0604020202020204" pitchFamily="34" charset="0"/>
                <a:ea typeface="Calibri" panose="020F0502020204030204" pitchFamily="34" charset="0"/>
                <a:cs typeface="Times New Roman" panose="02020603050405020304" pitchFamily="18" charset="0"/>
              </a:rPr>
              <a:t>5.567.816,58 TL. </a:t>
            </a:r>
            <a:r>
              <a:rPr lang="tr-TR" sz="1400" dirty="0">
                <a:solidFill>
                  <a:srgbClr val="000000"/>
                </a:solidFill>
                <a:latin typeface="Arial" panose="020B0604020202020204" pitchFamily="34" charset="0"/>
                <a:ea typeface="Calibri" panose="020F0502020204030204" pitchFamily="34" charset="0"/>
                <a:cs typeface="Times New Roman" panose="02020603050405020304" pitchFamily="18" charset="0"/>
              </a:rPr>
              <a:t>si ihtiyaçlar doğrultusunda </a:t>
            </a:r>
            <a:r>
              <a:rPr lang="tr-TR" sz="1400" dirty="0" smtClean="0">
                <a:solidFill>
                  <a:srgbClr val="000000"/>
                </a:solidFill>
                <a:latin typeface="Arial" panose="020B0604020202020204" pitchFamily="34" charset="0"/>
                <a:ea typeface="Calibri" panose="020F0502020204030204" pitchFamily="34" charset="0"/>
                <a:cs typeface="Times New Roman" panose="02020603050405020304" pitchFamily="18" charset="0"/>
              </a:rPr>
              <a:t>harcanmıştır. </a:t>
            </a:r>
            <a:endParaRPr lang="tr-TR" sz="1400"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890775262"/>
      </p:ext>
    </p:extLst>
  </p:cSld>
  <p:clrMapOvr>
    <a:masterClrMapping/>
  </p:clrMapOvr>
  <p:transition spd="slow">
    <p:wip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838200" y="365126"/>
            <a:ext cx="10515600" cy="958850"/>
          </a:xfrm>
        </p:spPr>
        <p:txBody>
          <a:bodyPr>
            <a:normAutofit/>
          </a:bodyPr>
          <a:lstStyle/>
          <a:p>
            <a:r>
              <a:rPr lang="tr-TR" sz="2400" dirty="0" smtClean="0"/>
              <a:t>          </a:t>
            </a:r>
            <a:r>
              <a:rPr lang="tr-TR" sz="2100" b="1" dirty="0" smtClean="0">
                <a:latin typeface="+mn-lt"/>
              </a:rPr>
              <a:t>İHALE VE DOĞRUDAN TEMİNLE ALINAN MAL VE HİZMET ALIMLARI</a:t>
            </a:r>
            <a:endParaRPr lang="tr-TR" sz="2100" b="1" dirty="0">
              <a:latin typeface="+mn-lt"/>
            </a:endParaRPr>
          </a:p>
        </p:txBody>
      </p:sp>
      <p:graphicFrame>
        <p:nvGraphicFramePr>
          <p:cNvPr id="4" name="İçerik Yer Tutucusu 3"/>
          <p:cNvGraphicFramePr>
            <a:graphicFrameLocks noGrp="1"/>
          </p:cNvGraphicFramePr>
          <p:nvPr>
            <p:ph idx="1"/>
            <p:extLst>
              <p:ext uri="{D42A27DB-BD31-4B8C-83A1-F6EECF244321}">
                <p14:modId xmlns:p14="http://schemas.microsoft.com/office/powerpoint/2010/main" val="3536693406"/>
              </p:ext>
            </p:extLst>
          </p:nvPr>
        </p:nvGraphicFramePr>
        <p:xfrm>
          <a:off x="0" y="1199987"/>
          <a:ext cx="12191999" cy="11987784"/>
        </p:xfrm>
        <a:graphic>
          <a:graphicData uri="http://schemas.openxmlformats.org/drawingml/2006/table">
            <a:tbl>
              <a:tblPr firstRow="1" bandRow="1">
                <a:tableStyleId>{5C22544A-7EE6-4342-B048-85BDC9FD1C3A}</a:tableStyleId>
              </a:tblPr>
              <a:tblGrid>
                <a:gridCol w="660806">
                  <a:extLst>
                    <a:ext uri="{9D8B030D-6E8A-4147-A177-3AD203B41FA5}">
                      <a16:colId xmlns:a16="http://schemas.microsoft.com/office/drawing/2014/main" xmlns="" val="3483534636"/>
                    </a:ext>
                  </a:extLst>
                </a:gridCol>
                <a:gridCol w="2467657">
                  <a:extLst>
                    <a:ext uri="{9D8B030D-6E8A-4147-A177-3AD203B41FA5}">
                      <a16:colId xmlns:a16="http://schemas.microsoft.com/office/drawing/2014/main" xmlns="" val="519711411"/>
                    </a:ext>
                  </a:extLst>
                </a:gridCol>
                <a:gridCol w="1853187">
                  <a:extLst>
                    <a:ext uri="{9D8B030D-6E8A-4147-A177-3AD203B41FA5}">
                      <a16:colId xmlns:a16="http://schemas.microsoft.com/office/drawing/2014/main" xmlns="" val="3706420181"/>
                    </a:ext>
                  </a:extLst>
                </a:gridCol>
                <a:gridCol w="1299670">
                  <a:extLst>
                    <a:ext uri="{9D8B030D-6E8A-4147-A177-3AD203B41FA5}">
                      <a16:colId xmlns:a16="http://schemas.microsoft.com/office/drawing/2014/main" xmlns="" val="923931334"/>
                    </a:ext>
                  </a:extLst>
                </a:gridCol>
                <a:gridCol w="1489863">
                  <a:extLst>
                    <a:ext uri="{9D8B030D-6E8A-4147-A177-3AD203B41FA5}">
                      <a16:colId xmlns:a16="http://schemas.microsoft.com/office/drawing/2014/main" xmlns="" val="4047997146"/>
                    </a:ext>
                  </a:extLst>
                </a:gridCol>
                <a:gridCol w="2655415">
                  <a:extLst>
                    <a:ext uri="{9D8B030D-6E8A-4147-A177-3AD203B41FA5}">
                      <a16:colId xmlns:a16="http://schemas.microsoft.com/office/drawing/2014/main" xmlns="" val="536625738"/>
                    </a:ext>
                  </a:extLst>
                </a:gridCol>
                <a:gridCol w="1765401">
                  <a:extLst>
                    <a:ext uri="{9D8B030D-6E8A-4147-A177-3AD203B41FA5}">
                      <a16:colId xmlns:a16="http://schemas.microsoft.com/office/drawing/2014/main" xmlns="" val="2956967720"/>
                    </a:ext>
                  </a:extLst>
                </a:gridCol>
              </a:tblGrid>
              <a:tr h="95174">
                <a:tc>
                  <a:txBody>
                    <a:bodyPr/>
                    <a:lstStyle/>
                    <a:p>
                      <a:pPr algn="l">
                        <a:lnSpc>
                          <a:spcPct val="115000"/>
                        </a:lnSpc>
                        <a:spcAft>
                          <a:spcPts val="0"/>
                        </a:spcAft>
                      </a:pPr>
                      <a:r>
                        <a:rPr lang="en-US" sz="1200" kern="1200">
                          <a:effectLst/>
                        </a:rPr>
                        <a:t>S.N</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kern="1200">
                          <a:effectLst/>
                        </a:rPr>
                        <a:t>İHALE ADI</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kern="1200">
                          <a:effectLst/>
                        </a:rPr>
                        <a:t>İHALE TAR.</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kern="1200">
                          <a:effectLst/>
                        </a:rPr>
                        <a:t>İHALE TÜRÜ</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kern="1200">
                          <a:effectLst/>
                        </a:rPr>
                        <a:t>İHALE USULÜ</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kern="1200">
                          <a:effectLst/>
                        </a:rPr>
                        <a:t>İHALE DURUMU</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kern="1200">
                          <a:effectLst/>
                        </a:rPr>
                        <a:t>SÖZ.TUTARI</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extLst>
                  <a:ext uri="{0D108BD9-81ED-4DB2-BD59-A6C34878D82A}">
                    <a16:rowId xmlns:a16="http://schemas.microsoft.com/office/drawing/2014/main" xmlns="" val="1247358280"/>
                  </a:ext>
                </a:extLst>
              </a:tr>
              <a:tr h="149463">
                <a:tc>
                  <a:txBody>
                    <a:bodyPr/>
                    <a:lstStyle/>
                    <a:p>
                      <a:pPr algn="l">
                        <a:lnSpc>
                          <a:spcPct val="115000"/>
                        </a:lnSpc>
                        <a:spcAft>
                          <a:spcPts val="0"/>
                        </a:spcAft>
                      </a:pPr>
                      <a:r>
                        <a:rPr lang="en-US" sz="1200" kern="1200" dirty="0">
                          <a:effectLst/>
                        </a:rPr>
                        <a:t>1</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kern="1200">
                          <a:effectLst/>
                        </a:rPr>
                        <a:t>4 KISIM VE 103 KALEMDEN OLUŞAN EKMEK, ET,SEBZE,MEYVE VE KURU GIDA ÜRÜNLERİ</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04/12/2018</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MAL ALIMI</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AÇIK</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01/01/2019-31/12/2019 TARİHLERİ ARASINDA ALIM GERÇEKLEŞTİRİLECEKTİR.</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1.584.930,50 TL</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extLst>
                  <a:ext uri="{0D108BD9-81ED-4DB2-BD59-A6C34878D82A}">
                    <a16:rowId xmlns:a16="http://schemas.microsoft.com/office/drawing/2014/main" xmlns="" val="2072673181"/>
                  </a:ext>
                </a:extLst>
              </a:tr>
              <a:tr h="92737">
                <a:tc>
                  <a:txBody>
                    <a:bodyPr/>
                    <a:lstStyle/>
                    <a:p>
                      <a:pPr algn="l">
                        <a:lnSpc>
                          <a:spcPct val="115000"/>
                        </a:lnSpc>
                        <a:spcAft>
                          <a:spcPts val="0"/>
                        </a:spcAft>
                      </a:pPr>
                      <a:r>
                        <a:rPr lang="en-US" sz="1200" kern="1200" dirty="0">
                          <a:effectLst/>
                        </a:rPr>
                        <a:t>2</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kern="1200">
                          <a:effectLst/>
                        </a:rPr>
                        <a:t>Mutfak araç gereçleri alımı</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19/03/2018</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MAL ALIMI</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Doğrudan Temin</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Mal/Hizmet alım işi yapıldı</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5.434,98 TL</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extLst>
                  <a:ext uri="{0D108BD9-81ED-4DB2-BD59-A6C34878D82A}">
                    <a16:rowId xmlns:a16="http://schemas.microsoft.com/office/drawing/2014/main" xmlns="" val="2360588"/>
                  </a:ext>
                </a:extLst>
              </a:tr>
              <a:tr h="92737">
                <a:tc>
                  <a:txBody>
                    <a:bodyPr/>
                    <a:lstStyle/>
                    <a:p>
                      <a:pPr algn="l">
                        <a:lnSpc>
                          <a:spcPct val="115000"/>
                        </a:lnSpc>
                        <a:spcAft>
                          <a:spcPts val="0"/>
                        </a:spcAft>
                      </a:pPr>
                      <a:r>
                        <a:rPr lang="en-US" sz="1200" kern="1200" dirty="0">
                          <a:effectLst/>
                        </a:rPr>
                        <a:t>3</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Çay ocaklarına malzeme alımı</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08/03/2018</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MAL ALIMI</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Doğrudan Temin</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Mal/Hizmet alım işi yapıldı</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13.795,34TL</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extLst>
                  <a:ext uri="{0D108BD9-81ED-4DB2-BD59-A6C34878D82A}">
                    <a16:rowId xmlns:a16="http://schemas.microsoft.com/office/drawing/2014/main" xmlns="" val="3674183111"/>
                  </a:ext>
                </a:extLst>
              </a:tr>
              <a:tr h="92737">
                <a:tc>
                  <a:txBody>
                    <a:bodyPr/>
                    <a:lstStyle/>
                    <a:p>
                      <a:pPr algn="l">
                        <a:lnSpc>
                          <a:spcPct val="115000"/>
                        </a:lnSpc>
                        <a:spcAft>
                          <a:spcPts val="0"/>
                        </a:spcAft>
                      </a:pPr>
                      <a:r>
                        <a:rPr lang="en-US" sz="1200" kern="1200">
                          <a:effectLst/>
                        </a:rPr>
                        <a:t>4</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dirty="0" err="1">
                          <a:effectLst/>
                        </a:rPr>
                        <a:t>Eruh</a:t>
                      </a:r>
                      <a:r>
                        <a:rPr lang="en-US" sz="1200" dirty="0">
                          <a:effectLst/>
                        </a:rPr>
                        <a:t> </a:t>
                      </a:r>
                      <a:r>
                        <a:rPr lang="en-US" sz="1200" dirty="0" err="1">
                          <a:effectLst/>
                        </a:rPr>
                        <a:t>myo</a:t>
                      </a:r>
                      <a:r>
                        <a:rPr lang="en-US" sz="1200" dirty="0">
                          <a:effectLst/>
                        </a:rPr>
                        <a:t> </a:t>
                      </a:r>
                      <a:r>
                        <a:rPr lang="en-US" sz="1200" dirty="0" err="1">
                          <a:effectLst/>
                        </a:rPr>
                        <a:t>yurtları</a:t>
                      </a:r>
                      <a:r>
                        <a:rPr lang="en-US" sz="1200" dirty="0">
                          <a:effectLst/>
                        </a:rPr>
                        <a:t> </a:t>
                      </a:r>
                      <a:r>
                        <a:rPr lang="en-US" sz="1200" dirty="0" err="1">
                          <a:effectLst/>
                        </a:rPr>
                        <a:t>için</a:t>
                      </a:r>
                      <a:r>
                        <a:rPr lang="en-US" sz="1200" dirty="0">
                          <a:effectLst/>
                        </a:rPr>
                        <a:t> </a:t>
                      </a:r>
                      <a:r>
                        <a:rPr lang="en-US" sz="1200" dirty="0" err="1">
                          <a:effectLst/>
                        </a:rPr>
                        <a:t>sebze-meyve</a:t>
                      </a:r>
                      <a:r>
                        <a:rPr lang="en-US" sz="1200" dirty="0">
                          <a:effectLst/>
                        </a:rPr>
                        <a:t> </a:t>
                      </a:r>
                      <a:r>
                        <a:rPr lang="en-US" sz="1200" dirty="0" err="1">
                          <a:effectLst/>
                        </a:rPr>
                        <a:t>alımı</a:t>
                      </a:r>
                      <a:r>
                        <a:rPr lang="en-US" sz="1200" dirty="0">
                          <a:effectLst/>
                        </a:rPr>
                        <a:t>(1.hakkediş)</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27/03/2018</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MAL ALIMI</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Doğrudan Temin</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Mal/Hizmet alım işi yapıldı</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10.289,42TL</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extLst>
                  <a:ext uri="{0D108BD9-81ED-4DB2-BD59-A6C34878D82A}">
                    <a16:rowId xmlns:a16="http://schemas.microsoft.com/office/drawing/2014/main" xmlns="" val="668203408"/>
                  </a:ext>
                </a:extLst>
              </a:tr>
              <a:tr h="92737">
                <a:tc>
                  <a:txBody>
                    <a:bodyPr/>
                    <a:lstStyle/>
                    <a:p>
                      <a:pPr algn="l">
                        <a:lnSpc>
                          <a:spcPct val="115000"/>
                        </a:lnSpc>
                        <a:spcAft>
                          <a:spcPts val="0"/>
                        </a:spcAft>
                      </a:pPr>
                      <a:r>
                        <a:rPr lang="en-US" sz="1200" kern="1200" dirty="0">
                          <a:effectLst/>
                        </a:rPr>
                        <a:t>5</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Giyecek alımı</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09/04/2018</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MAL ALIMI</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Doğrudan Temin</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Mal/Hizmet alım işi yapıldı</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20.272,39TL</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extLst>
                  <a:ext uri="{0D108BD9-81ED-4DB2-BD59-A6C34878D82A}">
                    <a16:rowId xmlns:a16="http://schemas.microsoft.com/office/drawing/2014/main" xmlns="" val="243744627"/>
                  </a:ext>
                </a:extLst>
              </a:tr>
              <a:tr h="92737">
                <a:tc>
                  <a:txBody>
                    <a:bodyPr/>
                    <a:lstStyle/>
                    <a:p>
                      <a:pPr algn="l">
                        <a:lnSpc>
                          <a:spcPct val="115000"/>
                        </a:lnSpc>
                        <a:spcAft>
                          <a:spcPts val="0"/>
                        </a:spcAft>
                      </a:pPr>
                      <a:r>
                        <a:rPr lang="en-US" sz="1200" kern="1200" dirty="0">
                          <a:effectLst/>
                        </a:rPr>
                        <a:t>6</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dirty="0" err="1">
                          <a:effectLst/>
                        </a:rPr>
                        <a:t>Eruh</a:t>
                      </a:r>
                      <a:r>
                        <a:rPr lang="en-US" sz="1200" dirty="0">
                          <a:effectLst/>
                        </a:rPr>
                        <a:t> </a:t>
                      </a:r>
                      <a:r>
                        <a:rPr lang="en-US" sz="1200" dirty="0" err="1">
                          <a:effectLst/>
                        </a:rPr>
                        <a:t>Myo</a:t>
                      </a:r>
                      <a:r>
                        <a:rPr lang="en-US" sz="1200" dirty="0">
                          <a:effectLst/>
                        </a:rPr>
                        <a:t> </a:t>
                      </a:r>
                      <a:r>
                        <a:rPr lang="en-US" sz="1200" dirty="0" err="1">
                          <a:effectLst/>
                        </a:rPr>
                        <a:t>yemekhanesi</a:t>
                      </a:r>
                      <a:r>
                        <a:rPr lang="en-US" sz="1200" dirty="0">
                          <a:effectLst/>
                        </a:rPr>
                        <a:t> </a:t>
                      </a:r>
                      <a:r>
                        <a:rPr lang="en-US" sz="1200" dirty="0" err="1">
                          <a:effectLst/>
                        </a:rPr>
                        <a:t>için</a:t>
                      </a:r>
                      <a:r>
                        <a:rPr lang="en-US" sz="1200" dirty="0">
                          <a:effectLst/>
                        </a:rPr>
                        <a:t> </a:t>
                      </a:r>
                      <a:r>
                        <a:rPr lang="en-US" sz="1200" dirty="0" err="1">
                          <a:effectLst/>
                        </a:rPr>
                        <a:t>tüpgaz</a:t>
                      </a:r>
                      <a:r>
                        <a:rPr lang="en-US" sz="1200" dirty="0">
                          <a:effectLst/>
                        </a:rPr>
                        <a:t> </a:t>
                      </a:r>
                      <a:r>
                        <a:rPr lang="en-US" sz="1200" dirty="0" err="1">
                          <a:effectLst/>
                        </a:rPr>
                        <a:t>dolu</a:t>
                      </a:r>
                      <a:r>
                        <a:rPr lang="en-US" sz="1200" dirty="0">
                          <a:effectLst/>
                        </a:rPr>
                        <a:t>(1.hakkediş)</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12/04/2018</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MAL ALIMI</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Doğrudan Temin</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Mal/Hizmet alım işi yapıldı</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4.968,61TL</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extLst>
                  <a:ext uri="{0D108BD9-81ED-4DB2-BD59-A6C34878D82A}">
                    <a16:rowId xmlns:a16="http://schemas.microsoft.com/office/drawing/2014/main" xmlns="" val="3575182644"/>
                  </a:ext>
                </a:extLst>
              </a:tr>
              <a:tr h="92737">
                <a:tc>
                  <a:txBody>
                    <a:bodyPr/>
                    <a:lstStyle/>
                    <a:p>
                      <a:pPr algn="l">
                        <a:lnSpc>
                          <a:spcPct val="115000"/>
                        </a:lnSpc>
                        <a:spcAft>
                          <a:spcPts val="0"/>
                        </a:spcAft>
                      </a:pPr>
                      <a:r>
                        <a:rPr lang="en-US" sz="1200" kern="1200">
                          <a:effectLst/>
                        </a:rPr>
                        <a:t>7</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dirty="0" err="1">
                          <a:effectLst/>
                        </a:rPr>
                        <a:t>Kahvaltılık</a:t>
                      </a:r>
                      <a:r>
                        <a:rPr lang="en-US" sz="1200" dirty="0">
                          <a:effectLst/>
                        </a:rPr>
                        <a:t> </a:t>
                      </a:r>
                      <a:r>
                        <a:rPr lang="en-US" sz="1200" dirty="0" err="1">
                          <a:effectLst/>
                        </a:rPr>
                        <a:t>malzeme</a:t>
                      </a:r>
                      <a:r>
                        <a:rPr lang="en-US" sz="1200" dirty="0">
                          <a:effectLst/>
                        </a:rPr>
                        <a:t> </a:t>
                      </a:r>
                      <a:r>
                        <a:rPr lang="en-US" sz="1200" dirty="0" err="1">
                          <a:effectLst/>
                        </a:rPr>
                        <a:t>alımı</a:t>
                      </a:r>
                      <a:r>
                        <a:rPr lang="en-US" sz="1200" dirty="0">
                          <a:effectLst/>
                        </a:rPr>
                        <a:t>(</a:t>
                      </a:r>
                      <a:r>
                        <a:rPr lang="en-US" sz="1200" dirty="0" err="1">
                          <a:effectLst/>
                        </a:rPr>
                        <a:t>Konukevi</a:t>
                      </a:r>
                      <a:r>
                        <a:rPr lang="en-US" sz="1200" dirty="0">
                          <a:effectLst/>
                        </a:rPr>
                        <a:t>)</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12/04/2018</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MAL ALIMI</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Doğrudan Temin</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Mal/Hizmet alım işi yapıldı</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11.766,94TL</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extLst>
                  <a:ext uri="{0D108BD9-81ED-4DB2-BD59-A6C34878D82A}">
                    <a16:rowId xmlns:a16="http://schemas.microsoft.com/office/drawing/2014/main" xmlns="" val="1322242455"/>
                  </a:ext>
                </a:extLst>
              </a:tr>
              <a:tr h="129155">
                <a:tc>
                  <a:txBody>
                    <a:bodyPr/>
                    <a:lstStyle/>
                    <a:p>
                      <a:pPr algn="l">
                        <a:lnSpc>
                          <a:spcPct val="115000"/>
                        </a:lnSpc>
                        <a:spcAft>
                          <a:spcPts val="0"/>
                        </a:spcAft>
                      </a:pPr>
                      <a:r>
                        <a:rPr lang="en-US" sz="1200" kern="1200">
                          <a:effectLst/>
                        </a:rPr>
                        <a:t>8</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Mezuniyet töreni için organizasyon</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16/05/2018</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HİZMET ALIMI</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Doğrudan Temin</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Mal/Hizmet alım işi yapıldı</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58.684,73TL</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extLst>
                  <a:ext uri="{0D108BD9-81ED-4DB2-BD59-A6C34878D82A}">
                    <a16:rowId xmlns:a16="http://schemas.microsoft.com/office/drawing/2014/main" xmlns="" val="3737526466"/>
                  </a:ext>
                </a:extLst>
              </a:tr>
              <a:tr h="92737">
                <a:tc>
                  <a:txBody>
                    <a:bodyPr/>
                    <a:lstStyle/>
                    <a:p>
                      <a:pPr algn="l">
                        <a:lnSpc>
                          <a:spcPct val="115000"/>
                        </a:lnSpc>
                        <a:spcAft>
                          <a:spcPts val="0"/>
                        </a:spcAft>
                      </a:pPr>
                      <a:r>
                        <a:rPr lang="en-US" sz="1200" kern="1200">
                          <a:effectLst/>
                        </a:rPr>
                        <a:t>9</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dirty="0" err="1">
                          <a:effectLst/>
                        </a:rPr>
                        <a:t>Çim</a:t>
                      </a:r>
                      <a:r>
                        <a:rPr lang="en-US" sz="1200" dirty="0">
                          <a:effectLst/>
                        </a:rPr>
                        <a:t> </a:t>
                      </a:r>
                      <a:r>
                        <a:rPr lang="en-US" sz="1200" dirty="0" err="1">
                          <a:effectLst/>
                        </a:rPr>
                        <a:t>Biçme</a:t>
                      </a:r>
                      <a:r>
                        <a:rPr lang="en-US" sz="1200" dirty="0">
                          <a:effectLst/>
                        </a:rPr>
                        <a:t> </a:t>
                      </a:r>
                      <a:r>
                        <a:rPr lang="en-US" sz="1200" dirty="0" err="1">
                          <a:effectLst/>
                        </a:rPr>
                        <a:t>Makinesi</a:t>
                      </a:r>
                      <a:r>
                        <a:rPr lang="en-US" sz="1200" dirty="0">
                          <a:effectLst/>
                        </a:rPr>
                        <a:t> </a:t>
                      </a:r>
                      <a:r>
                        <a:rPr lang="en-US" sz="1200" dirty="0" err="1">
                          <a:effectLst/>
                        </a:rPr>
                        <a:t>alımı</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05/06/2018</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MAL ALIMI</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Doğrudan Temin</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Mal/Hizmet alım işi yapıldı</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2.873,62TL</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extLst>
                  <a:ext uri="{0D108BD9-81ED-4DB2-BD59-A6C34878D82A}">
                    <a16:rowId xmlns:a16="http://schemas.microsoft.com/office/drawing/2014/main" xmlns="" val="747429506"/>
                  </a:ext>
                </a:extLst>
              </a:tr>
              <a:tr h="92737">
                <a:tc>
                  <a:txBody>
                    <a:bodyPr/>
                    <a:lstStyle/>
                    <a:p>
                      <a:pPr algn="l">
                        <a:lnSpc>
                          <a:spcPct val="115000"/>
                        </a:lnSpc>
                        <a:spcAft>
                          <a:spcPts val="0"/>
                        </a:spcAft>
                      </a:pPr>
                      <a:r>
                        <a:rPr lang="en-US" sz="1200" kern="1200">
                          <a:effectLst/>
                        </a:rPr>
                        <a:t>10</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Mutfak araç gereçleri alımı</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06/06/2018</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MAL ALIMI</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Doğrudan Temin</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dirty="0">
                          <a:effectLst/>
                        </a:rPr>
                        <a:t>Mal/</a:t>
                      </a:r>
                      <a:r>
                        <a:rPr lang="en-US" sz="1200" dirty="0" err="1">
                          <a:effectLst/>
                        </a:rPr>
                        <a:t>Hizmet</a:t>
                      </a:r>
                      <a:r>
                        <a:rPr lang="en-US" sz="1200" dirty="0">
                          <a:effectLst/>
                        </a:rPr>
                        <a:t> </a:t>
                      </a:r>
                      <a:r>
                        <a:rPr lang="en-US" sz="1200" dirty="0" err="1">
                          <a:effectLst/>
                        </a:rPr>
                        <a:t>alım</a:t>
                      </a:r>
                      <a:r>
                        <a:rPr lang="en-US" sz="1200" dirty="0">
                          <a:effectLst/>
                        </a:rPr>
                        <a:t> </a:t>
                      </a:r>
                      <a:r>
                        <a:rPr lang="en-US" sz="1200" dirty="0" err="1">
                          <a:effectLst/>
                        </a:rPr>
                        <a:t>işi</a:t>
                      </a:r>
                      <a:r>
                        <a:rPr lang="en-US" sz="1200" dirty="0">
                          <a:effectLst/>
                        </a:rPr>
                        <a:t> </a:t>
                      </a:r>
                      <a:r>
                        <a:rPr lang="en-US" sz="1200" dirty="0" err="1">
                          <a:effectLst/>
                        </a:rPr>
                        <a:t>yapıldı</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3.540,82TL</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extLst>
                  <a:ext uri="{0D108BD9-81ED-4DB2-BD59-A6C34878D82A}">
                    <a16:rowId xmlns:a16="http://schemas.microsoft.com/office/drawing/2014/main" xmlns="" val="3935584981"/>
                  </a:ext>
                </a:extLst>
              </a:tr>
              <a:tr h="129155">
                <a:tc>
                  <a:txBody>
                    <a:bodyPr/>
                    <a:lstStyle/>
                    <a:p>
                      <a:pPr algn="l">
                        <a:lnSpc>
                          <a:spcPct val="115000"/>
                        </a:lnSpc>
                        <a:spcAft>
                          <a:spcPts val="0"/>
                        </a:spcAft>
                      </a:pPr>
                      <a:r>
                        <a:rPr lang="en-US" sz="1200" kern="1200">
                          <a:effectLst/>
                        </a:rPr>
                        <a:t>11</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dirty="0" err="1">
                          <a:effectLst/>
                        </a:rPr>
                        <a:t>Giyecek</a:t>
                      </a:r>
                      <a:r>
                        <a:rPr lang="en-US" sz="1200" dirty="0">
                          <a:effectLst/>
                        </a:rPr>
                        <a:t> </a:t>
                      </a:r>
                      <a:r>
                        <a:rPr lang="en-US" sz="1200" dirty="0" err="1">
                          <a:effectLst/>
                        </a:rPr>
                        <a:t>alımı</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08/06/2018</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MAL ALIMI</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Doğrudan Temin</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Mal/Hizmet alım işi yapıldı</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8.564,16TL</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extLst>
                  <a:ext uri="{0D108BD9-81ED-4DB2-BD59-A6C34878D82A}">
                    <a16:rowId xmlns:a16="http://schemas.microsoft.com/office/drawing/2014/main" xmlns="" val="4257647475"/>
                  </a:ext>
                </a:extLst>
              </a:tr>
              <a:tr h="90977">
                <a:tc>
                  <a:txBody>
                    <a:bodyPr/>
                    <a:lstStyle/>
                    <a:p>
                      <a:pPr algn="l">
                        <a:lnSpc>
                          <a:spcPct val="115000"/>
                        </a:lnSpc>
                        <a:spcAft>
                          <a:spcPts val="0"/>
                        </a:spcAft>
                      </a:pPr>
                      <a:r>
                        <a:rPr lang="en-US" sz="1200" kern="1200">
                          <a:effectLst/>
                        </a:rPr>
                        <a:t>12</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dirty="0" err="1">
                          <a:effectLst/>
                        </a:rPr>
                        <a:t>Baskı</a:t>
                      </a:r>
                      <a:r>
                        <a:rPr lang="en-US" sz="1200" dirty="0">
                          <a:effectLst/>
                        </a:rPr>
                        <a:t> </a:t>
                      </a:r>
                      <a:r>
                        <a:rPr lang="en-US" sz="1200" dirty="0" err="1">
                          <a:effectLst/>
                        </a:rPr>
                        <a:t>ve</a:t>
                      </a:r>
                      <a:r>
                        <a:rPr lang="en-US" sz="1200" dirty="0">
                          <a:effectLst/>
                        </a:rPr>
                        <a:t> </a:t>
                      </a:r>
                      <a:r>
                        <a:rPr lang="en-US" sz="1200" dirty="0" err="1">
                          <a:effectLst/>
                        </a:rPr>
                        <a:t>Cilt</a:t>
                      </a:r>
                      <a:r>
                        <a:rPr lang="en-US" sz="1200" dirty="0">
                          <a:effectLst/>
                        </a:rPr>
                        <a:t> </a:t>
                      </a:r>
                      <a:r>
                        <a:rPr lang="en-US" sz="1200" dirty="0" err="1">
                          <a:effectLst/>
                        </a:rPr>
                        <a:t>malzemeleri</a:t>
                      </a:r>
                      <a:r>
                        <a:rPr lang="en-US" sz="1200" dirty="0">
                          <a:effectLst/>
                        </a:rPr>
                        <a:t> </a:t>
                      </a:r>
                      <a:r>
                        <a:rPr lang="en-US" sz="1200" dirty="0" err="1">
                          <a:effectLst/>
                        </a:rPr>
                        <a:t>alımı</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20/06/2018</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MAL ALIMI</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Doğrudan Temin</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Mal/Hizmet alım işi yapıldı</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21.100,39TL</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extLst>
                  <a:ext uri="{0D108BD9-81ED-4DB2-BD59-A6C34878D82A}">
                    <a16:rowId xmlns:a16="http://schemas.microsoft.com/office/drawing/2014/main" xmlns="" val="401441815"/>
                  </a:ext>
                </a:extLst>
              </a:tr>
              <a:tr h="90977">
                <a:tc>
                  <a:txBody>
                    <a:bodyPr/>
                    <a:lstStyle/>
                    <a:p>
                      <a:pPr algn="l">
                        <a:lnSpc>
                          <a:spcPct val="115000"/>
                        </a:lnSpc>
                        <a:spcAft>
                          <a:spcPts val="0"/>
                        </a:spcAft>
                      </a:pPr>
                      <a:r>
                        <a:rPr lang="en-US" sz="1200" kern="1200">
                          <a:effectLst/>
                        </a:rPr>
                        <a:t>13</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dirty="0" err="1">
                          <a:effectLst/>
                        </a:rPr>
                        <a:t>Yiyecek</a:t>
                      </a:r>
                      <a:r>
                        <a:rPr lang="en-US" sz="1200" dirty="0">
                          <a:effectLst/>
                        </a:rPr>
                        <a:t> </a:t>
                      </a:r>
                      <a:r>
                        <a:rPr lang="en-US" sz="1200" dirty="0" err="1">
                          <a:effectLst/>
                        </a:rPr>
                        <a:t>alımı</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04/07/2018</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MAL ALIMI</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Doğrudan Temin</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Mal/Hizmet alım işi yapıldı</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7.707,74</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extLst>
                  <a:ext uri="{0D108BD9-81ED-4DB2-BD59-A6C34878D82A}">
                    <a16:rowId xmlns:a16="http://schemas.microsoft.com/office/drawing/2014/main" xmlns="" val="1227151048"/>
                  </a:ext>
                </a:extLst>
              </a:tr>
              <a:tr h="90977">
                <a:tc>
                  <a:txBody>
                    <a:bodyPr/>
                    <a:lstStyle/>
                    <a:p>
                      <a:pPr algn="l">
                        <a:lnSpc>
                          <a:spcPct val="115000"/>
                        </a:lnSpc>
                        <a:spcAft>
                          <a:spcPts val="0"/>
                        </a:spcAft>
                      </a:pPr>
                      <a:r>
                        <a:rPr lang="en-US" sz="1200" kern="1200">
                          <a:effectLst/>
                        </a:rPr>
                        <a:t>14</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Eruh Myo yiyecek alımı</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29/06/2018</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MAL ALIMI</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Doğrudan Temin</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Mal/Hizmet alım işi yapıldı</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5.899,38TL</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extLst>
                  <a:ext uri="{0D108BD9-81ED-4DB2-BD59-A6C34878D82A}">
                    <a16:rowId xmlns:a16="http://schemas.microsoft.com/office/drawing/2014/main" xmlns="" val="638529061"/>
                  </a:ext>
                </a:extLst>
              </a:tr>
              <a:tr h="79064">
                <a:tc>
                  <a:txBody>
                    <a:bodyPr/>
                    <a:lstStyle/>
                    <a:p>
                      <a:pPr algn="l">
                        <a:lnSpc>
                          <a:spcPct val="115000"/>
                        </a:lnSpc>
                        <a:spcAft>
                          <a:spcPts val="0"/>
                        </a:spcAft>
                      </a:pPr>
                      <a:r>
                        <a:rPr lang="en-US" sz="1200" kern="1200">
                          <a:effectLst/>
                        </a:rPr>
                        <a:t>15</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Peyzaj işi alımı</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11/06/2018</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MAL ALIMI</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Doğrudan Temin</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Mal/Hizmet alım işi yapıldı</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24.797,68TL</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extLst>
                  <a:ext uri="{0D108BD9-81ED-4DB2-BD59-A6C34878D82A}">
                    <a16:rowId xmlns:a16="http://schemas.microsoft.com/office/drawing/2014/main" xmlns="" val="2075003955"/>
                  </a:ext>
                </a:extLst>
              </a:tr>
              <a:tr h="90977">
                <a:tc>
                  <a:txBody>
                    <a:bodyPr/>
                    <a:lstStyle/>
                    <a:p>
                      <a:pPr algn="l">
                        <a:lnSpc>
                          <a:spcPct val="115000"/>
                        </a:lnSpc>
                        <a:spcAft>
                          <a:spcPts val="0"/>
                        </a:spcAft>
                      </a:pPr>
                      <a:r>
                        <a:rPr lang="en-US" sz="1200" kern="1200">
                          <a:effectLst/>
                        </a:rPr>
                        <a:t>16</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Çay Ocaklarına malzeme alımı(2. hakkediş)</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04/07/2018</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MAL ALIMI</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Doğrudan Temin</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Mal/Hizmet alım işi yapıldı</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6.553,25TL</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extLst>
                  <a:ext uri="{0D108BD9-81ED-4DB2-BD59-A6C34878D82A}">
                    <a16:rowId xmlns:a16="http://schemas.microsoft.com/office/drawing/2014/main" xmlns="" val="2202805410"/>
                  </a:ext>
                </a:extLst>
              </a:tr>
              <a:tr h="90977">
                <a:tc>
                  <a:txBody>
                    <a:bodyPr/>
                    <a:lstStyle/>
                    <a:p>
                      <a:pPr algn="l">
                        <a:lnSpc>
                          <a:spcPct val="115000"/>
                        </a:lnSpc>
                        <a:spcAft>
                          <a:spcPts val="0"/>
                        </a:spcAft>
                      </a:pPr>
                      <a:r>
                        <a:rPr lang="en-US" sz="1200" kern="1200">
                          <a:effectLst/>
                        </a:rPr>
                        <a:t>17</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dirty="0" err="1">
                          <a:effectLst/>
                        </a:rPr>
                        <a:t>Baskılı</a:t>
                      </a:r>
                      <a:r>
                        <a:rPr lang="en-US" sz="1200" dirty="0">
                          <a:effectLst/>
                        </a:rPr>
                        <a:t> </a:t>
                      </a:r>
                      <a:r>
                        <a:rPr lang="en-US" sz="1200" dirty="0" err="1">
                          <a:effectLst/>
                        </a:rPr>
                        <a:t>malzeme</a:t>
                      </a:r>
                      <a:r>
                        <a:rPr lang="en-US" sz="1200" dirty="0">
                          <a:effectLst/>
                        </a:rPr>
                        <a:t> </a:t>
                      </a:r>
                      <a:r>
                        <a:rPr lang="en-US" sz="1200" dirty="0" err="1">
                          <a:effectLst/>
                        </a:rPr>
                        <a:t>alımı</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17/07/2018</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MAL ALIMI</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Doğrudan Temin</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Mal/Hizmet alım işi yapıldı</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21.772,48</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extLst>
                  <a:ext uri="{0D108BD9-81ED-4DB2-BD59-A6C34878D82A}">
                    <a16:rowId xmlns:a16="http://schemas.microsoft.com/office/drawing/2014/main" xmlns="" val="3076731800"/>
                  </a:ext>
                </a:extLst>
              </a:tr>
              <a:tr h="90977">
                <a:tc>
                  <a:txBody>
                    <a:bodyPr/>
                    <a:lstStyle/>
                    <a:p>
                      <a:pPr algn="l">
                        <a:lnSpc>
                          <a:spcPct val="115000"/>
                        </a:lnSpc>
                        <a:spcAft>
                          <a:spcPts val="0"/>
                        </a:spcAft>
                      </a:pPr>
                      <a:r>
                        <a:rPr lang="en-US" sz="1200" kern="1200">
                          <a:effectLst/>
                        </a:rPr>
                        <a:t>18</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dirty="0" err="1">
                          <a:effectLst/>
                        </a:rPr>
                        <a:t>Bakım</a:t>
                      </a:r>
                      <a:r>
                        <a:rPr lang="en-US" sz="1200" dirty="0">
                          <a:effectLst/>
                        </a:rPr>
                        <a:t> </a:t>
                      </a:r>
                      <a:r>
                        <a:rPr lang="en-US" sz="1200" dirty="0" err="1">
                          <a:effectLst/>
                        </a:rPr>
                        <a:t>onarım</a:t>
                      </a:r>
                      <a:r>
                        <a:rPr lang="en-US" sz="1200" dirty="0">
                          <a:effectLst/>
                        </a:rPr>
                        <a:t> </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18/07/2018</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HİZMET ALIMI</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Doğrudan Temin</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Mal/Hizmet alım işi yapıldı</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22.853,00TL</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extLst>
                  <a:ext uri="{0D108BD9-81ED-4DB2-BD59-A6C34878D82A}">
                    <a16:rowId xmlns:a16="http://schemas.microsoft.com/office/drawing/2014/main" xmlns="" val="1717258890"/>
                  </a:ext>
                </a:extLst>
              </a:tr>
              <a:tr h="90977">
                <a:tc>
                  <a:txBody>
                    <a:bodyPr/>
                    <a:lstStyle/>
                    <a:p>
                      <a:pPr algn="l">
                        <a:lnSpc>
                          <a:spcPct val="115000"/>
                        </a:lnSpc>
                        <a:spcAft>
                          <a:spcPts val="0"/>
                        </a:spcAft>
                      </a:pPr>
                      <a:r>
                        <a:rPr lang="en-US" sz="1200" kern="1200">
                          <a:effectLst/>
                        </a:rPr>
                        <a:t>19</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dirty="0" err="1">
                          <a:effectLst/>
                        </a:rPr>
                        <a:t>Eruh</a:t>
                      </a:r>
                      <a:r>
                        <a:rPr lang="en-US" sz="1200" dirty="0">
                          <a:effectLst/>
                        </a:rPr>
                        <a:t> </a:t>
                      </a:r>
                      <a:r>
                        <a:rPr lang="en-US" sz="1200" dirty="0" err="1">
                          <a:effectLst/>
                        </a:rPr>
                        <a:t>Myo</a:t>
                      </a:r>
                      <a:r>
                        <a:rPr lang="en-US" sz="1200" dirty="0">
                          <a:effectLst/>
                        </a:rPr>
                        <a:t> </a:t>
                      </a:r>
                      <a:r>
                        <a:rPr lang="en-US" sz="1200" dirty="0" err="1">
                          <a:effectLst/>
                        </a:rPr>
                        <a:t>ekmek</a:t>
                      </a:r>
                      <a:r>
                        <a:rPr lang="en-US" sz="1200" dirty="0">
                          <a:effectLst/>
                        </a:rPr>
                        <a:t> </a:t>
                      </a:r>
                      <a:r>
                        <a:rPr lang="en-US" sz="1200" dirty="0" err="1">
                          <a:effectLst/>
                        </a:rPr>
                        <a:t>alımı</a:t>
                      </a:r>
                      <a:r>
                        <a:rPr lang="en-US" sz="1200" dirty="0">
                          <a:effectLst/>
                        </a:rPr>
                        <a:t>(1.Hakkediş)</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29/06/2018</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MAL ALIMI</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Doğrudan Temin</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Mal/Hizmet alım işi yapıldı</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8.657,36TL</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extLst>
                  <a:ext uri="{0D108BD9-81ED-4DB2-BD59-A6C34878D82A}">
                    <a16:rowId xmlns:a16="http://schemas.microsoft.com/office/drawing/2014/main" xmlns="" val="4185864325"/>
                  </a:ext>
                </a:extLst>
              </a:tr>
              <a:tr h="90977">
                <a:tc>
                  <a:txBody>
                    <a:bodyPr/>
                    <a:lstStyle/>
                    <a:p>
                      <a:pPr algn="l">
                        <a:lnSpc>
                          <a:spcPct val="115000"/>
                        </a:lnSpc>
                        <a:spcAft>
                          <a:spcPts val="0"/>
                        </a:spcAft>
                      </a:pPr>
                      <a:r>
                        <a:rPr lang="en-US" sz="1200" kern="1200">
                          <a:effectLst/>
                        </a:rPr>
                        <a:t>20</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Termosifon alımı</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25/07/2018</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MAL ALIMI</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Doğrudan Temin</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Mal/Hizmet alım işi yapıldı</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991,97TL</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extLst>
                  <a:ext uri="{0D108BD9-81ED-4DB2-BD59-A6C34878D82A}">
                    <a16:rowId xmlns:a16="http://schemas.microsoft.com/office/drawing/2014/main" xmlns="" val="992524401"/>
                  </a:ext>
                </a:extLst>
              </a:tr>
              <a:tr h="90977">
                <a:tc>
                  <a:txBody>
                    <a:bodyPr/>
                    <a:lstStyle/>
                    <a:p>
                      <a:pPr algn="l">
                        <a:lnSpc>
                          <a:spcPct val="115000"/>
                        </a:lnSpc>
                        <a:spcAft>
                          <a:spcPts val="0"/>
                        </a:spcAft>
                      </a:pPr>
                      <a:r>
                        <a:rPr lang="en-US" sz="1200" kern="1200">
                          <a:effectLst/>
                        </a:rPr>
                        <a:t>21</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Giyecek alımı</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03/08/2018</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MAL ALIMI</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Doğrudan Temin</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Mal/Hizmet alım işi yapıldı</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5.879,30TL</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extLst>
                  <a:ext uri="{0D108BD9-81ED-4DB2-BD59-A6C34878D82A}">
                    <a16:rowId xmlns:a16="http://schemas.microsoft.com/office/drawing/2014/main" xmlns="" val="2337804603"/>
                  </a:ext>
                </a:extLst>
              </a:tr>
              <a:tr h="90977">
                <a:tc>
                  <a:txBody>
                    <a:bodyPr/>
                    <a:lstStyle/>
                    <a:p>
                      <a:pPr algn="l">
                        <a:lnSpc>
                          <a:spcPct val="115000"/>
                        </a:lnSpc>
                        <a:spcAft>
                          <a:spcPts val="0"/>
                        </a:spcAft>
                      </a:pPr>
                      <a:r>
                        <a:rPr lang="en-US" sz="1200" kern="1200">
                          <a:effectLst/>
                        </a:rPr>
                        <a:t>22</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Eruh Myo yurtları için sebze meyve alımı(2.hakkediş)</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20/09/2018</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MAL ALIMI</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Doğrudan Temin</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Mal/Hizmet alım işi yapıldı</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10.289,44TL</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extLst>
                  <a:ext uri="{0D108BD9-81ED-4DB2-BD59-A6C34878D82A}">
                    <a16:rowId xmlns:a16="http://schemas.microsoft.com/office/drawing/2014/main" xmlns="" val="2860172721"/>
                  </a:ext>
                </a:extLst>
              </a:tr>
              <a:tr h="90977">
                <a:tc>
                  <a:txBody>
                    <a:bodyPr/>
                    <a:lstStyle/>
                    <a:p>
                      <a:pPr algn="l">
                        <a:lnSpc>
                          <a:spcPct val="115000"/>
                        </a:lnSpc>
                        <a:spcAft>
                          <a:spcPts val="0"/>
                        </a:spcAft>
                      </a:pPr>
                      <a:r>
                        <a:rPr lang="en-US" sz="1200" kern="1200">
                          <a:effectLst/>
                        </a:rPr>
                        <a:t>23</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Kahvaltılık malzeme alımı</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08/10/2018</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MAL ALIMI</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Doğrudan Temin</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Mal/Hizmet alım işi yapıldı</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11.979,11TL</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extLst>
                  <a:ext uri="{0D108BD9-81ED-4DB2-BD59-A6C34878D82A}">
                    <a16:rowId xmlns:a16="http://schemas.microsoft.com/office/drawing/2014/main" xmlns="" val="4210880810"/>
                  </a:ext>
                </a:extLst>
              </a:tr>
              <a:tr h="90977">
                <a:tc>
                  <a:txBody>
                    <a:bodyPr/>
                    <a:lstStyle/>
                    <a:p>
                      <a:pPr algn="l">
                        <a:lnSpc>
                          <a:spcPct val="115000"/>
                        </a:lnSpc>
                        <a:spcAft>
                          <a:spcPts val="0"/>
                        </a:spcAft>
                      </a:pPr>
                      <a:r>
                        <a:rPr lang="en-US" sz="1200" kern="1200">
                          <a:effectLst/>
                        </a:rPr>
                        <a:t>24</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dirty="0" err="1">
                          <a:effectLst/>
                        </a:rPr>
                        <a:t>Kütüphane</a:t>
                      </a:r>
                      <a:r>
                        <a:rPr lang="en-US" sz="1200" dirty="0">
                          <a:effectLst/>
                        </a:rPr>
                        <a:t> </a:t>
                      </a:r>
                      <a:r>
                        <a:rPr lang="en-US" sz="1200" dirty="0" err="1">
                          <a:effectLst/>
                        </a:rPr>
                        <a:t>için</a:t>
                      </a:r>
                      <a:r>
                        <a:rPr lang="en-US" sz="1200" dirty="0">
                          <a:effectLst/>
                        </a:rPr>
                        <a:t> </a:t>
                      </a:r>
                      <a:r>
                        <a:rPr lang="en-US" sz="1200" dirty="0" err="1">
                          <a:effectLst/>
                        </a:rPr>
                        <a:t>ikram</a:t>
                      </a:r>
                      <a:r>
                        <a:rPr lang="en-US" sz="1200" dirty="0">
                          <a:effectLst/>
                        </a:rPr>
                        <a:t> </a:t>
                      </a:r>
                      <a:r>
                        <a:rPr lang="en-US" sz="1200" dirty="0" err="1">
                          <a:effectLst/>
                        </a:rPr>
                        <a:t>malzemleri</a:t>
                      </a:r>
                      <a:r>
                        <a:rPr lang="en-US" sz="1200" dirty="0">
                          <a:effectLst/>
                        </a:rPr>
                        <a:t> </a:t>
                      </a:r>
                      <a:r>
                        <a:rPr lang="en-US" sz="1200" dirty="0" err="1">
                          <a:effectLst/>
                        </a:rPr>
                        <a:t>alımı</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23/10/2018</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MAL ALIMI</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Doğrudan Temin</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Mal/Hizmet alım işi yapıldı</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3.958,38TL</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extLst>
                  <a:ext uri="{0D108BD9-81ED-4DB2-BD59-A6C34878D82A}">
                    <a16:rowId xmlns:a16="http://schemas.microsoft.com/office/drawing/2014/main" xmlns="" val="2839691074"/>
                  </a:ext>
                </a:extLst>
              </a:tr>
              <a:tr h="116158">
                <a:tc>
                  <a:txBody>
                    <a:bodyPr/>
                    <a:lstStyle/>
                    <a:p>
                      <a:pPr algn="l">
                        <a:lnSpc>
                          <a:spcPct val="115000"/>
                        </a:lnSpc>
                        <a:spcAft>
                          <a:spcPts val="0"/>
                        </a:spcAft>
                      </a:pPr>
                      <a:r>
                        <a:rPr lang="en-US" sz="1200" kern="1200">
                          <a:effectLst/>
                        </a:rPr>
                        <a:t>25</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Mefruşat ürünleri alımı</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01/11/2018</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MAL ALIMI</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Doğrudan Temin</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Mal/Hizmet alım işi yapıldı</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1.769,83TL</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extLst>
                  <a:ext uri="{0D108BD9-81ED-4DB2-BD59-A6C34878D82A}">
                    <a16:rowId xmlns:a16="http://schemas.microsoft.com/office/drawing/2014/main" xmlns="" val="1877098829"/>
                  </a:ext>
                </a:extLst>
              </a:tr>
              <a:tr h="90977">
                <a:tc>
                  <a:txBody>
                    <a:bodyPr/>
                    <a:lstStyle/>
                    <a:p>
                      <a:pPr algn="l">
                        <a:lnSpc>
                          <a:spcPct val="115000"/>
                        </a:lnSpc>
                        <a:spcAft>
                          <a:spcPts val="0"/>
                        </a:spcAft>
                      </a:pPr>
                      <a:r>
                        <a:rPr lang="en-US" sz="1200" kern="1200">
                          <a:effectLst/>
                        </a:rPr>
                        <a:t>26</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dirty="0" err="1">
                          <a:effectLst/>
                        </a:rPr>
                        <a:t>Satranç</a:t>
                      </a:r>
                      <a:r>
                        <a:rPr lang="en-US" sz="1200" dirty="0">
                          <a:effectLst/>
                        </a:rPr>
                        <a:t> </a:t>
                      </a:r>
                      <a:r>
                        <a:rPr lang="en-US" sz="1200" dirty="0" err="1">
                          <a:effectLst/>
                        </a:rPr>
                        <a:t>takımı</a:t>
                      </a:r>
                      <a:r>
                        <a:rPr lang="en-US" sz="1200" dirty="0">
                          <a:effectLst/>
                        </a:rPr>
                        <a:t> </a:t>
                      </a:r>
                      <a:r>
                        <a:rPr lang="en-US" sz="1200" dirty="0" err="1">
                          <a:effectLst/>
                        </a:rPr>
                        <a:t>ve</a:t>
                      </a:r>
                      <a:r>
                        <a:rPr lang="en-US" sz="1200" dirty="0">
                          <a:effectLst/>
                        </a:rPr>
                        <a:t> </a:t>
                      </a:r>
                      <a:r>
                        <a:rPr lang="en-US" sz="1200" dirty="0" err="1">
                          <a:effectLst/>
                        </a:rPr>
                        <a:t>sandalye</a:t>
                      </a:r>
                      <a:r>
                        <a:rPr lang="en-US" sz="1200" dirty="0">
                          <a:effectLst/>
                        </a:rPr>
                        <a:t> </a:t>
                      </a:r>
                      <a:r>
                        <a:rPr lang="en-US" sz="1200" dirty="0" err="1">
                          <a:effectLst/>
                        </a:rPr>
                        <a:t>alımı</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01/11/2018</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MAL ALIMI</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Doğrudan Temin</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Mal/Hizmet alım işi yapıldı</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2.973,12TL</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extLst>
                  <a:ext uri="{0D108BD9-81ED-4DB2-BD59-A6C34878D82A}">
                    <a16:rowId xmlns:a16="http://schemas.microsoft.com/office/drawing/2014/main" xmlns="" val="863902817"/>
                  </a:ext>
                </a:extLst>
              </a:tr>
              <a:tr h="90977">
                <a:tc>
                  <a:txBody>
                    <a:bodyPr/>
                    <a:lstStyle/>
                    <a:p>
                      <a:pPr algn="l">
                        <a:lnSpc>
                          <a:spcPct val="115000"/>
                        </a:lnSpc>
                        <a:spcAft>
                          <a:spcPts val="0"/>
                        </a:spcAft>
                      </a:pPr>
                      <a:r>
                        <a:rPr lang="en-US" sz="1200" kern="1200">
                          <a:effectLst/>
                        </a:rPr>
                        <a:t>27</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dirty="0" err="1">
                          <a:effectLst/>
                        </a:rPr>
                        <a:t>Tıbbi</a:t>
                      </a:r>
                      <a:r>
                        <a:rPr lang="en-US" sz="1200" dirty="0">
                          <a:effectLst/>
                        </a:rPr>
                        <a:t> </a:t>
                      </a:r>
                      <a:r>
                        <a:rPr lang="en-US" sz="1200" dirty="0" err="1">
                          <a:effectLst/>
                        </a:rPr>
                        <a:t>malzeme</a:t>
                      </a:r>
                      <a:r>
                        <a:rPr lang="en-US" sz="1200" dirty="0">
                          <a:effectLst/>
                        </a:rPr>
                        <a:t> </a:t>
                      </a:r>
                      <a:r>
                        <a:rPr lang="en-US" sz="1200" dirty="0" err="1">
                          <a:effectLst/>
                        </a:rPr>
                        <a:t>alımı</a:t>
                      </a:r>
                      <a:r>
                        <a:rPr lang="en-US" sz="1200" dirty="0">
                          <a:effectLst/>
                        </a:rPr>
                        <a:t>(1.hakkediş)</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dirty="0">
                          <a:effectLst/>
                        </a:rPr>
                        <a:t>14/11/2018</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MAL ALIMI</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Doğrudan Temin</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Mal/Hizmet alım işi yapıldı</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1.426,23</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extLst>
                  <a:ext uri="{0D108BD9-81ED-4DB2-BD59-A6C34878D82A}">
                    <a16:rowId xmlns:a16="http://schemas.microsoft.com/office/drawing/2014/main" xmlns="" val="174551676"/>
                  </a:ext>
                </a:extLst>
              </a:tr>
              <a:tr h="90977">
                <a:tc>
                  <a:txBody>
                    <a:bodyPr/>
                    <a:lstStyle/>
                    <a:p>
                      <a:pPr algn="l">
                        <a:lnSpc>
                          <a:spcPct val="115000"/>
                        </a:lnSpc>
                        <a:spcAft>
                          <a:spcPts val="0"/>
                        </a:spcAft>
                      </a:pPr>
                      <a:r>
                        <a:rPr lang="en-US" sz="1200" kern="1200">
                          <a:effectLst/>
                        </a:rPr>
                        <a:t>28</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dirty="0" err="1">
                          <a:effectLst/>
                        </a:rPr>
                        <a:t>Mutfak</a:t>
                      </a:r>
                      <a:r>
                        <a:rPr lang="en-US" sz="1200" dirty="0">
                          <a:effectLst/>
                        </a:rPr>
                        <a:t> </a:t>
                      </a:r>
                      <a:r>
                        <a:rPr lang="en-US" sz="1200" dirty="0" err="1">
                          <a:effectLst/>
                        </a:rPr>
                        <a:t>araç</a:t>
                      </a:r>
                      <a:r>
                        <a:rPr lang="en-US" sz="1200" dirty="0">
                          <a:effectLst/>
                        </a:rPr>
                        <a:t> </a:t>
                      </a:r>
                      <a:r>
                        <a:rPr lang="en-US" sz="1200" dirty="0" err="1">
                          <a:effectLst/>
                        </a:rPr>
                        <a:t>gereçleri</a:t>
                      </a:r>
                      <a:r>
                        <a:rPr lang="en-US" sz="1200" dirty="0">
                          <a:effectLst/>
                        </a:rPr>
                        <a:t> </a:t>
                      </a:r>
                      <a:r>
                        <a:rPr lang="en-US" sz="1200" dirty="0" err="1">
                          <a:effectLst/>
                        </a:rPr>
                        <a:t>alımı</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20/11/2018</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MAL ALIMI</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Doğrudan Temin</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Mal/Hizmet alım işi yapıldı</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26.102,60TL</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extLst>
                  <a:ext uri="{0D108BD9-81ED-4DB2-BD59-A6C34878D82A}">
                    <a16:rowId xmlns:a16="http://schemas.microsoft.com/office/drawing/2014/main" xmlns="" val="412259668"/>
                  </a:ext>
                </a:extLst>
              </a:tr>
              <a:tr h="90977">
                <a:tc>
                  <a:txBody>
                    <a:bodyPr/>
                    <a:lstStyle/>
                    <a:p>
                      <a:pPr algn="l">
                        <a:lnSpc>
                          <a:spcPct val="115000"/>
                        </a:lnSpc>
                        <a:spcAft>
                          <a:spcPts val="0"/>
                        </a:spcAft>
                      </a:pPr>
                      <a:r>
                        <a:rPr lang="en-US" sz="1200" kern="1200">
                          <a:effectLst/>
                        </a:rPr>
                        <a:t>29</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dirty="0" err="1">
                          <a:effectLst/>
                        </a:rPr>
                        <a:t>Baskı</a:t>
                      </a:r>
                      <a:r>
                        <a:rPr lang="en-US" sz="1200" dirty="0">
                          <a:effectLst/>
                        </a:rPr>
                        <a:t> </a:t>
                      </a:r>
                      <a:r>
                        <a:rPr lang="en-US" sz="1200" dirty="0" err="1">
                          <a:effectLst/>
                        </a:rPr>
                        <a:t>ve</a:t>
                      </a:r>
                      <a:r>
                        <a:rPr lang="en-US" sz="1200" dirty="0">
                          <a:effectLst/>
                        </a:rPr>
                        <a:t> </a:t>
                      </a:r>
                      <a:r>
                        <a:rPr lang="en-US" sz="1200" dirty="0" err="1">
                          <a:effectLst/>
                        </a:rPr>
                        <a:t>Cilt</a:t>
                      </a:r>
                      <a:r>
                        <a:rPr lang="en-US" sz="1200" dirty="0">
                          <a:effectLst/>
                        </a:rPr>
                        <a:t> </a:t>
                      </a:r>
                      <a:r>
                        <a:rPr lang="en-US" sz="1200" dirty="0" err="1">
                          <a:effectLst/>
                        </a:rPr>
                        <a:t>malzemesi</a:t>
                      </a:r>
                      <a:r>
                        <a:rPr lang="en-US" sz="1200" dirty="0">
                          <a:effectLst/>
                        </a:rPr>
                        <a:t> </a:t>
                      </a:r>
                      <a:r>
                        <a:rPr lang="en-US" sz="1200" dirty="0" err="1">
                          <a:effectLst/>
                        </a:rPr>
                        <a:t>alımı</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27/11/2018</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MAL ALIMI</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Doğrudan Temin</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Mal/Hizmet alım işi yapıldı</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13.787,44TL</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extLst>
                  <a:ext uri="{0D108BD9-81ED-4DB2-BD59-A6C34878D82A}">
                    <a16:rowId xmlns:a16="http://schemas.microsoft.com/office/drawing/2014/main" xmlns="" val="66893797"/>
                  </a:ext>
                </a:extLst>
              </a:tr>
              <a:tr h="90977">
                <a:tc>
                  <a:txBody>
                    <a:bodyPr/>
                    <a:lstStyle/>
                    <a:p>
                      <a:pPr algn="l">
                        <a:lnSpc>
                          <a:spcPct val="115000"/>
                        </a:lnSpc>
                        <a:spcAft>
                          <a:spcPts val="0"/>
                        </a:spcAft>
                      </a:pPr>
                      <a:r>
                        <a:rPr lang="en-US" sz="1200" kern="1200">
                          <a:effectLst/>
                        </a:rPr>
                        <a:t>30</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dirty="0" err="1">
                          <a:effectLst/>
                        </a:rPr>
                        <a:t>Giyecek</a:t>
                      </a:r>
                      <a:r>
                        <a:rPr lang="en-US" sz="1200" dirty="0">
                          <a:effectLst/>
                        </a:rPr>
                        <a:t> </a:t>
                      </a:r>
                      <a:r>
                        <a:rPr lang="en-US" sz="1200" dirty="0" err="1">
                          <a:effectLst/>
                        </a:rPr>
                        <a:t>alımı</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29/11/2018</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MAL ALIMI</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Doğrudan Temin</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Mal/Hizmet alım işi yapıldı</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7.966,16TL</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extLst>
                  <a:ext uri="{0D108BD9-81ED-4DB2-BD59-A6C34878D82A}">
                    <a16:rowId xmlns:a16="http://schemas.microsoft.com/office/drawing/2014/main" xmlns="" val="3233745171"/>
                  </a:ext>
                </a:extLst>
              </a:tr>
              <a:tr h="90977">
                <a:tc>
                  <a:txBody>
                    <a:bodyPr/>
                    <a:lstStyle/>
                    <a:p>
                      <a:pPr algn="l">
                        <a:lnSpc>
                          <a:spcPct val="115000"/>
                        </a:lnSpc>
                        <a:spcAft>
                          <a:spcPts val="0"/>
                        </a:spcAft>
                      </a:pPr>
                      <a:r>
                        <a:rPr lang="en-US" sz="1200" kern="1200">
                          <a:effectLst/>
                        </a:rPr>
                        <a:t>31</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dirty="0" err="1">
                          <a:effectLst/>
                        </a:rPr>
                        <a:t>Tanıtım</a:t>
                      </a:r>
                      <a:r>
                        <a:rPr lang="en-US" sz="1200" dirty="0">
                          <a:effectLst/>
                        </a:rPr>
                        <a:t> </a:t>
                      </a:r>
                      <a:r>
                        <a:rPr lang="en-US" sz="1200" dirty="0" err="1">
                          <a:effectLst/>
                        </a:rPr>
                        <a:t>günleri</a:t>
                      </a:r>
                      <a:r>
                        <a:rPr lang="en-US" sz="1200" dirty="0">
                          <a:effectLst/>
                        </a:rPr>
                        <a:t> </a:t>
                      </a:r>
                      <a:r>
                        <a:rPr lang="en-US" sz="1200" dirty="0" err="1">
                          <a:effectLst/>
                        </a:rPr>
                        <a:t>için</a:t>
                      </a:r>
                      <a:r>
                        <a:rPr lang="en-US" sz="1200" dirty="0">
                          <a:effectLst/>
                        </a:rPr>
                        <a:t> </a:t>
                      </a:r>
                      <a:r>
                        <a:rPr lang="en-US" sz="1200" dirty="0" err="1">
                          <a:effectLst/>
                        </a:rPr>
                        <a:t>organizayon</a:t>
                      </a:r>
                      <a:r>
                        <a:rPr lang="en-US" sz="1200" dirty="0">
                          <a:effectLst/>
                        </a:rPr>
                        <a:t> </a:t>
                      </a:r>
                      <a:r>
                        <a:rPr lang="en-US" sz="1200" dirty="0" err="1">
                          <a:effectLst/>
                        </a:rPr>
                        <a:t>hizmeti</a:t>
                      </a:r>
                      <a:r>
                        <a:rPr lang="en-US" sz="1200" dirty="0">
                          <a:effectLst/>
                        </a:rPr>
                        <a:t> </a:t>
                      </a:r>
                      <a:r>
                        <a:rPr lang="en-US" sz="1200" dirty="0" err="1">
                          <a:effectLst/>
                        </a:rPr>
                        <a:t>alımı</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29/11/2018</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HİZMET ALIMI</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Doğrudan Temin</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Mal/Hizmet alım işi yapıldı</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30.342,56TL</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extLst>
                  <a:ext uri="{0D108BD9-81ED-4DB2-BD59-A6C34878D82A}">
                    <a16:rowId xmlns:a16="http://schemas.microsoft.com/office/drawing/2014/main" xmlns="" val="3494285298"/>
                  </a:ext>
                </a:extLst>
              </a:tr>
              <a:tr h="90977">
                <a:tc>
                  <a:txBody>
                    <a:bodyPr/>
                    <a:lstStyle/>
                    <a:p>
                      <a:pPr algn="l">
                        <a:lnSpc>
                          <a:spcPct val="115000"/>
                        </a:lnSpc>
                        <a:spcAft>
                          <a:spcPts val="0"/>
                        </a:spcAft>
                      </a:pPr>
                      <a:r>
                        <a:rPr lang="en-US" sz="1200" kern="1200">
                          <a:effectLst/>
                        </a:rPr>
                        <a:t>32</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Çay ocaklarına malzeme alımı(1.hakkediş)</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02/11/2018</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MAL ALIMI</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Doğrudan Temin</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Mal/Hizmet alım işi yapıldı</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11.799,35TL</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extLst>
                  <a:ext uri="{0D108BD9-81ED-4DB2-BD59-A6C34878D82A}">
                    <a16:rowId xmlns:a16="http://schemas.microsoft.com/office/drawing/2014/main" xmlns="" val="2204256538"/>
                  </a:ext>
                </a:extLst>
              </a:tr>
              <a:tr h="90977">
                <a:tc>
                  <a:txBody>
                    <a:bodyPr/>
                    <a:lstStyle/>
                    <a:p>
                      <a:pPr algn="l">
                        <a:lnSpc>
                          <a:spcPct val="115000"/>
                        </a:lnSpc>
                        <a:spcAft>
                          <a:spcPts val="0"/>
                        </a:spcAft>
                      </a:pPr>
                      <a:r>
                        <a:rPr lang="en-US" sz="1200" kern="1200">
                          <a:effectLst/>
                        </a:rPr>
                        <a:t>33</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Spor malzemeleri alımı</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03/12/2018</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MAL ALIMI</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Doğrudan Temin</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Mal/Hizmet alım işi yapıldı</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8.076,59TL</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extLst>
                  <a:ext uri="{0D108BD9-81ED-4DB2-BD59-A6C34878D82A}">
                    <a16:rowId xmlns:a16="http://schemas.microsoft.com/office/drawing/2014/main" xmlns="" val="1203853025"/>
                  </a:ext>
                </a:extLst>
              </a:tr>
              <a:tr h="90977">
                <a:tc>
                  <a:txBody>
                    <a:bodyPr/>
                    <a:lstStyle/>
                    <a:p>
                      <a:pPr algn="l">
                        <a:lnSpc>
                          <a:spcPct val="115000"/>
                        </a:lnSpc>
                        <a:spcAft>
                          <a:spcPts val="0"/>
                        </a:spcAft>
                      </a:pPr>
                      <a:r>
                        <a:rPr lang="en-US" sz="1200" kern="1200">
                          <a:effectLst/>
                        </a:rPr>
                        <a:t>34</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Bakım onarım için malzeme alımı</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06/12/2018</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MAL ALIMI</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Doğrudan Temin</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Mal/Hizmet alım işi yapıldı</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4.466,70TL</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extLst>
                  <a:ext uri="{0D108BD9-81ED-4DB2-BD59-A6C34878D82A}">
                    <a16:rowId xmlns:a16="http://schemas.microsoft.com/office/drawing/2014/main" xmlns="" val="1490070362"/>
                  </a:ext>
                </a:extLst>
              </a:tr>
              <a:tr h="90977">
                <a:tc>
                  <a:txBody>
                    <a:bodyPr/>
                    <a:lstStyle/>
                    <a:p>
                      <a:pPr algn="l">
                        <a:lnSpc>
                          <a:spcPct val="115000"/>
                        </a:lnSpc>
                        <a:spcAft>
                          <a:spcPts val="0"/>
                        </a:spcAft>
                      </a:pPr>
                      <a:r>
                        <a:rPr lang="en-US" sz="1200" kern="1200">
                          <a:effectLst/>
                        </a:rPr>
                        <a:t>35</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dirty="0" err="1">
                          <a:effectLst/>
                        </a:rPr>
                        <a:t>Kandil</a:t>
                      </a:r>
                      <a:r>
                        <a:rPr lang="en-US" sz="1200" dirty="0">
                          <a:effectLst/>
                        </a:rPr>
                        <a:t> </a:t>
                      </a:r>
                      <a:r>
                        <a:rPr lang="en-US" sz="1200" dirty="0" err="1">
                          <a:effectLst/>
                        </a:rPr>
                        <a:t>simidi</a:t>
                      </a:r>
                      <a:r>
                        <a:rPr lang="en-US" sz="1200" dirty="0">
                          <a:effectLst/>
                        </a:rPr>
                        <a:t> </a:t>
                      </a:r>
                      <a:r>
                        <a:rPr lang="en-US" sz="1200" dirty="0" err="1">
                          <a:effectLst/>
                        </a:rPr>
                        <a:t>alımı</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07/12/2018</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MAL ALIMI</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Doğrudan Temin</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Mal/Hizmet alım işi yapıldı</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6.933,64TL</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extLst>
                  <a:ext uri="{0D108BD9-81ED-4DB2-BD59-A6C34878D82A}">
                    <a16:rowId xmlns:a16="http://schemas.microsoft.com/office/drawing/2014/main" xmlns="" val="4022602226"/>
                  </a:ext>
                </a:extLst>
              </a:tr>
              <a:tr h="90977">
                <a:tc>
                  <a:txBody>
                    <a:bodyPr/>
                    <a:lstStyle/>
                    <a:p>
                      <a:pPr algn="l">
                        <a:lnSpc>
                          <a:spcPct val="115000"/>
                        </a:lnSpc>
                        <a:spcAft>
                          <a:spcPts val="0"/>
                        </a:spcAft>
                      </a:pPr>
                      <a:r>
                        <a:rPr lang="en-US" sz="1200" kern="1200">
                          <a:effectLst/>
                        </a:rPr>
                        <a:t>36</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dirty="0" err="1">
                          <a:effectLst/>
                        </a:rPr>
                        <a:t>Spor</a:t>
                      </a:r>
                      <a:r>
                        <a:rPr lang="en-US" sz="1200" dirty="0">
                          <a:effectLst/>
                        </a:rPr>
                        <a:t> </a:t>
                      </a:r>
                      <a:r>
                        <a:rPr lang="en-US" sz="1200" dirty="0" err="1">
                          <a:effectLst/>
                        </a:rPr>
                        <a:t>malzemeleri</a:t>
                      </a:r>
                      <a:r>
                        <a:rPr lang="en-US" sz="1200" dirty="0">
                          <a:effectLst/>
                        </a:rPr>
                        <a:t> </a:t>
                      </a:r>
                      <a:r>
                        <a:rPr lang="en-US" sz="1200" dirty="0" err="1">
                          <a:effectLst/>
                        </a:rPr>
                        <a:t>alımı</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05/12/2018</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MAL ALIMI</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Doğrudan Temin</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Mal/Hizmet alım işi yapıldı</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25.107,46TL</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extLst>
                  <a:ext uri="{0D108BD9-81ED-4DB2-BD59-A6C34878D82A}">
                    <a16:rowId xmlns:a16="http://schemas.microsoft.com/office/drawing/2014/main" xmlns="" val="1030658752"/>
                  </a:ext>
                </a:extLst>
              </a:tr>
              <a:tr h="90977">
                <a:tc>
                  <a:txBody>
                    <a:bodyPr/>
                    <a:lstStyle/>
                    <a:p>
                      <a:pPr algn="l">
                        <a:lnSpc>
                          <a:spcPct val="115000"/>
                        </a:lnSpc>
                        <a:spcAft>
                          <a:spcPts val="0"/>
                        </a:spcAft>
                      </a:pPr>
                      <a:r>
                        <a:rPr lang="en-US" sz="1200" kern="1200">
                          <a:effectLst/>
                        </a:rPr>
                        <a:t>37</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dirty="0" err="1">
                          <a:effectLst/>
                        </a:rPr>
                        <a:t>Güç</a:t>
                      </a:r>
                      <a:r>
                        <a:rPr lang="en-US" sz="1200" dirty="0">
                          <a:effectLst/>
                        </a:rPr>
                        <a:t> </a:t>
                      </a:r>
                      <a:r>
                        <a:rPr lang="en-US" sz="1200" dirty="0" err="1">
                          <a:effectLst/>
                        </a:rPr>
                        <a:t>kaynağı</a:t>
                      </a:r>
                      <a:r>
                        <a:rPr lang="en-US" sz="1200" dirty="0">
                          <a:effectLst/>
                        </a:rPr>
                        <a:t> </a:t>
                      </a:r>
                      <a:r>
                        <a:rPr lang="en-US" sz="1200" dirty="0" err="1">
                          <a:effectLst/>
                        </a:rPr>
                        <a:t>alımı</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13/12/2018</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MAL ALIMI</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Doğrudan Temin</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Mal/Hizmet alım işi yapıldı</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3.218,93TL</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extLst>
                  <a:ext uri="{0D108BD9-81ED-4DB2-BD59-A6C34878D82A}">
                    <a16:rowId xmlns:a16="http://schemas.microsoft.com/office/drawing/2014/main" xmlns="" val="491026317"/>
                  </a:ext>
                </a:extLst>
              </a:tr>
              <a:tr h="90977">
                <a:tc>
                  <a:txBody>
                    <a:bodyPr/>
                    <a:lstStyle/>
                    <a:p>
                      <a:pPr algn="l">
                        <a:lnSpc>
                          <a:spcPct val="115000"/>
                        </a:lnSpc>
                        <a:spcAft>
                          <a:spcPts val="0"/>
                        </a:spcAft>
                      </a:pPr>
                      <a:r>
                        <a:rPr lang="en-US" sz="1200" kern="1200">
                          <a:effectLst/>
                        </a:rPr>
                        <a:t>38</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Semaver alımı</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13/12/2018</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MAL ALIMI</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Doğrudan Temin</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Mal/Hizmet alım işi yapıldı</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936,42TL</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extLst>
                  <a:ext uri="{0D108BD9-81ED-4DB2-BD59-A6C34878D82A}">
                    <a16:rowId xmlns:a16="http://schemas.microsoft.com/office/drawing/2014/main" xmlns="" val="788897256"/>
                  </a:ext>
                </a:extLst>
              </a:tr>
              <a:tr h="90977">
                <a:tc>
                  <a:txBody>
                    <a:bodyPr/>
                    <a:lstStyle/>
                    <a:p>
                      <a:pPr algn="l">
                        <a:lnSpc>
                          <a:spcPct val="115000"/>
                        </a:lnSpc>
                        <a:spcAft>
                          <a:spcPts val="0"/>
                        </a:spcAft>
                      </a:pPr>
                      <a:r>
                        <a:rPr lang="en-US" sz="1200" kern="1200">
                          <a:effectLst/>
                        </a:rPr>
                        <a:t>39</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Makine ve teçhizat alımı</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14/12/2018</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MAL ALIMI</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Doğrudan Temin</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Mal/Hizmet alım işi yapıldı</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5.085,91TL</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extLst>
                  <a:ext uri="{0D108BD9-81ED-4DB2-BD59-A6C34878D82A}">
                    <a16:rowId xmlns:a16="http://schemas.microsoft.com/office/drawing/2014/main" xmlns="" val="3891101808"/>
                  </a:ext>
                </a:extLst>
              </a:tr>
              <a:tr h="90977">
                <a:tc>
                  <a:txBody>
                    <a:bodyPr/>
                    <a:lstStyle/>
                    <a:p>
                      <a:pPr algn="l">
                        <a:lnSpc>
                          <a:spcPct val="115000"/>
                        </a:lnSpc>
                        <a:spcAft>
                          <a:spcPts val="0"/>
                        </a:spcAft>
                      </a:pPr>
                      <a:r>
                        <a:rPr lang="en-US" sz="1200" kern="1200">
                          <a:effectLst/>
                        </a:rPr>
                        <a:t>40</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dirty="0" err="1">
                          <a:effectLst/>
                        </a:rPr>
                        <a:t>Eruh</a:t>
                      </a:r>
                      <a:r>
                        <a:rPr lang="en-US" sz="1200" dirty="0">
                          <a:effectLst/>
                        </a:rPr>
                        <a:t> </a:t>
                      </a:r>
                      <a:r>
                        <a:rPr lang="en-US" sz="1200" dirty="0" err="1">
                          <a:effectLst/>
                        </a:rPr>
                        <a:t>myo</a:t>
                      </a:r>
                      <a:r>
                        <a:rPr lang="en-US" sz="1200" dirty="0">
                          <a:effectLst/>
                        </a:rPr>
                        <a:t> </a:t>
                      </a:r>
                      <a:r>
                        <a:rPr lang="en-US" sz="1200" dirty="0" err="1">
                          <a:effectLst/>
                        </a:rPr>
                        <a:t>Sebze</a:t>
                      </a:r>
                      <a:r>
                        <a:rPr lang="en-US" sz="1200" dirty="0">
                          <a:effectLst/>
                        </a:rPr>
                        <a:t> </a:t>
                      </a:r>
                      <a:r>
                        <a:rPr lang="en-US" sz="1200" dirty="0" err="1">
                          <a:effectLst/>
                        </a:rPr>
                        <a:t>meyve</a:t>
                      </a:r>
                      <a:r>
                        <a:rPr lang="en-US" sz="1200" dirty="0">
                          <a:effectLst/>
                        </a:rPr>
                        <a:t> </a:t>
                      </a:r>
                      <a:r>
                        <a:rPr lang="en-US" sz="1200" dirty="0" err="1">
                          <a:effectLst/>
                        </a:rPr>
                        <a:t>alımı</a:t>
                      </a:r>
                      <a:r>
                        <a:rPr lang="en-US" sz="1200" dirty="0">
                          <a:effectLst/>
                        </a:rPr>
                        <a:t>(2.hakkediş)</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18/12/2018</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MAL ALIMI</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Doğrudan Temin</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Mal/Hizmet alım işi yapıldı</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11.317,41TL</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extLst>
                  <a:ext uri="{0D108BD9-81ED-4DB2-BD59-A6C34878D82A}">
                    <a16:rowId xmlns:a16="http://schemas.microsoft.com/office/drawing/2014/main" xmlns="" val="1598346632"/>
                  </a:ext>
                </a:extLst>
              </a:tr>
              <a:tr h="90977">
                <a:tc>
                  <a:txBody>
                    <a:bodyPr/>
                    <a:lstStyle/>
                    <a:p>
                      <a:pPr algn="l">
                        <a:lnSpc>
                          <a:spcPct val="115000"/>
                        </a:lnSpc>
                        <a:spcAft>
                          <a:spcPts val="0"/>
                        </a:spcAft>
                      </a:pPr>
                      <a:r>
                        <a:rPr lang="en-US" sz="1200" kern="1200">
                          <a:effectLst/>
                        </a:rPr>
                        <a:t>41</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Çay ocaklarına malzeme alımı(2.hakkediş)</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19/12/2018</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MAL ALIMI</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Doğrudan Temin</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Mal/Hizmet alım işi yapıldı</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12.011,65TL</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extLst>
                  <a:ext uri="{0D108BD9-81ED-4DB2-BD59-A6C34878D82A}">
                    <a16:rowId xmlns:a16="http://schemas.microsoft.com/office/drawing/2014/main" xmlns="" val="183979442"/>
                  </a:ext>
                </a:extLst>
              </a:tr>
              <a:tr h="90977">
                <a:tc>
                  <a:txBody>
                    <a:bodyPr/>
                    <a:lstStyle/>
                    <a:p>
                      <a:pPr algn="l">
                        <a:lnSpc>
                          <a:spcPct val="115000"/>
                        </a:lnSpc>
                        <a:spcAft>
                          <a:spcPts val="0"/>
                        </a:spcAft>
                      </a:pPr>
                      <a:r>
                        <a:rPr lang="en-US" sz="1200" kern="1200">
                          <a:effectLst/>
                        </a:rPr>
                        <a:t>42</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dirty="0" err="1">
                          <a:effectLst/>
                        </a:rPr>
                        <a:t>Kurtalan</a:t>
                      </a:r>
                      <a:r>
                        <a:rPr lang="en-US" sz="1200" dirty="0">
                          <a:effectLst/>
                        </a:rPr>
                        <a:t> </a:t>
                      </a:r>
                      <a:r>
                        <a:rPr lang="en-US" sz="1200" dirty="0" err="1">
                          <a:effectLst/>
                        </a:rPr>
                        <a:t>myo</a:t>
                      </a:r>
                      <a:r>
                        <a:rPr lang="en-US" sz="1200" dirty="0">
                          <a:effectLst/>
                        </a:rPr>
                        <a:t> </a:t>
                      </a:r>
                      <a:r>
                        <a:rPr lang="en-US" sz="1200" dirty="0" err="1">
                          <a:effectLst/>
                        </a:rPr>
                        <a:t>yemekhanesi</a:t>
                      </a:r>
                      <a:r>
                        <a:rPr lang="en-US" sz="1200" dirty="0">
                          <a:effectLst/>
                        </a:rPr>
                        <a:t> </a:t>
                      </a:r>
                      <a:r>
                        <a:rPr lang="en-US" sz="1200" dirty="0" err="1">
                          <a:effectLst/>
                        </a:rPr>
                        <a:t>için</a:t>
                      </a:r>
                      <a:r>
                        <a:rPr lang="en-US" sz="1200" dirty="0">
                          <a:effectLst/>
                        </a:rPr>
                        <a:t> </a:t>
                      </a:r>
                      <a:r>
                        <a:rPr lang="en-US" sz="1200" dirty="0" err="1">
                          <a:effectLst/>
                        </a:rPr>
                        <a:t>tüpgaz</a:t>
                      </a:r>
                      <a:r>
                        <a:rPr lang="en-US" sz="1200" dirty="0">
                          <a:effectLst/>
                        </a:rPr>
                        <a:t> </a:t>
                      </a:r>
                      <a:r>
                        <a:rPr lang="en-US" sz="1200" dirty="0" err="1">
                          <a:effectLst/>
                        </a:rPr>
                        <a:t>dolumu</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20/12/2018</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MAL ALIMI</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Doğrudan Temin</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Mal/Hizmet alım işi yapıldı</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7.798,64TL</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extLst>
                  <a:ext uri="{0D108BD9-81ED-4DB2-BD59-A6C34878D82A}">
                    <a16:rowId xmlns:a16="http://schemas.microsoft.com/office/drawing/2014/main" xmlns="" val="1568559878"/>
                  </a:ext>
                </a:extLst>
              </a:tr>
              <a:tr h="90977">
                <a:tc>
                  <a:txBody>
                    <a:bodyPr/>
                    <a:lstStyle/>
                    <a:p>
                      <a:pPr algn="l">
                        <a:lnSpc>
                          <a:spcPct val="115000"/>
                        </a:lnSpc>
                        <a:spcAft>
                          <a:spcPts val="0"/>
                        </a:spcAft>
                      </a:pPr>
                      <a:r>
                        <a:rPr lang="en-US" sz="1200" kern="1200">
                          <a:effectLst/>
                        </a:rPr>
                        <a:t>43</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dirty="0" err="1">
                          <a:effectLst/>
                        </a:rPr>
                        <a:t>Kurtalan</a:t>
                      </a:r>
                      <a:r>
                        <a:rPr lang="en-US" sz="1200" dirty="0">
                          <a:effectLst/>
                        </a:rPr>
                        <a:t> </a:t>
                      </a:r>
                      <a:r>
                        <a:rPr lang="en-US" sz="1200" dirty="0" err="1">
                          <a:effectLst/>
                        </a:rPr>
                        <a:t>myo</a:t>
                      </a:r>
                      <a:r>
                        <a:rPr lang="en-US" sz="1200" dirty="0">
                          <a:effectLst/>
                        </a:rPr>
                        <a:t> </a:t>
                      </a:r>
                      <a:r>
                        <a:rPr lang="en-US" sz="1200" dirty="0" err="1">
                          <a:effectLst/>
                        </a:rPr>
                        <a:t>için</a:t>
                      </a:r>
                      <a:r>
                        <a:rPr lang="en-US" sz="1200" dirty="0">
                          <a:effectLst/>
                        </a:rPr>
                        <a:t> </a:t>
                      </a:r>
                      <a:r>
                        <a:rPr lang="en-US" sz="1200" dirty="0" err="1">
                          <a:effectLst/>
                        </a:rPr>
                        <a:t>tatlı</a:t>
                      </a:r>
                      <a:r>
                        <a:rPr lang="en-US" sz="1200" dirty="0">
                          <a:effectLst/>
                        </a:rPr>
                        <a:t> </a:t>
                      </a:r>
                      <a:r>
                        <a:rPr lang="en-US" sz="1200" dirty="0" err="1">
                          <a:effectLst/>
                        </a:rPr>
                        <a:t>alımı</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20/12/2018</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MAL ALIMI</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dirty="0" err="1">
                          <a:effectLst/>
                        </a:rPr>
                        <a:t>Doğrudan</a:t>
                      </a:r>
                      <a:r>
                        <a:rPr lang="en-US" sz="1200" dirty="0">
                          <a:effectLst/>
                        </a:rPr>
                        <a:t> Temin</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dirty="0">
                          <a:effectLst/>
                        </a:rPr>
                        <a:t>Mal/</a:t>
                      </a:r>
                      <a:r>
                        <a:rPr lang="en-US" sz="1200" dirty="0" err="1">
                          <a:effectLst/>
                        </a:rPr>
                        <a:t>Hizmet</a:t>
                      </a:r>
                      <a:r>
                        <a:rPr lang="en-US" sz="1200" dirty="0">
                          <a:effectLst/>
                        </a:rPr>
                        <a:t> </a:t>
                      </a:r>
                      <a:r>
                        <a:rPr lang="en-US" sz="1200" dirty="0" err="1">
                          <a:effectLst/>
                        </a:rPr>
                        <a:t>alım</a:t>
                      </a:r>
                      <a:r>
                        <a:rPr lang="en-US" sz="1200" dirty="0">
                          <a:effectLst/>
                        </a:rPr>
                        <a:t> </a:t>
                      </a:r>
                      <a:r>
                        <a:rPr lang="en-US" sz="1200" dirty="0" err="1">
                          <a:effectLst/>
                        </a:rPr>
                        <a:t>işi</a:t>
                      </a:r>
                      <a:r>
                        <a:rPr lang="en-US" sz="1200" dirty="0">
                          <a:effectLst/>
                        </a:rPr>
                        <a:t> </a:t>
                      </a:r>
                      <a:r>
                        <a:rPr lang="en-US" sz="1200" dirty="0" err="1">
                          <a:effectLst/>
                        </a:rPr>
                        <a:t>yapıldı</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dirty="0">
                          <a:effectLst/>
                        </a:rPr>
                        <a:t>2.652,60TL</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extLst>
                  <a:ext uri="{0D108BD9-81ED-4DB2-BD59-A6C34878D82A}">
                    <a16:rowId xmlns:a16="http://schemas.microsoft.com/office/drawing/2014/main" xmlns="" val="3146869936"/>
                  </a:ext>
                </a:extLst>
              </a:tr>
              <a:tr h="90977">
                <a:tc>
                  <a:txBody>
                    <a:bodyPr/>
                    <a:lstStyle/>
                    <a:p>
                      <a:pPr algn="l">
                        <a:lnSpc>
                          <a:spcPct val="115000"/>
                        </a:lnSpc>
                        <a:spcAft>
                          <a:spcPts val="0"/>
                        </a:spcAft>
                      </a:pPr>
                      <a:r>
                        <a:rPr lang="en-US" sz="1200" kern="1200">
                          <a:effectLst/>
                        </a:rPr>
                        <a:t>44</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dirty="0" err="1">
                          <a:effectLst/>
                        </a:rPr>
                        <a:t>Kurtalan</a:t>
                      </a:r>
                      <a:r>
                        <a:rPr lang="en-US" sz="1200" dirty="0">
                          <a:effectLst/>
                        </a:rPr>
                        <a:t> </a:t>
                      </a:r>
                      <a:r>
                        <a:rPr lang="en-US" sz="1200" dirty="0" err="1">
                          <a:effectLst/>
                        </a:rPr>
                        <a:t>Myo</a:t>
                      </a:r>
                      <a:r>
                        <a:rPr lang="en-US" sz="1200" dirty="0">
                          <a:effectLst/>
                        </a:rPr>
                        <a:t> </a:t>
                      </a:r>
                      <a:r>
                        <a:rPr lang="en-US" sz="1200" dirty="0" err="1">
                          <a:effectLst/>
                        </a:rPr>
                        <a:t>için</a:t>
                      </a:r>
                      <a:r>
                        <a:rPr lang="en-US" sz="1200" dirty="0">
                          <a:effectLst/>
                        </a:rPr>
                        <a:t> </a:t>
                      </a:r>
                      <a:r>
                        <a:rPr lang="en-US" sz="1200" dirty="0" err="1">
                          <a:effectLst/>
                        </a:rPr>
                        <a:t>sebze</a:t>
                      </a:r>
                      <a:r>
                        <a:rPr lang="en-US" sz="1200" dirty="0">
                          <a:effectLst/>
                        </a:rPr>
                        <a:t> </a:t>
                      </a:r>
                      <a:r>
                        <a:rPr lang="en-US" sz="1200" dirty="0" err="1">
                          <a:effectLst/>
                        </a:rPr>
                        <a:t>meyve</a:t>
                      </a:r>
                      <a:r>
                        <a:rPr lang="en-US" sz="1200" dirty="0">
                          <a:effectLst/>
                        </a:rPr>
                        <a:t> </a:t>
                      </a:r>
                      <a:r>
                        <a:rPr lang="en-US" sz="1200" dirty="0" err="1">
                          <a:effectLst/>
                        </a:rPr>
                        <a:t>alımı</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20/12/2018</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MAL ALIMI</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dirty="0" err="1">
                          <a:effectLst/>
                        </a:rPr>
                        <a:t>Doğrudan</a:t>
                      </a:r>
                      <a:r>
                        <a:rPr lang="en-US" sz="1200" dirty="0">
                          <a:effectLst/>
                        </a:rPr>
                        <a:t> Temin</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Mal/Hizmet alım işi yapıldı</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dirty="0">
                          <a:effectLst/>
                        </a:rPr>
                        <a:t>11.117,05TL</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extLst>
                  <a:ext uri="{0D108BD9-81ED-4DB2-BD59-A6C34878D82A}">
                    <a16:rowId xmlns:a16="http://schemas.microsoft.com/office/drawing/2014/main" xmlns="" val="1569820710"/>
                  </a:ext>
                </a:extLst>
              </a:tr>
              <a:tr h="90977">
                <a:tc>
                  <a:txBody>
                    <a:bodyPr/>
                    <a:lstStyle/>
                    <a:p>
                      <a:pPr algn="l">
                        <a:lnSpc>
                          <a:spcPct val="115000"/>
                        </a:lnSpc>
                        <a:spcAft>
                          <a:spcPts val="0"/>
                        </a:spcAft>
                      </a:pPr>
                      <a:r>
                        <a:rPr lang="en-US" sz="1200" kern="1200">
                          <a:effectLst/>
                        </a:rPr>
                        <a:t>45</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dirty="0" err="1">
                          <a:effectLst/>
                        </a:rPr>
                        <a:t>Bakım</a:t>
                      </a:r>
                      <a:r>
                        <a:rPr lang="en-US" sz="1200" dirty="0">
                          <a:effectLst/>
                        </a:rPr>
                        <a:t> </a:t>
                      </a:r>
                      <a:r>
                        <a:rPr lang="en-US" sz="1200" dirty="0" err="1">
                          <a:effectLst/>
                        </a:rPr>
                        <a:t>onarım</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dirty="0">
                          <a:effectLst/>
                        </a:rPr>
                        <a:t>26/12/2018</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dirty="0">
                          <a:effectLst/>
                        </a:rPr>
                        <a:t>HİZMET ALIMI</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a:effectLst/>
                        </a:rPr>
                        <a:t>Doğrudan Temin</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dirty="0">
                          <a:effectLst/>
                        </a:rPr>
                        <a:t>Mal/</a:t>
                      </a:r>
                      <a:r>
                        <a:rPr lang="en-US" sz="1200" dirty="0" err="1">
                          <a:effectLst/>
                        </a:rPr>
                        <a:t>Hizmet</a:t>
                      </a:r>
                      <a:r>
                        <a:rPr lang="en-US" sz="1200" dirty="0">
                          <a:effectLst/>
                        </a:rPr>
                        <a:t> </a:t>
                      </a:r>
                      <a:r>
                        <a:rPr lang="en-US" sz="1200" dirty="0" err="1">
                          <a:effectLst/>
                        </a:rPr>
                        <a:t>alım</a:t>
                      </a:r>
                      <a:r>
                        <a:rPr lang="en-US" sz="1200" dirty="0">
                          <a:effectLst/>
                        </a:rPr>
                        <a:t> </a:t>
                      </a:r>
                      <a:r>
                        <a:rPr lang="en-US" sz="1200" dirty="0" err="1">
                          <a:effectLst/>
                        </a:rPr>
                        <a:t>işi</a:t>
                      </a:r>
                      <a:r>
                        <a:rPr lang="en-US" sz="1200" dirty="0">
                          <a:effectLst/>
                        </a:rPr>
                        <a:t> </a:t>
                      </a:r>
                      <a:r>
                        <a:rPr lang="en-US" sz="1200" dirty="0" err="1">
                          <a:effectLst/>
                        </a:rPr>
                        <a:t>yapıldı</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tc>
                  <a:txBody>
                    <a:bodyPr/>
                    <a:lstStyle/>
                    <a:p>
                      <a:pPr algn="l">
                        <a:lnSpc>
                          <a:spcPct val="115000"/>
                        </a:lnSpc>
                        <a:spcAft>
                          <a:spcPts val="0"/>
                        </a:spcAft>
                      </a:pPr>
                      <a:r>
                        <a:rPr lang="en-US" sz="1200" dirty="0">
                          <a:effectLst/>
                        </a:rPr>
                        <a:t>3.804,19TL</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14621" marR="14621" marT="0" marB="0"/>
                </a:tc>
                <a:extLst>
                  <a:ext uri="{0D108BD9-81ED-4DB2-BD59-A6C34878D82A}">
                    <a16:rowId xmlns:a16="http://schemas.microsoft.com/office/drawing/2014/main" xmlns="" val="1370805492"/>
                  </a:ext>
                </a:extLst>
              </a:tr>
            </a:tbl>
          </a:graphicData>
        </a:graphic>
      </p:graphicFrame>
    </p:spTree>
    <p:extLst>
      <p:ext uri="{BB962C8B-B14F-4D97-AF65-F5344CB8AC3E}">
        <p14:creationId xmlns:p14="http://schemas.microsoft.com/office/powerpoint/2010/main" val="297382693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838200" y="636814"/>
            <a:ext cx="10515600" cy="408216"/>
          </a:xfrm>
        </p:spPr>
        <p:txBody>
          <a:bodyPr>
            <a:normAutofit/>
          </a:bodyPr>
          <a:lstStyle/>
          <a:p>
            <a:r>
              <a:rPr lang="tr-TR" sz="2200" b="1" dirty="0" smtClean="0">
                <a:latin typeface="+mn-lt"/>
              </a:rPr>
              <a:t>             SPORTİF BAŞARILAR</a:t>
            </a:r>
            <a:endParaRPr lang="tr-TR" sz="2200" b="1" dirty="0">
              <a:latin typeface="+mn-lt"/>
            </a:endParaRPr>
          </a:p>
        </p:txBody>
      </p:sp>
      <p:sp>
        <p:nvSpPr>
          <p:cNvPr id="3" name="İçerik Yer Tutucusu 2"/>
          <p:cNvSpPr>
            <a:spLocks noGrp="1"/>
          </p:cNvSpPr>
          <p:nvPr>
            <p:ph idx="1"/>
          </p:nvPr>
        </p:nvSpPr>
        <p:spPr>
          <a:xfrm>
            <a:off x="869496" y="1045030"/>
            <a:ext cx="10453007" cy="5004706"/>
          </a:xfrm>
        </p:spPr>
        <p:txBody>
          <a:bodyPr>
            <a:normAutofit fontScale="92500" lnSpcReduction="10000"/>
          </a:bodyPr>
          <a:lstStyle/>
          <a:p>
            <a:pPr marL="514350" indent="-514350">
              <a:buFont typeface="+mj-lt"/>
              <a:buAutoNum type="arabicPeriod"/>
            </a:pPr>
            <a:r>
              <a:rPr lang="tr-TR" sz="1200" dirty="0" smtClean="0"/>
              <a:t>Türkiye Üniversite Sporları Federasyonunca düzenlenen Salon Futbolu müsabakalarında Erkek </a:t>
            </a:r>
            <a:r>
              <a:rPr lang="tr-TR" sz="1200" dirty="0" err="1" smtClean="0"/>
              <a:t>futsal</a:t>
            </a:r>
            <a:r>
              <a:rPr lang="tr-TR" sz="1200" dirty="0" smtClean="0"/>
              <a:t> takımımız 1.ligde mücadele edip süper </a:t>
            </a:r>
            <a:r>
              <a:rPr lang="tr-TR" sz="1200" dirty="0" err="1" smtClean="0"/>
              <a:t>lig’e</a:t>
            </a:r>
            <a:r>
              <a:rPr lang="tr-TR" sz="1200" dirty="0" smtClean="0"/>
              <a:t> yükselme başarısı elde etmiştir.</a:t>
            </a:r>
          </a:p>
          <a:p>
            <a:pPr marL="514350" indent="-514350">
              <a:buFont typeface="+mj-lt"/>
              <a:buAutoNum type="arabicPeriod"/>
            </a:pPr>
            <a:r>
              <a:rPr lang="tr-TR" sz="1200" dirty="0" err="1" smtClean="0"/>
              <a:t>Unilig</a:t>
            </a:r>
            <a:r>
              <a:rPr lang="tr-TR" sz="1200" dirty="0" smtClean="0"/>
              <a:t> kapsamında </a:t>
            </a:r>
            <a:r>
              <a:rPr lang="tr-TR" sz="1200" dirty="0"/>
              <a:t>yapılan Salon Futbolu </a:t>
            </a:r>
            <a:r>
              <a:rPr lang="tr-TR" sz="1200" dirty="0" smtClean="0"/>
              <a:t>müsabakalarında, Erkek </a:t>
            </a:r>
            <a:r>
              <a:rPr lang="tr-TR" sz="1200" dirty="0" err="1"/>
              <a:t>futsal</a:t>
            </a:r>
            <a:r>
              <a:rPr lang="tr-TR" sz="1200" dirty="0"/>
              <a:t> takımımız </a:t>
            </a:r>
            <a:r>
              <a:rPr lang="tr-TR" sz="1200" dirty="0" smtClean="0"/>
              <a:t>gurup 1.si </a:t>
            </a:r>
            <a:r>
              <a:rPr lang="tr-TR" sz="1200" dirty="0" err="1" smtClean="0"/>
              <a:t>olup,Türkiye</a:t>
            </a:r>
            <a:r>
              <a:rPr lang="tr-TR" sz="1200" dirty="0" smtClean="0"/>
              <a:t> finallerinde mücadele ederek Türkiye 2.si olma başarısını göstermiştir.</a:t>
            </a:r>
          </a:p>
          <a:p>
            <a:pPr marL="514350" indent="-514350">
              <a:buFont typeface="+mj-lt"/>
              <a:buAutoNum type="arabicPeriod"/>
            </a:pPr>
            <a:r>
              <a:rPr lang="tr-TR" sz="1200" dirty="0"/>
              <a:t>Türkiye Üniversite Sporları Federasyonunca düzenlenen Salon Futbolu </a:t>
            </a:r>
            <a:r>
              <a:rPr lang="tr-TR" sz="1200" dirty="0" smtClean="0"/>
              <a:t>müsabakalarında, Kadın </a:t>
            </a:r>
            <a:r>
              <a:rPr lang="tr-TR" sz="1200" dirty="0" err="1"/>
              <a:t>futsal</a:t>
            </a:r>
            <a:r>
              <a:rPr lang="tr-TR" sz="1200" dirty="0"/>
              <a:t> takımımız 1.ligde mücadele edip süper </a:t>
            </a:r>
            <a:r>
              <a:rPr lang="tr-TR" sz="1200" dirty="0" err="1"/>
              <a:t>lig’e</a:t>
            </a:r>
            <a:r>
              <a:rPr lang="tr-TR" sz="1200" dirty="0"/>
              <a:t> yükselme başarısı elde etmiştir</a:t>
            </a:r>
            <a:r>
              <a:rPr lang="tr-TR" sz="1200" dirty="0" smtClean="0"/>
              <a:t>.</a:t>
            </a:r>
          </a:p>
          <a:p>
            <a:pPr marL="514350" indent="-514350">
              <a:buFont typeface="+mj-lt"/>
              <a:buAutoNum type="arabicPeriod"/>
            </a:pPr>
            <a:r>
              <a:rPr lang="tr-TR" sz="1200" dirty="0" err="1"/>
              <a:t>Unilig</a:t>
            </a:r>
            <a:r>
              <a:rPr lang="tr-TR" sz="1200" dirty="0"/>
              <a:t> kapsamında yapılan Salon Futbolu </a:t>
            </a:r>
            <a:r>
              <a:rPr lang="tr-TR" sz="1200" dirty="0" smtClean="0"/>
              <a:t>müsabakalarında, Kadın </a:t>
            </a:r>
            <a:r>
              <a:rPr lang="tr-TR" sz="1200" dirty="0" err="1" smtClean="0"/>
              <a:t>futsal</a:t>
            </a:r>
            <a:r>
              <a:rPr lang="tr-TR" sz="1200" dirty="0" smtClean="0"/>
              <a:t> </a:t>
            </a:r>
            <a:r>
              <a:rPr lang="tr-TR" sz="1200" dirty="0"/>
              <a:t>takımımız gurup 1.si </a:t>
            </a:r>
            <a:r>
              <a:rPr lang="tr-TR" sz="1200" dirty="0" smtClean="0"/>
              <a:t>olarak katıldığı turnuvada </a:t>
            </a:r>
            <a:r>
              <a:rPr lang="tr-TR" sz="1200" dirty="0"/>
              <a:t>Türkiye </a:t>
            </a:r>
            <a:r>
              <a:rPr lang="tr-TR" sz="1200" dirty="0" smtClean="0"/>
              <a:t>1.si </a:t>
            </a:r>
            <a:r>
              <a:rPr lang="tr-TR" sz="1200" dirty="0"/>
              <a:t>olma başarısını göstermiştir</a:t>
            </a:r>
            <a:r>
              <a:rPr lang="tr-TR" sz="1200" dirty="0" smtClean="0"/>
              <a:t>.</a:t>
            </a:r>
          </a:p>
          <a:p>
            <a:pPr marL="514350" indent="-514350">
              <a:buFont typeface="+mj-lt"/>
              <a:buAutoNum type="arabicPeriod"/>
            </a:pPr>
            <a:r>
              <a:rPr lang="tr-TR" sz="1200" dirty="0"/>
              <a:t>Türkiye Üniversite Sporları Federasyonunca </a:t>
            </a:r>
            <a:r>
              <a:rPr lang="tr-TR" sz="1200" dirty="0" smtClean="0"/>
              <a:t>düzenlenen Hentbol müsabakalarında, </a:t>
            </a:r>
            <a:r>
              <a:rPr lang="tr-TR" sz="1200" dirty="0"/>
              <a:t>Erkek </a:t>
            </a:r>
            <a:r>
              <a:rPr lang="tr-TR" sz="1200" dirty="0" smtClean="0"/>
              <a:t>Hentbol takımımız gurup 1.si olarak </a:t>
            </a:r>
            <a:r>
              <a:rPr lang="tr-TR" sz="1200" dirty="0"/>
              <a:t>süper </a:t>
            </a:r>
            <a:r>
              <a:rPr lang="tr-TR" sz="1200" dirty="0" err="1"/>
              <a:t>lig’e</a:t>
            </a:r>
            <a:r>
              <a:rPr lang="tr-TR" sz="1200" dirty="0"/>
              <a:t> yükselme başarısı elde etmiştir.</a:t>
            </a:r>
          </a:p>
          <a:p>
            <a:pPr marL="514350" indent="-514350">
              <a:buFont typeface="+mj-lt"/>
              <a:buAutoNum type="arabicPeriod"/>
            </a:pPr>
            <a:r>
              <a:rPr lang="tr-TR" sz="1200" dirty="0" err="1"/>
              <a:t>Unilig</a:t>
            </a:r>
            <a:r>
              <a:rPr lang="tr-TR" sz="1200" dirty="0"/>
              <a:t> kapsamında </a:t>
            </a:r>
            <a:r>
              <a:rPr lang="tr-TR" sz="1200" dirty="0" smtClean="0"/>
              <a:t>yapılan </a:t>
            </a:r>
            <a:r>
              <a:rPr lang="tr-TR" sz="1200" dirty="0"/>
              <a:t>Hentbol </a:t>
            </a:r>
            <a:r>
              <a:rPr lang="tr-TR" sz="1200" dirty="0" smtClean="0"/>
              <a:t>müsabakalarında, </a:t>
            </a:r>
            <a:r>
              <a:rPr lang="tr-TR" sz="1200" dirty="0"/>
              <a:t>Erkek Hentbol </a:t>
            </a:r>
            <a:r>
              <a:rPr lang="tr-TR" sz="1200" dirty="0" smtClean="0"/>
              <a:t>takımımız, </a:t>
            </a:r>
            <a:r>
              <a:rPr lang="tr-TR" sz="1200" dirty="0"/>
              <a:t>gurup 1.si olarak katıldığı </a:t>
            </a:r>
            <a:r>
              <a:rPr lang="tr-TR" sz="1200" dirty="0" smtClean="0"/>
              <a:t>şampiyonada </a:t>
            </a:r>
            <a:r>
              <a:rPr lang="tr-TR" sz="1200" dirty="0"/>
              <a:t>Türkiye </a:t>
            </a:r>
            <a:r>
              <a:rPr lang="tr-TR" sz="1200" dirty="0" smtClean="0"/>
              <a:t>2.si </a:t>
            </a:r>
            <a:r>
              <a:rPr lang="tr-TR" sz="1200" dirty="0"/>
              <a:t>olma başarısını </a:t>
            </a:r>
            <a:r>
              <a:rPr lang="tr-TR" sz="1200" dirty="0" smtClean="0"/>
              <a:t>elde etmiştir.</a:t>
            </a:r>
            <a:endParaRPr lang="tr-TR" sz="1200" dirty="0"/>
          </a:p>
          <a:p>
            <a:pPr marL="514350" indent="-514350">
              <a:buFont typeface="+mj-lt"/>
              <a:buAutoNum type="arabicPeriod"/>
            </a:pPr>
            <a:r>
              <a:rPr lang="tr-TR" sz="1200" dirty="0"/>
              <a:t>Türkiye Üniversite Sporları Federasyonunca düzenlenen Hentbol </a:t>
            </a:r>
            <a:r>
              <a:rPr lang="tr-TR" sz="1200" dirty="0" smtClean="0"/>
              <a:t>müsabakalarında, Kadın Hentbol takımımız 1.ligde mücadele etme başarısı elde etmiştir.</a:t>
            </a:r>
          </a:p>
          <a:p>
            <a:pPr marL="514350" indent="-514350">
              <a:buFont typeface="+mj-lt"/>
              <a:buAutoNum type="arabicPeriod"/>
            </a:pPr>
            <a:r>
              <a:rPr lang="tr-TR" sz="1200" dirty="0" err="1"/>
              <a:t>Unilig</a:t>
            </a:r>
            <a:r>
              <a:rPr lang="tr-TR" sz="1200" dirty="0"/>
              <a:t> kapsamında yapılan Hentbol </a:t>
            </a:r>
            <a:r>
              <a:rPr lang="tr-TR" sz="1200" dirty="0" smtClean="0"/>
              <a:t>müsabakalarında, Kadın Hentbol </a:t>
            </a:r>
            <a:r>
              <a:rPr lang="tr-TR" sz="1200" dirty="0"/>
              <a:t>takımımız, gurup 1.si olarak katıldığı şampiyonada Türkiye </a:t>
            </a:r>
            <a:r>
              <a:rPr lang="tr-TR" sz="1200" dirty="0" smtClean="0"/>
              <a:t>3.sü </a:t>
            </a:r>
            <a:r>
              <a:rPr lang="tr-TR" sz="1200" dirty="0"/>
              <a:t>olma başarısını elde </a:t>
            </a:r>
            <a:r>
              <a:rPr lang="tr-TR" sz="1200" dirty="0" smtClean="0"/>
              <a:t>etmiştir.</a:t>
            </a:r>
          </a:p>
          <a:p>
            <a:pPr marL="514350" indent="-514350">
              <a:buFont typeface="+mj-lt"/>
              <a:buAutoNum type="arabicPeriod"/>
            </a:pPr>
            <a:r>
              <a:rPr lang="tr-TR" sz="1200" dirty="0"/>
              <a:t>Türkiye Üniversite Sporları </a:t>
            </a:r>
            <a:r>
              <a:rPr lang="tr-TR" sz="1200" dirty="0" smtClean="0"/>
              <a:t>Federasyonu kapsamında yapılan Halk Oyunları yarışmasında ,ekibimiz </a:t>
            </a:r>
            <a:r>
              <a:rPr lang="tr-TR" sz="1200" dirty="0"/>
              <a:t>gurup 1.si olarak süper </a:t>
            </a:r>
            <a:r>
              <a:rPr lang="tr-TR" sz="1200" dirty="0" err="1"/>
              <a:t>lig’e</a:t>
            </a:r>
            <a:r>
              <a:rPr lang="tr-TR" sz="1200" dirty="0"/>
              <a:t> yükselme başarısı elde etmiştir.</a:t>
            </a:r>
          </a:p>
          <a:p>
            <a:pPr marL="514350" indent="-514350">
              <a:buFont typeface="+mj-lt"/>
              <a:buAutoNum type="arabicPeriod"/>
            </a:pPr>
            <a:r>
              <a:rPr lang="tr-TR" sz="1200" dirty="0" smtClean="0"/>
              <a:t>Türkiye </a:t>
            </a:r>
            <a:r>
              <a:rPr lang="tr-TR" sz="1200" dirty="0"/>
              <a:t>Üniversite Sporları Federasyonunca </a:t>
            </a:r>
            <a:r>
              <a:rPr lang="tr-TR" sz="1200" dirty="0" smtClean="0"/>
              <a:t>düzenlenen Voleybol müsabakalarında, Erkek Voleybol takımımız 1.ligde mücadele etmiştir.</a:t>
            </a:r>
          </a:p>
          <a:p>
            <a:pPr marL="514350" indent="-514350">
              <a:buFont typeface="+mj-lt"/>
              <a:buAutoNum type="arabicPeriod"/>
            </a:pPr>
            <a:r>
              <a:rPr lang="tr-TR" sz="1200" dirty="0"/>
              <a:t>Türkiye Üniversite Sporları Federasyonunca düzenlenen </a:t>
            </a:r>
            <a:r>
              <a:rPr lang="tr-TR" sz="1200" dirty="0" smtClean="0"/>
              <a:t>Basketbol müsabakalarında, </a:t>
            </a:r>
            <a:r>
              <a:rPr lang="tr-TR" sz="1200" dirty="0"/>
              <a:t>Erkek Basketbol</a:t>
            </a:r>
            <a:r>
              <a:rPr lang="tr-TR" sz="1200" dirty="0" smtClean="0"/>
              <a:t> </a:t>
            </a:r>
            <a:r>
              <a:rPr lang="tr-TR" sz="1200" dirty="0"/>
              <a:t>takımımız 1.ligde mücadele etmiştir.</a:t>
            </a:r>
          </a:p>
          <a:p>
            <a:pPr marL="514350" indent="-514350">
              <a:buFont typeface="+mj-lt"/>
              <a:buAutoNum type="arabicPeriod"/>
            </a:pPr>
            <a:r>
              <a:rPr lang="tr-TR" sz="1200" dirty="0"/>
              <a:t>Türkiye Üniversite Sporları Federasyonunca düzenlenen </a:t>
            </a:r>
            <a:r>
              <a:rPr lang="tr-TR" sz="1200" dirty="0" smtClean="0"/>
              <a:t>Güreş şampiyonasında, Muhammed Enes DİLDİRİM adlı öğrencimiz </a:t>
            </a:r>
            <a:r>
              <a:rPr lang="tr-TR" sz="1200" dirty="0"/>
              <a:t>Türkiye 3.sü olma başarısını elde etmiştir.</a:t>
            </a:r>
          </a:p>
          <a:p>
            <a:pPr marL="514350" indent="-514350">
              <a:buFont typeface="+mj-lt"/>
              <a:buAutoNum type="arabicPeriod"/>
            </a:pPr>
            <a:r>
              <a:rPr lang="tr-TR" sz="1200" dirty="0"/>
              <a:t>Türkiye Üniversite Sporları Federasyonunca düzenlenen </a:t>
            </a:r>
            <a:r>
              <a:rPr lang="tr-TR" sz="1200" dirty="0" err="1" smtClean="0"/>
              <a:t>Kick</a:t>
            </a:r>
            <a:r>
              <a:rPr lang="tr-TR" sz="1200" dirty="0" smtClean="0"/>
              <a:t> Boks şampiyonasında, öğrencilerimiz Menekşe GÜLSEVER ve Elif ERKUL kendi kilolarında </a:t>
            </a:r>
            <a:r>
              <a:rPr lang="tr-TR" sz="1200" dirty="0"/>
              <a:t>Türkiye 3.sü olma başarısını elde </a:t>
            </a:r>
            <a:r>
              <a:rPr lang="tr-TR" sz="1200" dirty="0" smtClean="0"/>
              <a:t>etmişlerdir.</a:t>
            </a:r>
          </a:p>
          <a:p>
            <a:pPr marL="514350" indent="-514350">
              <a:buFont typeface="+mj-lt"/>
              <a:buAutoNum type="arabicPeriod"/>
            </a:pPr>
            <a:r>
              <a:rPr lang="tr-TR" sz="1200" dirty="0"/>
              <a:t>Türkiye Üniversite Sporları Federasyonunca düzenlenen Güreş </a:t>
            </a:r>
            <a:r>
              <a:rPr lang="tr-TR" sz="1200" dirty="0" smtClean="0"/>
              <a:t>şampiyonasında</a:t>
            </a:r>
            <a:r>
              <a:rPr lang="tr-TR" sz="1200" dirty="0"/>
              <a:t> , öğrencilerimiz </a:t>
            </a:r>
            <a:r>
              <a:rPr lang="tr-TR" sz="1200" dirty="0" smtClean="0"/>
              <a:t> Dilan KAYA kendi kilosunda Türkiye 2.si , Gülşen DENİZ </a:t>
            </a:r>
            <a:r>
              <a:rPr lang="tr-TR" sz="1200" dirty="0"/>
              <a:t>Türkiye </a:t>
            </a:r>
            <a:r>
              <a:rPr lang="tr-TR" sz="1200" dirty="0" smtClean="0"/>
              <a:t>3.sü olma başarısını elde etmiştir. </a:t>
            </a:r>
          </a:p>
          <a:p>
            <a:pPr marL="514350" indent="-514350">
              <a:buFont typeface="+mj-lt"/>
              <a:buAutoNum type="arabicPeriod"/>
            </a:pPr>
            <a:r>
              <a:rPr lang="tr-TR" sz="1200" dirty="0"/>
              <a:t>Türkiye Üniversite Sporları Federasyonunca düzenlenen </a:t>
            </a:r>
            <a:r>
              <a:rPr lang="tr-TR" sz="1200" dirty="0" smtClean="0"/>
              <a:t>Bilek Güreşi şampiyonasında, öğrencilerimiz </a:t>
            </a:r>
            <a:r>
              <a:rPr lang="tr-TR" sz="1200" dirty="0" err="1" smtClean="0"/>
              <a:t>Fadile</a:t>
            </a:r>
            <a:r>
              <a:rPr lang="tr-TR" sz="1200" dirty="0" smtClean="0"/>
              <a:t> ÖZTÜRK</a:t>
            </a:r>
            <a:r>
              <a:rPr lang="tr-TR" sz="1200" dirty="0"/>
              <a:t> Türkiye 2.si </a:t>
            </a:r>
            <a:r>
              <a:rPr lang="tr-TR" sz="1200" dirty="0" smtClean="0"/>
              <a:t>,Cemile ÇİÇEK ve Derya ÖZ </a:t>
            </a:r>
            <a:r>
              <a:rPr lang="tr-TR" sz="1200" dirty="0"/>
              <a:t>Türkiye 3.sü olma başarısını elde etmiştir. </a:t>
            </a:r>
          </a:p>
          <a:p>
            <a:pPr marL="514350" indent="-514350">
              <a:buFont typeface="+mj-lt"/>
              <a:buAutoNum type="arabicPeriod"/>
            </a:pPr>
            <a:endParaRPr lang="tr-TR" sz="1200" dirty="0" smtClean="0"/>
          </a:p>
          <a:p>
            <a:pPr marL="514350" indent="-514350">
              <a:buFont typeface="+mj-lt"/>
              <a:buAutoNum type="arabicPeriod"/>
            </a:pPr>
            <a:endParaRPr lang="tr-TR" sz="1200" dirty="0"/>
          </a:p>
          <a:p>
            <a:pPr marL="514350" indent="-514350">
              <a:buFont typeface="+mj-lt"/>
              <a:buAutoNum type="arabicPeriod"/>
            </a:pPr>
            <a:endParaRPr lang="tr-TR" sz="1200" dirty="0"/>
          </a:p>
        </p:txBody>
      </p:sp>
    </p:spTree>
    <p:extLst>
      <p:ext uri="{BB962C8B-B14F-4D97-AF65-F5344CB8AC3E}">
        <p14:creationId xmlns:p14="http://schemas.microsoft.com/office/powerpoint/2010/main" val="230564669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endParaRPr lang="tr-TR" dirty="0"/>
          </a:p>
        </p:txBody>
      </p:sp>
      <p:sp>
        <p:nvSpPr>
          <p:cNvPr id="3" name="İçerik Yer Tutucusu 2"/>
          <p:cNvSpPr>
            <a:spLocks noGrp="1"/>
          </p:cNvSpPr>
          <p:nvPr>
            <p:ph idx="1"/>
          </p:nvPr>
        </p:nvSpPr>
        <p:spPr>
          <a:xfrm>
            <a:off x="838200" y="2865664"/>
            <a:ext cx="10363200" cy="2065566"/>
          </a:xfrm>
        </p:spPr>
        <p:txBody>
          <a:bodyPr>
            <a:normAutofit/>
          </a:bodyPr>
          <a:lstStyle/>
          <a:p>
            <a:pPr marL="0" indent="0" algn="ctr">
              <a:buNone/>
            </a:pPr>
            <a:r>
              <a:rPr lang="tr-TR" sz="8000" b="1" dirty="0" smtClean="0">
                <a:latin typeface="Arial Black" panose="020B0A04020102020204" pitchFamily="34" charset="0"/>
              </a:rPr>
              <a:t>TEŞEKKÜRLER</a:t>
            </a:r>
            <a:endParaRPr lang="tr-TR" sz="8000" b="1" dirty="0">
              <a:latin typeface="Arial Black" panose="020B0A04020102020204" pitchFamily="34" charset="0"/>
            </a:endParaRPr>
          </a:p>
        </p:txBody>
      </p:sp>
    </p:spTree>
    <p:extLst>
      <p:ext uri="{BB962C8B-B14F-4D97-AF65-F5344CB8AC3E}">
        <p14:creationId xmlns:p14="http://schemas.microsoft.com/office/powerpoint/2010/main" val="2093360461"/>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esim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3958" y="1402080"/>
            <a:ext cx="10580517" cy="3799633"/>
          </a:xfrm>
          <a:prstGeom prst="rect">
            <a:avLst/>
          </a:prstGeom>
        </p:spPr>
      </p:pic>
    </p:spTree>
    <p:extLst>
      <p:ext uri="{BB962C8B-B14F-4D97-AF65-F5344CB8AC3E}">
        <p14:creationId xmlns:p14="http://schemas.microsoft.com/office/powerpoint/2010/main" val="297095328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Template>
  <TotalTime>3646</TotalTime>
  <Words>2960</Words>
  <Application>Microsoft Office PowerPoint</Application>
  <PresentationFormat>Geniş ekran</PresentationFormat>
  <Paragraphs>913</Paragraphs>
  <Slides>25</Slides>
  <Notes>0</Notes>
  <HiddenSlides>0</HiddenSlides>
  <MMClips>0</MMClips>
  <ScaleCrop>false</ScaleCrop>
  <HeadingPairs>
    <vt:vector size="6" baseType="variant">
      <vt:variant>
        <vt:lpstr>Kullanılan Yazı Tipleri</vt:lpstr>
      </vt:variant>
      <vt:variant>
        <vt:i4>5</vt:i4>
      </vt:variant>
      <vt:variant>
        <vt:lpstr>Tema</vt:lpstr>
      </vt:variant>
      <vt:variant>
        <vt:i4>1</vt:i4>
      </vt:variant>
      <vt:variant>
        <vt:lpstr>Slayt Başlıkları</vt:lpstr>
      </vt:variant>
      <vt:variant>
        <vt:i4>25</vt:i4>
      </vt:variant>
    </vt:vector>
  </HeadingPairs>
  <TitlesOfParts>
    <vt:vector size="31" baseType="lpstr">
      <vt:lpstr>Arial</vt:lpstr>
      <vt:lpstr>Arial Black</vt:lpstr>
      <vt:lpstr>Calibri</vt:lpstr>
      <vt:lpstr>Calibri Light</vt:lpstr>
      <vt:lpstr>Times New Roman</vt:lpstr>
      <vt:lpstr>Office Teması</vt:lpstr>
      <vt:lpstr>PowerPoint Sunusu</vt:lpstr>
      <vt:lpstr>PowerPoint Sunusu</vt:lpstr>
      <vt:lpstr>PowerPoint Sunusu</vt:lpstr>
      <vt:lpstr>PowerPoint Sunusu</vt:lpstr>
      <vt:lpstr>PowerPoint Sunusu</vt:lpstr>
      <vt:lpstr>             İDARİ BİNA</vt:lpstr>
      <vt:lpstr>SAĞLIK HİZMETLERİ</vt:lpstr>
      <vt:lpstr>PowerPoint Sunusu</vt:lpstr>
      <vt:lpstr>      YEMEKHANE</vt:lpstr>
      <vt:lpstr>            YEMEKHANE</vt:lpstr>
      <vt:lpstr>            TURİZM VE SPOR UYGULAMA EĞİTİM MERKEZİ KONUKEVİ</vt:lpstr>
      <vt:lpstr>          TURİZM VE SPOR UYGULAMA EĞİTİM MERKEZİ KONUKEVİ</vt:lpstr>
      <vt:lpstr>          TURİZM VE SPOR UYGULAMA EĞİTİM MERKEZİ KONUKEVİ</vt:lpstr>
      <vt:lpstr>           FUTBOL SAHASI</vt:lpstr>
      <vt:lpstr>           SPOR SALONU</vt:lpstr>
      <vt:lpstr>            BASKETBOL,VOLEYBOL,TENİSKORTU VE HALI SAHA</vt:lpstr>
      <vt:lpstr>           BASKETBOL,VOLEYBOL,TENİSKORTU VE HALI SAHA</vt:lpstr>
      <vt:lpstr>            GENÇLİK EVİ</vt:lpstr>
      <vt:lpstr>            ÖĞRENCİ TOPLULUKLARI</vt:lpstr>
      <vt:lpstr>               2018 YILINDA YAPILAN ETKİNLİKLER</vt:lpstr>
      <vt:lpstr>             MALİ BİLGİLER (BÜTÇE HARCAMALARI)</vt:lpstr>
      <vt:lpstr>          İHALE VE DOĞRUDAN TEMİNLE ALINAN MAL VE HİZMET ALIMLARI</vt:lpstr>
      <vt:lpstr>             SPORTİF BAŞARILAR</vt:lpstr>
      <vt:lpstr>PowerPoint Sunusu</vt:lpstr>
      <vt:lpstr>PowerPoint Sunusu</vt:lpstr>
    </vt:vector>
  </TitlesOfParts>
  <Company>Hewlett-Packard Company</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Sunusu</dc:title>
  <dc:creator>Omer YATGIN</dc:creator>
  <cp:lastModifiedBy>Selim KELEŞ</cp:lastModifiedBy>
  <cp:revision>258</cp:revision>
  <dcterms:created xsi:type="dcterms:W3CDTF">2018-02-07T07:43:50Z</dcterms:created>
  <dcterms:modified xsi:type="dcterms:W3CDTF">2019-03-05T06:55:36Z</dcterms:modified>
</cp:coreProperties>
</file>